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551" r:id="rId2"/>
    <p:sldId id="835" r:id="rId3"/>
    <p:sldId id="1153" r:id="rId4"/>
    <p:sldId id="1154" r:id="rId5"/>
    <p:sldId id="1036" r:id="rId6"/>
    <p:sldId id="776" r:id="rId7"/>
    <p:sldId id="1026" r:id="rId8"/>
    <p:sldId id="1155" r:id="rId9"/>
    <p:sldId id="1158" r:id="rId10"/>
    <p:sldId id="1159" r:id="rId11"/>
    <p:sldId id="1148" r:id="rId12"/>
    <p:sldId id="1165" r:id="rId13"/>
    <p:sldId id="1166" r:id="rId14"/>
    <p:sldId id="1146" r:id="rId15"/>
    <p:sldId id="1168" r:id="rId16"/>
    <p:sldId id="840" r:id="rId17"/>
    <p:sldId id="1072" r:id="rId18"/>
    <p:sldId id="865" r:id="rId19"/>
    <p:sldId id="1094" r:id="rId20"/>
    <p:sldId id="1169" r:id="rId21"/>
    <p:sldId id="623" r:id="rId22"/>
    <p:sldId id="1103" r:id="rId23"/>
    <p:sldId id="1170" r:id="rId24"/>
    <p:sldId id="1172" r:id="rId25"/>
    <p:sldId id="1106" r:id="rId26"/>
    <p:sldId id="1107" r:id="rId27"/>
    <p:sldId id="957" r:id="rId28"/>
    <p:sldId id="961" r:id="rId29"/>
    <p:sldId id="1174" r:id="rId30"/>
    <p:sldId id="1051" r:id="rId31"/>
  </p:sldIdLst>
  <p:sldSz cx="12192000" cy="6858000"/>
  <p:notesSz cx="6761163" cy="9942513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7D2C"/>
    <a:srgbClr val="205BBA"/>
    <a:srgbClr val="1B7F13"/>
    <a:srgbClr val="0000FF"/>
    <a:srgbClr val="993300"/>
    <a:srgbClr val="0033CC"/>
    <a:srgbClr val="990000"/>
    <a:srgbClr val="006600"/>
    <a:srgbClr val="003300"/>
    <a:srgbClr val="F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ila, bez režģ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ila, režģa tabu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63" autoAdjust="0"/>
    <p:restoredTop sz="90718" autoAdjust="0"/>
  </p:normalViewPr>
  <p:slideViewPr>
    <p:cSldViewPr snapToGrid="0">
      <p:cViewPr varScale="1">
        <p:scale>
          <a:sx n="43" d="100"/>
          <a:sy n="43" d="100"/>
        </p:scale>
        <p:origin x="1716" y="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97483F-4A82-4228-8BB3-20FA57BBC107}" type="datetimeFigureOut">
              <a:rPr lang="lv-LV" smtClean="0"/>
              <a:t>12.04.2024</a:t>
            </a:fld>
            <a:endParaRPr lang="lv-LV"/>
          </a:p>
        </p:txBody>
      </p:sp>
      <p:sp>
        <p:nvSpPr>
          <p:cNvPr id="4" name="Slaida attēla vietturis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Piezīmju vietturis 4"/>
          <p:cNvSpPr>
            <a:spLocks noGrp="1"/>
          </p:cNvSpPr>
          <p:nvPr>
            <p:ph type="body" sz="quarter" idx="3"/>
          </p:nvPr>
        </p:nvSpPr>
        <p:spPr>
          <a:xfrm>
            <a:off x="676275" y="4784725"/>
            <a:ext cx="5408613" cy="3914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5E88E1-3E71-4F12-B458-90F78F17B49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6086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5E88E1-3E71-4F12-B458-90F78F17B493}" type="slidenum">
              <a:rPr lang="lv-LV" smtClean="0"/>
              <a:t>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565291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5E88E1-3E71-4F12-B458-90F78F17B493}" type="slidenum">
              <a:rPr lang="lv-LV" smtClean="0"/>
              <a:t>30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7123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5E88E1-3E71-4F12-B458-90F78F17B493}" type="slidenum">
              <a:rPr lang="lv-LV" smtClean="0"/>
              <a:t>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77643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425A68-A8A9-2B80-E0B1-78231FBFEC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>
            <a:extLst>
              <a:ext uri="{FF2B5EF4-FFF2-40B4-BE49-F238E27FC236}">
                <a16:creationId xmlns:a16="http://schemas.microsoft.com/office/drawing/2014/main" id="{2BAE0DFE-1801-61EC-D79D-81B2954E5F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>
            <a:extLst>
              <a:ext uri="{FF2B5EF4-FFF2-40B4-BE49-F238E27FC236}">
                <a16:creationId xmlns:a16="http://schemas.microsoft.com/office/drawing/2014/main" id="{839C40C8-34F7-17A0-47EF-1683CAE5A0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5A78740D-F180-B7E1-1C62-9D1DEB0C38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5E88E1-3E71-4F12-B458-90F78F17B493}" type="slidenum">
              <a:rPr lang="lv-LV" smtClean="0"/>
              <a:t>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569624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8B4BF2-B2BE-4D0D-B007-6C60EAF445EB}" type="slidenum">
              <a:rPr kumimoji="0" lang="lv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lv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8811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5E88E1-3E71-4F12-B458-90F78F17B493}" type="slidenum">
              <a:rPr lang="lv-LV" smtClean="0"/>
              <a:t>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992070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5E88E1-3E71-4F12-B458-90F78F17B493}" type="slidenum">
              <a:rPr lang="lv-LV" smtClean="0"/>
              <a:t>13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87459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E4339F-B0CB-7BB9-5F04-11E1D80ADF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>
            <a:extLst>
              <a:ext uri="{FF2B5EF4-FFF2-40B4-BE49-F238E27FC236}">
                <a16:creationId xmlns:a16="http://schemas.microsoft.com/office/drawing/2014/main" id="{EFCA4A41-E0AB-A0CE-872F-9A1559B8E7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>
            <a:extLst>
              <a:ext uri="{FF2B5EF4-FFF2-40B4-BE49-F238E27FC236}">
                <a16:creationId xmlns:a16="http://schemas.microsoft.com/office/drawing/2014/main" id="{C48865AA-4AB6-B8F9-9FC0-ABB040F6D1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5B66CFDA-828C-908C-DD3A-6A2AFAB325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8B4BF2-B2BE-4D0D-B007-6C60EAF445EB}" type="slidenum">
              <a:rPr kumimoji="0" lang="lv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lv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64018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8B4BF2-B2BE-4D0D-B007-6C60EAF445EB}" type="slidenum">
              <a:rPr kumimoji="0" lang="lv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lv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35530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5E88E1-3E71-4F12-B458-90F78F17B493}" type="slidenum">
              <a:rPr lang="lv-LV" smtClean="0"/>
              <a:t>24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82869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Rediģēt šablona apakšvirsraksta stilu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E4ED4-9AEF-434C-A4C0-AE5D2B3D52BC}" type="datetimeFigureOut">
              <a:rPr lang="lv-LV" smtClean="0"/>
              <a:t>12.04.2024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05693-AD58-4164-92D4-FC044B9AA79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41329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E4ED4-9AEF-434C-A4C0-AE5D2B3D52BC}" type="datetimeFigureOut">
              <a:rPr lang="lv-LV" smtClean="0"/>
              <a:t>12.04.2024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05693-AD58-4164-92D4-FC044B9AA79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75749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E4ED4-9AEF-434C-A4C0-AE5D2B3D52BC}" type="datetimeFigureOut">
              <a:rPr lang="lv-LV" smtClean="0"/>
              <a:t>12.04.2024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05693-AD58-4164-92D4-FC044B9AA79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8701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E4ED4-9AEF-434C-A4C0-AE5D2B3D52BC}" type="datetimeFigureOut">
              <a:rPr lang="lv-LV" smtClean="0"/>
              <a:t>12.04.2024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05693-AD58-4164-92D4-FC044B9AA79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41728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E4ED4-9AEF-434C-A4C0-AE5D2B3D52BC}" type="datetimeFigureOut">
              <a:rPr lang="lv-LV" smtClean="0"/>
              <a:t>12.04.2024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05693-AD58-4164-92D4-FC044B9AA79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65594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E4ED4-9AEF-434C-A4C0-AE5D2B3D52BC}" type="datetimeFigureOut">
              <a:rPr lang="lv-LV" smtClean="0"/>
              <a:t>12.04.2024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05693-AD58-4164-92D4-FC044B9AA79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12386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Teksta vietturis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6" name="Satura vietturis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7" name="Datuma vietturi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E4ED4-9AEF-434C-A4C0-AE5D2B3D52BC}" type="datetimeFigureOut">
              <a:rPr lang="lv-LV" smtClean="0"/>
              <a:t>12.04.2024</a:t>
            </a:fld>
            <a:endParaRPr lang="lv-LV"/>
          </a:p>
        </p:txBody>
      </p:sp>
      <p:sp>
        <p:nvSpPr>
          <p:cNvPr id="8" name="Kājenes vietturi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05693-AD58-4164-92D4-FC044B9AA79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10432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Datuma vietturi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E4ED4-9AEF-434C-A4C0-AE5D2B3D52BC}" type="datetimeFigureOut">
              <a:rPr lang="lv-LV" smtClean="0"/>
              <a:t>12.04.2024</a:t>
            </a:fld>
            <a:endParaRPr lang="lv-LV"/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05693-AD58-4164-92D4-FC044B9AA79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27436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E4ED4-9AEF-434C-A4C0-AE5D2B3D52BC}" type="datetimeFigureOut">
              <a:rPr lang="lv-LV" smtClean="0"/>
              <a:t>12.04.2024</a:t>
            </a:fld>
            <a:endParaRPr lang="lv-LV"/>
          </a:p>
        </p:txBody>
      </p:sp>
      <p:sp>
        <p:nvSpPr>
          <p:cNvPr id="3" name="Kājenes vietturi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05693-AD58-4164-92D4-FC044B9AA79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94331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E4ED4-9AEF-434C-A4C0-AE5D2B3D52BC}" type="datetimeFigureOut">
              <a:rPr lang="lv-LV" smtClean="0"/>
              <a:t>12.04.2024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05693-AD58-4164-92D4-FC044B9AA79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99708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ttēla vietturis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E4ED4-9AEF-434C-A4C0-AE5D2B3D52BC}" type="datetimeFigureOut">
              <a:rPr lang="lv-LV" smtClean="0"/>
              <a:t>12.04.2024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05693-AD58-4164-92D4-FC044B9AA79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07293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E4ED4-9AEF-434C-A4C0-AE5D2B3D52BC}" type="datetimeFigureOut">
              <a:rPr lang="lv-LV" smtClean="0"/>
              <a:t>12.04.2024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05693-AD58-4164-92D4-FC044B9AA79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1389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ndris.broks@lu.lv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hyperlink" Target="https://blogi.lu.lv/broks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ailiem.lv/u/yy3gbvk2yk" TargetMode="External"/><Relationship Id="rId4" Type="http://schemas.openxmlformats.org/officeDocument/2006/relationships/image" Target="../media/image3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319A786-06F9-35DB-8502-48613EEFCE50}"/>
              </a:ext>
            </a:extLst>
          </p:cNvPr>
          <p:cNvSpPr txBox="1"/>
          <p:nvPr/>
        </p:nvSpPr>
        <p:spPr>
          <a:xfrm>
            <a:off x="477549" y="131748"/>
            <a:ext cx="112369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00FF"/>
                </a:solidFill>
              </a:rPr>
              <a:t>Hello, dear Thinkers about</a:t>
            </a:r>
            <a:r>
              <a:rPr lang="lv-LV" sz="4000" b="1" dirty="0">
                <a:solidFill>
                  <a:srgbClr val="0000FF"/>
                </a:solidFill>
              </a:rPr>
              <a:t> SYSTEMIC </a:t>
            </a:r>
            <a:r>
              <a:rPr lang="en-GB" sz="4000" b="1" dirty="0">
                <a:solidFill>
                  <a:srgbClr val="0000FF"/>
                </a:solidFill>
              </a:rPr>
              <a:t> Thinking!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FEF4AB-6535-054F-2C37-FDB61FD6D636}"/>
              </a:ext>
            </a:extLst>
          </p:cNvPr>
          <p:cNvSpPr txBox="1"/>
          <p:nvPr/>
        </p:nvSpPr>
        <p:spPr>
          <a:xfrm>
            <a:off x="1803080" y="5995358"/>
            <a:ext cx="356393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 sz="3200" b="1" u="sng" dirty="0" err="1">
                <a:highlight>
                  <a:srgbClr val="FFFF00"/>
                </a:highlight>
              </a:rPr>
              <a:t>Study</a:t>
            </a:r>
            <a:r>
              <a:rPr lang="lv-LV" sz="3200" b="1" u="sng" dirty="0">
                <a:highlight>
                  <a:srgbClr val="FFFF00"/>
                </a:highlight>
              </a:rPr>
              <a:t> </a:t>
            </a:r>
            <a:r>
              <a:rPr lang="lv-LV" sz="3200" b="1" u="sng" dirty="0" err="1">
                <a:highlight>
                  <a:srgbClr val="FFFF00"/>
                </a:highlight>
              </a:rPr>
              <a:t>week</a:t>
            </a:r>
            <a:r>
              <a:rPr lang="lv-LV" sz="3200" b="1" u="sng" dirty="0">
                <a:highlight>
                  <a:srgbClr val="FFFF00"/>
                </a:highlight>
              </a:rPr>
              <a:t> No 9</a:t>
            </a:r>
            <a:endParaRPr lang="lv-LV" sz="3200" b="1" dirty="0">
              <a:highlight>
                <a:srgbClr val="FFFF00"/>
              </a:highligh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3494F9-90C3-2263-E252-ED88AD842CF0}"/>
              </a:ext>
            </a:extLst>
          </p:cNvPr>
          <p:cNvSpPr txBox="1"/>
          <p:nvPr/>
        </p:nvSpPr>
        <p:spPr>
          <a:xfrm>
            <a:off x="180574" y="5353725"/>
            <a:ext cx="70125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Next</a:t>
            </a:r>
            <a:r>
              <a:rPr kumimoji="0" lang="lv-LV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lv-LV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topic</a:t>
            </a:r>
            <a:r>
              <a:rPr kumimoji="0" lang="lv-LV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lv-LV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«</a:t>
            </a:r>
            <a:r>
              <a:rPr lang="lv-LV" sz="3200" b="1" dirty="0">
                <a:solidFill>
                  <a:srgbClr val="C00000"/>
                </a:solidFill>
                <a:latin typeface="Calibri" panose="020F0502020204030204"/>
              </a:rPr>
              <a:t>HUMAN </a:t>
            </a:r>
            <a:r>
              <a:rPr lang="lv-LV" sz="3200" b="1" dirty="0" err="1">
                <a:solidFill>
                  <a:srgbClr val="C00000"/>
                </a:solidFill>
                <a:latin typeface="Calibri" panose="020F0502020204030204"/>
              </a:rPr>
              <a:t>as</a:t>
            </a:r>
            <a:r>
              <a:rPr lang="lv-LV" sz="3200" b="1" dirty="0">
                <a:solidFill>
                  <a:srgbClr val="C00000"/>
                </a:solidFill>
                <a:latin typeface="Calibri" panose="020F0502020204030204"/>
              </a:rPr>
              <a:t> </a:t>
            </a:r>
            <a:r>
              <a:rPr lang="lv-LV" sz="3200" b="1" dirty="0" err="1">
                <a:solidFill>
                  <a:srgbClr val="C00000"/>
                </a:solidFill>
                <a:latin typeface="Calibri" panose="020F0502020204030204"/>
              </a:rPr>
              <a:t>the</a:t>
            </a:r>
            <a:r>
              <a:rPr lang="lv-LV" sz="3200" b="1" dirty="0">
                <a:solidFill>
                  <a:srgbClr val="C00000"/>
                </a:solidFill>
                <a:latin typeface="Calibri" panose="020F0502020204030204"/>
              </a:rPr>
              <a:t> SYSTEM»</a:t>
            </a:r>
            <a:endParaRPr kumimoji="0" lang="lv-LV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B11BA8-663A-0D90-E5BB-B33427C29C15}"/>
              </a:ext>
            </a:extLst>
          </p:cNvPr>
          <p:cNvSpPr txBox="1"/>
          <p:nvPr/>
        </p:nvSpPr>
        <p:spPr>
          <a:xfrm>
            <a:off x="180574" y="1085025"/>
            <a:ext cx="6760119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We have</a:t>
            </a:r>
            <a:r>
              <a:rPr lang="lv-LV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lv-LV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started</a:t>
            </a:r>
            <a:r>
              <a:rPr lang="lv-LV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lv-LV" sz="32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3rd </a:t>
            </a:r>
            <a:r>
              <a:rPr lang="lv-LV" sz="3200" b="1" u="sng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part</a:t>
            </a:r>
            <a:r>
              <a:rPr lang="lv-LV" sz="32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lv-LV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of</a:t>
            </a:r>
            <a:r>
              <a:rPr lang="lv-LV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lv-LV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our</a:t>
            </a:r>
            <a:r>
              <a:rPr lang="lv-LV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lv-LV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study</a:t>
            </a:r>
            <a:r>
              <a:rPr lang="lv-LV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lv-LV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course</a:t>
            </a:r>
            <a:r>
              <a:rPr lang="lv-LV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«Systems </a:t>
            </a:r>
            <a:r>
              <a:rPr lang="lv-LV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theories</a:t>
            </a:r>
            <a:r>
              <a:rPr lang="lv-LV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lv-LV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in</a:t>
            </a:r>
            <a:r>
              <a:rPr lang="lv-LV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lv-LV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practice</a:t>
            </a:r>
            <a:r>
              <a:rPr lang="lv-LV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» </a:t>
            </a:r>
            <a:r>
              <a:rPr lang="lv-LV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with</a:t>
            </a:r>
            <a:r>
              <a:rPr lang="lv-LV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lv-LV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general</a:t>
            </a:r>
            <a:r>
              <a:rPr lang="lv-LV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lv-LV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topic</a:t>
            </a:r>
            <a:r>
              <a:rPr lang="lv-LV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lv-LV" sz="3200" b="1" dirty="0">
                <a:solidFill>
                  <a:srgbClr val="C00000"/>
                </a:solidFill>
              </a:rPr>
              <a:t>«UNIVERSE </a:t>
            </a:r>
            <a:r>
              <a:rPr lang="lv-LV" sz="3200" b="1" dirty="0" err="1">
                <a:solidFill>
                  <a:srgbClr val="C00000"/>
                </a:solidFill>
              </a:rPr>
              <a:t>as</a:t>
            </a:r>
            <a:r>
              <a:rPr lang="lv-LV" sz="3200" b="1" dirty="0">
                <a:solidFill>
                  <a:srgbClr val="C00000"/>
                </a:solidFill>
              </a:rPr>
              <a:t> </a:t>
            </a:r>
            <a:r>
              <a:rPr lang="lv-LV" sz="3200" b="1" dirty="0" err="1">
                <a:solidFill>
                  <a:srgbClr val="C00000"/>
                </a:solidFill>
              </a:rPr>
              <a:t>the</a:t>
            </a:r>
            <a:r>
              <a:rPr lang="lv-LV" sz="3200" b="1" dirty="0">
                <a:solidFill>
                  <a:srgbClr val="C00000"/>
                </a:solidFill>
              </a:rPr>
              <a:t> SYSTEM»</a:t>
            </a:r>
            <a:r>
              <a:rPr lang="lv-LV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lv-LV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as</a:t>
            </a:r>
            <a:r>
              <a:rPr lang="lv-LV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 </a:t>
            </a:r>
            <a:r>
              <a:rPr lang="lv-LV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short</a:t>
            </a:r>
            <a:r>
              <a:rPr lang="lv-LV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lv-LV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summary</a:t>
            </a:r>
            <a:r>
              <a:rPr lang="lv-LV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lv-LV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of</a:t>
            </a:r>
            <a:r>
              <a:rPr lang="lv-LV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lv-LV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lv-LV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lv-LV" sz="32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1st </a:t>
            </a:r>
            <a:r>
              <a:rPr lang="lv-LV" sz="3200" b="1" u="sng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half</a:t>
            </a:r>
            <a:r>
              <a:rPr lang="lv-LV" sz="32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lv-LV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of</a:t>
            </a:r>
            <a:r>
              <a:rPr lang="lv-LV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lv-LV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lv-LV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lv-LV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course</a:t>
            </a:r>
            <a:r>
              <a:rPr lang="lv-LV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</a:p>
          <a:p>
            <a:pPr algn="ctr"/>
            <a:r>
              <a:rPr lang="en-US" sz="3400" b="1" dirty="0">
                <a:solidFill>
                  <a:srgbClr val="205BBA"/>
                </a:solidFill>
              </a:rPr>
              <a:t>Let's </a:t>
            </a:r>
            <a:r>
              <a:rPr lang="en-US" sz="3400" b="1" dirty="0" err="1">
                <a:solidFill>
                  <a:srgbClr val="205BBA"/>
                </a:solidFill>
              </a:rPr>
              <a:t>cont</a:t>
            </a:r>
            <a:r>
              <a:rPr lang="lv-LV" sz="3400" b="1" dirty="0">
                <a:solidFill>
                  <a:srgbClr val="205BBA"/>
                </a:solidFill>
              </a:rPr>
              <a:t>i</a:t>
            </a:r>
            <a:r>
              <a:rPr lang="en-US" sz="3400" b="1" dirty="0" err="1">
                <a:solidFill>
                  <a:srgbClr val="205BBA"/>
                </a:solidFill>
              </a:rPr>
              <a:t>nue</a:t>
            </a:r>
            <a:r>
              <a:rPr lang="en-US" sz="3400" b="1" dirty="0">
                <a:solidFill>
                  <a:srgbClr val="205BBA"/>
                </a:solidFill>
              </a:rPr>
              <a:t> to study con</a:t>
            </a:r>
            <a:r>
              <a:rPr lang="lv-LV" sz="3400" b="1" dirty="0">
                <a:solidFill>
                  <a:srgbClr val="205BBA"/>
                </a:solidFill>
              </a:rPr>
              <a:t>n</a:t>
            </a:r>
            <a:r>
              <a:rPr lang="en-US" sz="3400" b="1" dirty="0" err="1">
                <a:solidFill>
                  <a:srgbClr val="205BBA"/>
                </a:solidFill>
              </a:rPr>
              <a:t>ections</a:t>
            </a:r>
            <a:r>
              <a:rPr lang="en-US" sz="3400" b="1" dirty="0">
                <a:solidFill>
                  <a:srgbClr val="205BBA"/>
                </a:solidFill>
              </a:rPr>
              <a:t> of the general systems theory with our </a:t>
            </a:r>
            <a:r>
              <a:rPr lang="lv-LV" sz="3400" b="1" dirty="0" err="1">
                <a:solidFill>
                  <a:srgbClr val="205BBA"/>
                </a:solidFill>
              </a:rPr>
              <a:t>Life</a:t>
            </a:r>
            <a:r>
              <a:rPr lang="lv-LV" sz="3400" b="1" dirty="0">
                <a:solidFill>
                  <a:srgbClr val="205BBA"/>
                </a:solidFill>
              </a:rPr>
              <a:t> </a:t>
            </a:r>
            <a:r>
              <a:rPr lang="lv-LV" sz="3400" b="1" dirty="0" err="1">
                <a:solidFill>
                  <a:srgbClr val="205BBA"/>
                </a:solidFill>
              </a:rPr>
              <a:t>in</a:t>
            </a:r>
            <a:r>
              <a:rPr lang="lv-LV" sz="3400" b="1" dirty="0">
                <a:solidFill>
                  <a:srgbClr val="205BBA"/>
                </a:solidFill>
              </a:rPr>
              <a:t> </a:t>
            </a:r>
            <a:r>
              <a:rPr lang="en-US" sz="3400" b="1" dirty="0" err="1">
                <a:solidFill>
                  <a:srgbClr val="205BBA"/>
                </a:solidFill>
              </a:rPr>
              <a:t>practic</a:t>
            </a:r>
            <a:r>
              <a:rPr lang="lv-LV" sz="3400" b="1" dirty="0">
                <a:solidFill>
                  <a:srgbClr val="205BBA"/>
                </a:solidFill>
              </a:rPr>
              <a:t>e</a:t>
            </a:r>
            <a:r>
              <a:rPr lang="en-US" sz="3400" b="1" dirty="0">
                <a:solidFill>
                  <a:srgbClr val="205BBA"/>
                </a:solidFill>
              </a:rPr>
              <a:t>!</a:t>
            </a:r>
            <a:endParaRPr lang="en-GB" sz="3400" b="1" dirty="0">
              <a:solidFill>
                <a:srgbClr val="205BBA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F88340-5374-B45E-0767-B33088E5FA7D}"/>
              </a:ext>
            </a:extLst>
          </p:cNvPr>
          <p:cNvSpPr txBox="1"/>
          <p:nvPr/>
        </p:nvSpPr>
        <p:spPr>
          <a:xfrm>
            <a:off x="7298102" y="4333364"/>
            <a:ext cx="426010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800" b="1" u="sng" dirty="0">
                <a:highlight>
                  <a:srgbClr val="FFFF00"/>
                </a:highlight>
              </a:rPr>
              <a:t>HUMAN </a:t>
            </a:r>
            <a:r>
              <a:rPr lang="lv-LV" sz="2800" b="1" u="sng" dirty="0"/>
              <a:t>– </a:t>
            </a:r>
          </a:p>
          <a:p>
            <a:pPr algn="ctr"/>
            <a:r>
              <a:rPr lang="lv-LV" sz="2800" b="1" dirty="0" err="1"/>
              <a:t>conscious</a:t>
            </a:r>
            <a:r>
              <a:rPr lang="lv-LV" sz="2800" b="1" dirty="0"/>
              <a:t> </a:t>
            </a:r>
            <a:r>
              <a:rPr lang="lv-LV" sz="2800" b="1" dirty="0" err="1"/>
              <a:t>alive</a:t>
            </a:r>
            <a:r>
              <a:rPr lang="lv-LV" sz="2800" b="1" dirty="0"/>
              <a:t> </a:t>
            </a:r>
            <a:r>
              <a:rPr lang="lv-LV" sz="2800" b="1" dirty="0" err="1"/>
              <a:t>being</a:t>
            </a:r>
            <a:endParaRPr lang="lv-LV" sz="2800" b="1" dirty="0"/>
          </a:p>
          <a:p>
            <a:pPr algn="ctr"/>
            <a:r>
              <a:rPr lang="lv-LV" sz="2800" b="1" dirty="0"/>
              <a:t>  </a:t>
            </a:r>
            <a:r>
              <a:rPr lang="lv-LV" sz="2800" b="1" dirty="0" err="1"/>
              <a:t>as</a:t>
            </a:r>
            <a:r>
              <a:rPr lang="lv-LV" sz="2800" b="1" dirty="0"/>
              <a:t> a </a:t>
            </a:r>
            <a:r>
              <a:rPr lang="lv-LV" sz="2800" b="1" dirty="0" err="1"/>
              <a:t>part</a:t>
            </a:r>
            <a:r>
              <a:rPr lang="lv-LV" sz="2800" b="1" dirty="0"/>
              <a:t> </a:t>
            </a:r>
            <a:r>
              <a:rPr lang="lv-LV" sz="2800" b="1" dirty="0" err="1"/>
              <a:t>of</a:t>
            </a:r>
            <a:r>
              <a:rPr lang="lv-LV" sz="2800" b="1" dirty="0"/>
              <a:t> </a:t>
            </a:r>
            <a:r>
              <a:rPr lang="lv-LV" sz="2800" b="1" dirty="0" err="1"/>
              <a:t>the</a:t>
            </a:r>
            <a:r>
              <a:rPr lang="lv-LV" sz="2800" b="1" dirty="0"/>
              <a:t> </a:t>
            </a:r>
            <a:r>
              <a:rPr lang="lv-LV" sz="2800" b="1" dirty="0" err="1"/>
              <a:t>Universe</a:t>
            </a:r>
            <a:r>
              <a:rPr lang="lv-LV" sz="2800" b="1" dirty="0"/>
              <a:t> –</a:t>
            </a:r>
          </a:p>
          <a:p>
            <a:pPr algn="ctr"/>
            <a:r>
              <a:rPr lang="lv-LV" sz="2800" b="1" u="sng" dirty="0"/>
              <a:t> </a:t>
            </a:r>
            <a:r>
              <a:rPr lang="lv-LV" sz="2800" b="1" u="sng" dirty="0" err="1">
                <a:highlight>
                  <a:srgbClr val="FFFF00"/>
                </a:highlight>
              </a:rPr>
              <a:t>subsystem</a:t>
            </a:r>
            <a:r>
              <a:rPr lang="lv-LV" sz="2800" b="1" u="sng" dirty="0">
                <a:highlight>
                  <a:srgbClr val="FFFF00"/>
                </a:highlight>
              </a:rPr>
              <a:t> </a:t>
            </a:r>
            <a:r>
              <a:rPr lang="lv-LV" sz="2800" b="1" u="sng" dirty="0" err="1">
                <a:highlight>
                  <a:srgbClr val="FFFF00"/>
                </a:highlight>
              </a:rPr>
              <a:t>of</a:t>
            </a:r>
            <a:r>
              <a:rPr lang="lv-LV" sz="2800" b="1" u="sng" dirty="0">
                <a:highlight>
                  <a:srgbClr val="FFFF00"/>
                </a:highlight>
              </a:rPr>
              <a:t> </a:t>
            </a:r>
            <a:r>
              <a:rPr lang="lv-LV" sz="2800" b="1" u="sng" dirty="0" err="1">
                <a:highlight>
                  <a:srgbClr val="FFFF00"/>
                </a:highlight>
              </a:rPr>
              <a:t>the</a:t>
            </a:r>
            <a:r>
              <a:rPr lang="lv-LV" sz="2800" b="1" u="sng" dirty="0">
                <a:highlight>
                  <a:srgbClr val="FFFF00"/>
                </a:highlight>
              </a:rPr>
              <a:t> </a:t>
            </a:r>
            <a:r>
              <a:rPr lang="lv-LV" sz="2800" b="1" u="sng" dirty="0" err="1">
                <a:highlight>
                  <a:srgbClr val="FFFF00"/>
                </a:highlight>
              </a:rPr>
              <a:t>Universe</a:t>
            </a:r>
            <a:endParaRPr lang="lv-LV" sz="2800" b="1" u="sng" dirty="0">
              <a:highlight>
                <a:srgbClr val="FFFF00"/>
              </a:highlight>
            </a:endParaRPr>
          </a:p>
          <a:p>
            <a:pPr algn="ctr"/>
            <a:r>
              <a:rPr lang="lv-LV" sz="2800" b="1" u="sng" dirty="0">
                <a:highlight>
                  <a:srgbClr val="FFFF00"/>
                </a:highlight>
              </a:rPr>
              <a:t> </a:t>
            </a:r>
            <a:r>
              <a:rPr lang="lv-LV" sz="2800" b="1" u="sng" dirty="0" err="1">
                <a:highlight>
                  <a:srgbClr val="FFFF00"/>
                </a:highlight>
              </a:rPr>
              <a:t>as</a:t>
            </a:r>
            <a:r>
              <a:rPr lang="lv-LV" sz="2800" b="1" u="sng" dirty="0">
                <a:highlight>
                  <a:srgbClr val="FFFF00"/>
                </a:highlight>
              </a:rPr>
              <a:t> </a:t>
            </a:r>
            <a:r>
              <a:rPr lang="lv-LV" sz="2800" b="1" u="sng" dirty="0" err="1">
                <a:highlight>
                  <a:srgbClr val="FFFF00"/>
                </a:highlight>
              </a:rPr>
              <a:t>the</a:t>
            </a:r>
            <a:r>
              <a:rPr lang="lv-LV" sz="2800" b="1" u="sng" dirty="0">
                <a:highlight>
                  <a:srgbClr val="FFFF00"/>
                </a:highlight>
              </a:rPr>
              <a:t> SYSTEM</a:t>
            </a:r>
            <a:endParaRPr lang="en-GB" sz="2800" b="1" u="sng" dirty="0">
              <a:highlight>
                <a:srgbClr val="FFFF00"/>
              </a:highlight>
            </a:endParaRPr>
          </a:p>
        </p:txBody>
      </p:sp>
      <p:pic>
        <p:nvPicPr>
          <p:cNvPr id="5" name="Attēls 4" descr="Attēls, kurā ir skečs, māksla, zīmējums&#10;&#10;Apraksts ģenerēts automātiski">
            <a:extLst>
              <a:ext uri="{FF2B5EF4-FFF2-40B4-BE49-F238E27FC236}">
                <a16:creationId xmlns:a16="http://schemas.microsoft.com/office/drawing/2014/main" id="{A0A7F679-98DD-A5C6-D2AC-52E7B4D16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826" y="1164469"/>
            <a:ext cx="2935574" cy="292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457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CA55CB-8294-ED32-F8F2-D12F400989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20AF510-14C1-6C8B-1796-F99A16B8F148}"/>
              </a:ext>
            </a:extLst>
          </p:cNvPr>
          <p:cNvSpPr txBox="1"/>
          <p:nvPr/>
        </p:nvSpPr>
        <p:spPr>
          <a:xfrm>
            <a:off x="128752" y="87275"/>
            <a:ext cx="1193449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SYSTEM</a:t>
            </a:r>
            <a:r>
              <a:rPr kumimoji="0" lang="lv-LV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IC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thinking – </a:t>
            </a:r>
            <a:r>
              <a:rPr lang="en-GB" sz="3600" b="1" dirty="0">
                <a:solidFill>
                  <a:srgbClr val="C00000"/>
                </a:solidFill>
                <a:latin typeface="Calibri" panose="020F0502020204030204"/>
              </a:rPr>
              <a:t>it means 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human’s  THINKING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dirty="0">
                <a:latin typeface="Calibri" panose="020F0502020204030204"/>
              </a:rPr>
              <a:t>as </a:t>
            </a:r>
            <a:r>
              <a:rPr lang="lv-LV" sz="3600" b="1" u="sng" dirty="0" err="1">
                <a:latin typeface="Calibri" panose="020F0502020204030204"/>
              </a:rPr>
              <a:t>arranging</a:t>
            </a:r>
            <a:r>
              <a:rPr lang="lv-LV" sz="3600" b="1" u="sng" dirty="0">
                <a:latin typeface="Calibri" panose="020F0502020204030204"/>
              </a:rPr>
              <a:t> </a:t>
            </a:r>
            <a:r>
              <a:rPr lang="lv-LV" sz="3600" b="1" u="sng" dirty="0" err="1">
                <a:latin typeface="Calibri" panose="020F0502020204030204"/>
              </a:rPr>
              <a:t>or</a:t>
            </a:r>
            <a:r>
              <a:rPr lang="lv-LV" sz="3600" b="1" u="sng" dirty="0">
                <a:latin typeface="Calibri" panose="020F0502020204030204"/>
              </a:rPr>
              <a:t> </a:t>
            </a:r>
            <a:r>
              <a:rPr lang="en-GB" sz="3600" b="1" u="sng" dirty="0">
                <a:latin typeface="Calibri" panose="020F0502020204030204"/>
              </a:rPr>
              <a:t>systemic re</a:t>
            </a:r>
            <a:r>
              <a:rPr lang="lv-LV" sz="3600" b="1" u="sng" dirty="0" err="1">
                <a:latin typeface="Calibri" panose="020F0502020204030204"/>
              </a:rPr>
              <a:t>presentation</a:t>
            </a:r>
            <a:r>
              <a:rPr lang="lv-LV" sz="3600" b="1" u="sng" dirty="0">
                <a:latin typeface="Calibri" panose="020F0502020204030204"/>
              </a:rPr>
              <a:t> </a:t>
            </a:r>
            <a:r>
              <a:rPr lang="en-GB" sz="3600" b="1" dirty="0">
                <a:latin typeface="Calibri" panose="020F0502020204030204"/>
              </a:rPr>
              <a:t>of the Universe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dirty="0">
                <a:latin typeface="Calibri" panose="020F0502020204030204"/>
              </a:rPr>
              <a:t>within the Human’s </a:t>
            </a:r>
            <a:r>
              <a:rPr lang="en-GB" sz="3200" b="1" dirty="0">
                <a:latin typeface="Calibri" panose="020F0502020204030204"/>
              </a:rPr>
              <a:t>WORLD OF THOUGHTS 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3E5E09-55FC-054E-868E-E60FBB422089}"/>
              </a:ext>
            </a:extLst>
          </p:cNvPr>
          <p:cNvSpPr txBox="1"/>
          <p:nvPr/>
        </p:nvSpPr>
        <p:spPr>
          <a:xfrm>
            <a:off x="300944" y="2025470"/>
            <a:ext cx="614461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ystems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theory  </a:t>
            </a:r>
            <a:r>
              <a:rPr lang="lv-LV" sz="3200" b="1" dirty="0" err="1">
                <a:latin typeface="Calibri" panose="020F0502020204030204"/>
              </a:rPr>
              <a:t>as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lv-LV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GENERAL</a:t>
            </a:r>
            <a:r>
              <a:rPr kumimoji="0" lang="lv-LV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SYSTEMS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2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THEORY</a:t>
            </a:r>
            <a:endParaRPr kumimoji="0" lang="lv-LV" sz="3200" b="1" i="0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sz="3200" b="1" dirty="0" err="1">
                <a:latin typeface="Calibri" panose="020F0502020204030204"/>
              </a:rPr>
              <a:t>Is</a:t>
            </a:r>
            <a:r>
              <a:rPr lang="lv-LV" sz="3200" b="1" dirty="0">
                <a:latin typeface="Calibri" panose="020F0502020204030204"/>
              </a:rPr>
              <a:t> </a:t>
            </a:r>
            <a:r>
              <a:rPr lang="en-GB" sz="3200" b="1" dirty="0">
                <a:latin typeface="Calibri" panose="020F0502020204030204"/>
              </a:rPr>
              <a:t>the</a:t>
            </a:r>
            <a:r>
              <a:rPr lang="lv-LV" sz="3200" b="1" dirty="0">
                <a:latin typeface="Calibri" panose="020F0502020204030204"/>
              </a:rPr>
              <a:t> top </a:t>
            </a:r>
            <a:r>
              <a:rPr lang="lv-LV" sz="3200" b="1" dirty="0" err="1">
                <a:latin typeface="Calibri" panose="020F0502020204030204"/>
              </a:rPr>
              <a:t>level</a:t>
            </a:r>
            <a:r>
              <a:rPr lang="lv-LV" sz="3200" b="1" dirty="0">
                <a:latin typeface="Calibri" panose="020F0502020204030204"/>
              </a:rPr>
              <a:t> </a:t>
            </a:r>
            <a:r>
              <a:rPr lang="lv-LV" sz="3200" b="1" dirty="0" err="1">
                <a:latin typeface="Calibri" panose="020F0502020204030204"/>
              </a:rPr>
              <a:t>theory</a:t>
            </a:r>
            <a:r>
              <a:rPr lang="lv-LV" sz="3200" b="1" dirty="0">
                <a:latin typeface="Calibri" panose="020F0502020204030204"/>
              </a:rPr>
              <a:t> </a:t>
            </a:r>
            <a:r>
              <a:rPr lang="lv-LV" sz="3200" b="1" dirty="0" err="1">
                <a:latin typeface="Calibri" panose="020F0502020204030204"/>
              </a:rPr>
              <a:t>above</a:t>
            </a:r>
            <a:r>
              <a:rPr lang="lv-LV" sz="3200" b="1" dirty="0">
                <a:latin typeface="Calibri" panose="020F0502020204030204"/>
              </a:rPr>
              <a:t>  </a:t>
            </a:r>
            <a:r>
              <a:rPr lang="lv-LV" sz="3200" b="1" dirty="0" err="1">
                <a:latin typeface="Calibri" panose="020F0502020204030204"/>
              </a:rPr>
              <a:t>all</a:t>
            </a:r>
            <a:r>
              <a:rPr lang="lv-LV" sz="3200" b="1" dirty="0">
                <a:latin typeface="Calibri" panose="020F0502020204030204"/>
              </a:rPr>
              <a:t> </a:t>
            </a:r>
            <a:r>
              <a:rPr lang="lv-LV" sz="3200" b="1" dirty="0" err="1">
                <a:latin typeface="Calibri" panose="020F0502020204030204"/>
              </a:rPr>
              <a:t>particular</a:t>
            </a:r>
            <a:r>
              <a:rPr lang="lv-LV" sz="3200" b="1" dirty="0">
                <a:latin typeface="Calibri" panose="020F0502020204030204"/>
              </a:rPr>
              <a:t> </a:t>
            </a:r>
            <a:r>
              <a:rPr lang="lv-LV" sz="3200" b="1" dirty="0" err="1">
                <a:latin typeface="Calibri" panose="020F0502020204030204"/>
              </a:rPr>
              <a:t>or</a:t>
            </a:r>
            <a:r>
              <a:rPr lang="lv-LV" sz="3200" b="1" dirty="0">
                <a:latin typeface="Calibri" panose="020F0502020204030204"/>
              </a:rPr>
              <a:t> </a:t>
            </a:r>
            <a:r>
              <a:rPr lang="lv-LV" sz="3200" b="1" dirty="0" err="1">
                <a:latin typeface="Calibri" panose="020F0502020204030204"/>
              </a:rPr>
              <a:t>applied</a:t>
            </a:r>
            <a:r>
              <a:rPr lang="lv-LV" sz="3200" b="1" dirty="0">
                <a:latin typeface="Calibri" panose="020F0502020204030204"/>
              </a:rPr>
              <a:t> </a:t>
            </a:r>
            <a:r>
              <a:rPr lang="lv-LV" sz="3200" b="1" dirty="0" err="1">
                <a:latin typeface="Calibri" panose="020F0502020204030204"/>
              </a:rPr>
              <a:t>systems</a:t>
            </a:r>
            <a:r>
              <a:rPr lang="lv-LV" sz="3200" b="1" dirty="0">
                <a:latin typeface="Calibri" panose="020F0502020204030204"/>
              </a:rPr>
              <a:t> </a:t>
            </a:r>
            <a:r>
              <a:rPr lang="lv-LV" sz="3200" b="1" dirty="0" err="1">
                <a:latin typeface="Calibri" panose="020F0502020204030204"/>
              </a:rPr>
              <a:t>theories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E5B21F-3971-307F-7923-BC39C8D44418}"/>
              </a:ext>
            </a:extLst>
          </p:cNvPr>
          <p:cNvSpPr txBox="1"/>
          <p:nvPr/>
        </p:nvSpPr>
        <p:spPr>
          <a:xfrm>
            <a:off x="6687206" y="1989432"/>
            <a:ext cx="537604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C00000"/>
                </a:solidFill>
              </a:rPr>
              <a:t>SYSTEMOLOGY</a:t>
            </a:r>
            <a:r>
              <a:rPr lang="en-GB" sz="3200" dirty="0"/>
              <a:t> is particular or </a:t>
            </a:r>
            <a:r>
              <a:rPr kumimoji="0" lang="en-GB" sz="32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applied </a:t>
            </a:r>
            <a:r>
              <a:rPr lang="en-GB" sz="3200" dirty="0"/>
              <a:t>systems theory about ARRANGEMENT  </a:t>
            </a:r>
            <a:r>
              <a:rPr lang="en-GB" sz="3200" b="1" dirty="0"/>
              <a:t>of human’s SELECTED  PHENOMENA OF THE UNIVERSE</a:t>
            </a:r>
          </a:p>
        </p:txBody>
      </p:sp>
      <p:grpSp>
        <p:nvGrpSpPr>
          <p:cNvPr id="23" name="Grupa 22">
            <a:extLst>
              <a:ext uri="{FF2B5EF4-FFF2-40B4-BE49-F238E27FC236}">
                <a16:creationId xmlns:a16="http://schemas.microsoft.com/office/drawing/2014/main" id="{B6D64106-F843-90EA-BBC9-05EA5CF5BD8B}"/>
              </a:ext>
            </a:extLst>
          </p:cNvPr>
          <p:cNvGrpSpPr/>
          <p:nvPr/>
        </p:nvGrpSpPr>
        <p:grpSpPr>
          <a:xfrm>
            <a:off x="3460530" y="4462401"/>
            <a:ext cx="5368159" cy="2308324"/>
            <a:chOff x="3764016" y="4661686"/>
            <a:chExt cx="5368159" cy="2308324"/>
          </a:xfrm>
        </p:grpSpPr>
        <p:cxnSp>
          <p:nvCxnSpPr>
            <p:cNvPr id="10" name="Taisns bultveida savienotājs 9">
              <a:extLst>
                <a:ext uri="{FF2B5EF4-FFF2-40B4-BE49-F238E27FC236}">
                  <a16:creationId xmlns:a16="http://schemas.microsoft.com/office/drawing/2014/main" id="{6FC093EA-8A88-94EC-D50B-9FCC952C41B8}"/>
                </a:ext>
              </a:extLst>
            </p:cNvPr>
            <p:cNvCxnSpPr>
              <a:cxnSpLocks/>
            </p:cNvCxnSpPr>
            <p:nvPr/>
          </p:nvCxnSpPr>
          <p:spPr>
            <a:xfrm>
              <a:off x="4361793" y="5815854"/>
              <a:ext cx="0" cy="536027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Taisns bultveida savienotājs 10">
              <a:extLst>
                <a:ext uri="{FF2B5EF4-FFF2-40B4-BE49-F238E27FC236}">
                  <a16:creationId xmlns:a16="http://schemas.microsoft.com/office/drawing/2014/main" id="{EBD3E93F-0300-3677-9659-379968239CB1}"/>
                </a:ext>
              </a:extLst>
            </p:cNvPr>
            <p:cNvCxnSpPr>
              <a:cxnSpLocks/>
            </p:cNvCxnSpPr>
            <p:nvPr/>
          </p:nvCxnSpPr>
          <p:spPr>
            <a:xfrm>
              <a:off x="8489730" y="5815848"/>
              <a:ext cx="0" cy="536027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upa 21">
              <a:extLst>
                <a:ext uri="{FF2B5EF4-FFF2-40B4-BE49-F238E27FC236}">
                  <a16:creationId xmlns:a16="http://schemas.microsoft.com/office/drawing/2014/main" id="{2806C7E7-5E4A-F194-EDA1-857DD470C52E}"/>
                </a:ext>
              </a:extLst>
            </p:cNvPr>
            <p:cNvGrpSpPr/>
            <p:nvPr/>
          </p:nvGrpSpPr>
          <p:grpSpPr>
            <a:xfrm>
              <a:off x="3764016" y="4661686"/>
              <a:ext cx="5368159" cy="2308324"/>
              <a:chOff x="3779781" y="4628537"/>
              <a:chExt cx="5368159" cy="2308324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96FF64C-EB32-4A9E-67A5-C0C495A16709}"/>
                  </a:ext>
                </a:extLst>
              </p:cNvPr>
              <p:cNvSpPr txBox="1"/>
              <p:nvPr/>
            </p:nvSpPr>
            <p:spPr>
              <a:xfrm>
                <a:off x="4437992" y="4628537"/>
                <a:ext cx="405173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lv-LV" sz="3600" dirty="0"/>
                  <a:t>SYSTEMS THEORY</a:t>
                </a:r>
              </a:p>
              <a:p>
                <a:pPr algn="ctr"/>
                <a:endParaRPr lang="lv-LV" sz="3600" dirty="0"/>
              </a:p>
              <a:p>
                <a:pPr algn="ctr"/>
                <a:endParaRPr lang="lv-LV" sz="3600" dirty="0"/>
              </a:p>
              <a:p>
                <a:pPr algn="ctr"/>
                <a:r>
                  <a:rPr lang="lv-LV" sz="3600" dirty="0"/>
                  <a:t> </a:t>
                </a:r>
                <a:r>
                  <a:rPr lang="lv-LV" sz="3600" dirty="0" err="1"/>
                  <a:t>systemologies</a:t>
                </a:r>
                <a:endParaRPr lang="en-GB" sz="3600" dirty="0"/>
              </a:p>
            </p:txBody>
          </p:sp>
          <p:cxnSp>
            <p:nvCxnSpPr>
              <p:cNvPr id="6" name="Taisns bultveida savienotājs 5">
                <a:extLst>
                  <a:ext uri="{FF2B5EF4-FFF2-40B4-BE49-F238E27FC236}">
                    <a16:creationId xmlns:a16="http://schemas.microsoft.com/office/drawing/2014/main" id="{FA0B761B-82F4-157E-9AA4-7EA16D67A0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6000" y="5815849"/>
                <a:ext cx="0" cy="536027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Taisns bultveida savienotājs 11">
                <a:extLst>
                  <a:ext uri="{FF2B5EF4-FFF2-40B4-BE49-F238E27FC236}">
                    <a16:creationId xmlns:a16="http://schemas.microsoft.com/office/drawing/2014/main" id="{4F2388F9-4FB0-4142-E7CB-E1B7D7F807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78262" y="5815850"/>
                <a:ext cx="0" cy="536027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Taisns bultveida savienotājs 12">
                <a:extLst>
                  <a:ext uri="{FF2B5EF4-FFF2-40B4-BE49-F238E27FC236}">
                    <a16:creationId xmlns:a16="http://schemas.microsoft.com/office/drawing/2014/main" id="{8140CE2F-42C4-AAC6-8CA3-0E332992B1E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96910" y="5815852"/>
                <a:ext cx="0" cy="536027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Taisns bultveida savienotājs 13">
                <a:extLst>
                  <a:ext uri="{FF2B5EF4-FFF2-40B4-BE49-F238E27FC236}">
                    <a16:creationId xmlns:a16="http://schemas.microsoft.com/office/drawing/2014/main" id="{12CB58DE-BDEA-31BA-F62D-B0E206ED91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63861" y="5246673"/>
                <a:ext cx="0" cy="536027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Taisns savienotājs 15">
                <a:extLst>
                  <a:ext uri="{FF2B5EF4-FFF2-40B4-BE49-F238E27FC236}">
                    <a16:creationId xmlns:a16="http://schemas.microsoft.com/office/drawing/2014/main" id="{A3E6B2CE-17DA-8F5D-51F0-31A00313C8A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79781" y="5782699"/>
                <a:ext cx="5368159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Taisns bultveida savienotājs 18">
                <a:extLst>
                  <a:ext uri="{FF2B5EF4-FFF2-40B4-BE49-F238E27FC236}">
                    <a16:creationId xmlns:a16="http://schemas.microsoft.com/office/drawing/2014/main" id="{6C6C7FC3-B727-660B-FE49-2FE3C60570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81903" y="5782700"/>
                <a:ext cx="0" cy="536027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Taisns bultveida savienotājs 19">
                <a:extLst>
                  <a:ext uri="{FF2B5EF4-FFF2-40B4-BE49-F238E27FC236}">
                    <a16:creationId xmlns:a16="http://schemas.microsoft.com/office/drawing/2014/main" id="{B46FD1DF-29DA-01E0-7E5A-86C9160CDA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13330" y="5815848"/>
                <a:ext cx="0" cy="536027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Taisns bultveida savienotājs 20">
                <a:extLst>
                  <a:ext uri="{FF2B5EF4-FFF2-40B4-BE49-F238E27FC236}">
                    <a16:creationId xmlns:a16="http://schemas.microsoft.com/office/drawing/2014/main" id="{829A2E12-0FC9-2D0C-EAFA-19106175B3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45820" y="5815848"/>
                <a:ext cx="0" cy="536027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5" name="Taisns savienotājs 24">
            <a:extLst>
              <a:ext uri="{FF2B5EF4-FFF2-40B4-BE49-F238E27FC236}">
                <a16:creationId xmlns:a16="http://schemas.microsoft.com/office/drawing/2014/main" id="{D79A2D70-9651-0E3B-03E5-0084ADB8F544}"/>
              </a:ext>
            </a:extLst>
          </p:cNvPr>
          <p:cNvCxnSpPr/>
          <p:nvPr/>
        </p:nvCxnSpPr>
        <p:spPr>
          <a:xfrm flipV="1">
            <a:off x="9020501" y="5599988"/>
            <a:ext cx="914400" cy="33149"/>
          </a:xfrm>
          <a:prstGeom prst="line">
            <a:avLst/>
          </a:prstGeom>
          <a:ln w="571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Taisns savienotājs 25">
            <a:extLst>
              <a:ext uri="{FF2B5EF4-FFF2-40B4-BE49-F238E27FC236}">
                <a16:creationId xmlns:a16="http://schemas.microsoft.com/office/drawing/2014/main" id="{D378A8E2-D111-DDB9-B7D0-188B08FDF406}"/>
              </a:ext>
            </a:extLst>
          </p:cNvPr>
          <p:cNvCxnSpPr/>
          <p:nvPr/>
        </p:nvCxnSpPr>
        <p:spPr>
          <a:xfrm flipV="1">
            <a:off x="2414752" y="5616563"/>
            <a:ext cx="914400" cy="33149"/>
          </a:xfrm>
          <a:prstGeom prst="line">
            <a:avLst/>
          </a:prstGeom>
          <a:ln w="571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9702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CFDC1F-3135-72AC-0237-4C6DD1160C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14B466-2C73-85E7-DE04-CAC27A3BB0DE}"/>
              </a:ext>
            </a:extLst>
          </p:cNvPr>
          <p:cNvSpPr txBox="1"/>
          <p:nvPr/>
        </p:nvSpPr>
        <p:spPr>
          <a:xfrm>
            <a:off x="-418646" y="175704"/>
            <a:ext cx="1176478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400" b="1" dirty="0">
                <a:solidFill>
                  <a:srgbClr val="C00000"/>
                </a:solidFill>
                <a:highlight>
                  <a:srgbClr val="FFFF00"/>
                </a:highlight>
              </a:rPr>
              <a:t>GENERAL  </a:t>
            </a:r>
            <a:r>
              <a:rPr lang="lv-LV" sz="3400" b="1" dirty="0"/>
              <a:t>(</a:t>
            </a:r>
            <a:r>
              <a:rPr lang="lv-LV" sz="3400" b="1" dirty="0" err="1"/>
              <a:t>universal</a:t>
            </a:r>
            <a:r>
              <a:rPr lang="lv-LV" sz="3400" b="1" dirty="0"/>
              <a:t> </a:t>
            </a:r>
            <a:r>
              <a:rPr lang="lv-LV" sz="3400" b="1" dirty="0" err="1"/>
              <a:t>for</a:t>
            </a:r>
            <a:r>
              <a:rPr lang="lv-LV" sz="3400" b="1" dirty="0"/>
              <a:t> </a:t>
            </a:r>
            <a:r>
              <a:rPr lang="lv-LV" sz="3400" b="1" dirty="0" err="1"/>
              <a:t>all</a:t>
            </a:r>
            <a:r>
              <a:rPr lang="lv-LV" sz="3400" b="1" dirty="0"/>
              <a:t> </a:t>
            </a:r>
            <a:r>
              <a:rPr lang="lv-LV" sz="3400" b="1" dirty="0" err="1"/>
              <a:t>systems</a:t>
            </a:r>
            <a:r>
              <a:rPr lang="lv-LV" sz="3400" b="1" dirty="0"/>
              <a:t>) </a:t>
            </a:r>
          </a:p>
          <a:p>
            <a:pPr algn="ctr"/>
            <a:r>
              <a:rPr lang="lv-LV" sz="3400" b="1" dirty="0" err="1">
                <a:solidFill>
                  <a:srgbClr val="C00000"/>
                </a:solidFill>
                <a:highlight>
                  <a:srgbClr val="FFFF00"/>
                </a:highlight>
              </a:rPr>
              <a:t>properties</a:t>
            </a:r>
            <a:r>
              <a:rPr lang="lv-LV" sz="3400" b="1" dirty="0">
                <a:solidFill>
                  <a:srgbClr val="C00000"/>
                </a:solidFill>
                <a:highlight>
                  <a:srgbClr val="FFFF00"/>
                </a:highlight>
              </a:rPr>
              <a:t> </a:t>
            </a:r>
            <a:r>
              <a:rPr lang="lv-LV" sz="3400" b="1" dirty="0" err="1">
                <a:solidFill>
                  <a:srgbClr val="C00000"/>
                </a:solidFill>
                <a:highlight>
                  <a:srgbClr val="FFFF00"/>
                </a:highlight>
              </a:rPr>
              <a:t>of</a:t>
            </a:r>
            <a:r>
              <a:rPr lang="lv-LV" sz="3400" b="1" dirty="0">
                <a:solidFill>
                  <a:srgbClr val="C00000"/>
                </a:solidFill>
                <a:highlight>
                  <a:srgbClr val="FFFF00"/>
                </a:highlight>
              </a:rPr>
              <a:t> </a:t>
            </a:r>
            <a:r>
              <a:rPr lang="lv-LV" sz="3400" b="1" dirty="0" err="1">
                <a:solidFill>
                  <a:srgbClr val="C00000"/>
                </a:solidFill>
                <a:highlight>
                  <a:srgbClr val="FFFF00"/>
                </a:highlight>
              </a:rPr>
              <a:t>every</a:t>
            </a:r>
            <a:r>
              <a:rPr lang="lv-LV" sz="3400" b="1" dirty="0">
                <a:solidFill>
                  <a:srgbClr val="C00000"/>
                </a:solidFill>
                <a:highlight>
                  <a:srgbClr val="FFFF00"/>
                </a:highlight>
              </a:rPr>
              <a:t> THING </a:t>
            </a:r>
            <a:r>
              <a:rPr lang="lv-LV" sz="3400" b="1" dirty="0" err="1">
                <a:solidFill>
                  <a:srgbClr val="C00000"/>
                </a:solidFill>
                <a:highlight>
                  <a:srgbClr val="FFFF00"/>
                </a:highlight>
              </a:rPr>
              <a:t>as</a:t>
            </a:r>
            <a:r>
              <a:rPr lang="lv-LV" sz="3400" b="1" dirty="0">
                <a:solidFill>
                  <a:srgbClr val="C00000"/>
                </a:solidFill>
                <a:highlight>
                  <a:srgbClr val="FFFF00"/>
                </a:highlight>
              </a:rPr>
              <a:t> </a:t>
            </a:r>
            <a:r>
              <a:rPr lang="lv-LV" sz="3400" b="1" dirty="0" err="1">
                <a:solidFill>
                  <a:srgbClr val="C00000"/>
                </a:solidFill>
                <a:highlight>
                  <a:srgbClr val="FFFF00"/>
                </a:highlight>
              </a:rPr>
              <a:t>the</a:t>
            </a:r>
            <a:r>
              <a:rPr lang="lv-LV" sz="3400" b="1" dirty="0">
                <a:solidFill>
                  <a:srgbClr val="C00000"/>
                </a:solidFill>
                <a:highlight>
                  <a:srgbClr val="FFFF00"/>
                </a:highlight>
              </a:rPr>
              <a:t> SYSTEM</a:t>
            </a:r>
          </a:p>
        </p:txBody>
      </p:sp>
      <p:pic>
        <p:nvPicPr>
          <p:cNvPr id="4" name="Attēls 3">
            <a:extLst>
              <a:ext uri="{FF2B5EF4-FFF2-40B4-BE49-F238E27FC236}">
                <a16:creationId xmlns:a16="http://schemas.microsoft.com/office/drawing/2014/main" id="{C520DCA3-40A8-0446-E53B-3716815D5C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089" y="1314477"/>
            <a:ext cx="7285562" cy="4264856"/>
          </a:xfrm>
          <a:prstGeom prst="rect">
            <a:avLst/>
          </a:prstGeom>
        </p:spPr>
      </p:pic>
      <p:pic>
        <p:nvPicPr>
          <p:cNvPr id="3" name="Attēls 2">
            <a:extLst>
              <a:ext uri="{FF2B5EF4-FFF2-40B4-BE49-F238E27FC236}">
                <a16:creationId xmlns:a16="http://schemas.microsoft.com/office/drawing/2014/main" id="{40E42DFC-8759-192F-F6B3-C7CC445046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220" y="3350302"/>
            <a:ext cx="1481634" cy="1935889"/>
          </a:xfrm>
          <a:prstGeom prst="rect">
            <a:avLst/>
          </a:prstGeom>
        </p:spPr>
      </p:pic>
      <p:pic>
        <p:nvPicPr>
          <p:cNvPr id="5" name="Attēls 4" descr="Attēls, kurā ir aplis&#10;&#10;Apraksts ģenerēts automātiski">
            <a:extLst>
              <a:ext uri="{FF2B5EF4-FFF2-40B4-BE49-F238E27FC236}">
                <a16:creationId xmlns:a16="http://schemas.microsoft.com/office/drawing/2014/main" id="{8435BE8A-1B3C-BE5D-6E53-4EC1EF067E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886" y="3350302"/>
            <a:ext cx="2851192" cy="14363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825B78-DCBA-0FFC-C901-46A7A7708EA2}"/>
              </a:ext>
            </a:extLst>
          </p:cNvPr>
          <p:cNvSpPr txBox="1"/>
          <p:nvPr/>
        </p:nvSpPr>
        <p:spPr>
          <a:xfrm>
            <a:off x="0" y="5579333"/>
            <a:ext cx="1207207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 sz="2800" b="1" dirty="0"/>
              <a:t>(</a:t>
            </a:r>
            <a:r>
              <a:rPr lang="lv-LV" sz="2800" b="1" dirty="0" err="1"/>
              <a:t>Every</a:t>
            </a:r>
            <a:r>
              <a:rPr lang="lv-LV" sz="2800" b="1" dirty="0"/>
              <a:t> THING </a:t>
            </a:r>
            <a:r>
              <a:rPr lang="lv-LV" sz="2800" b="1" dirty="0" err="1"/>
              <a:t>is</a:t>
            </a:r>
            <a:r>
              <a:rPr lang="lv-LV" sz="2800" b="1" dirty="0"/>
              <a:t> </a:t>
            </a:r>
            <a:r>
              <a:rPr lang="lv-LV" sz="2800" b="1" u="sng" dirty="0" err="1"/>
              <a:t>the</a:t>
            </a:r>
            <a:r>
              <a:rPr lang="lv-LV" sz="2800" b="1" u="sng" dirty="0"/>
              <a:t> WHOLE </a:t>
            </a:r>
            <a:r>
              <a:rPr lang="lv-LV" sz="2800" b="1" u="sng" dirty="0" err="1"/>
              <a:t>as</a:t>
            </a:r>
            <a:r>
              <a:rPr lang="lv-LV" sz="2800" b="1" u="sng" dirty="0"/>
              <a:t> </a:t>
            </a:r>
            <a:r>
              <a:rPr lang="lv-LV" sz="2800" b="1" u="sng" dirty="0" err="1"/>
              <a:t>the</a:t>
            </a:r>
            <a:r>
              <a:rPr lang="lv-LV" sz="2800" b="1" u="sng" dirty="0"/>
              <a:t> SYSTEM, </a:t>
            </a:r>
            <a:r>
              <a:rPr lang="lv-LV" sz="2800" b="1" u="sng" dirty="0" err="1"/>
              <a:t>what</a:t>
            </a:r>
            <a:r>
              <a:rPr lang="lv-LV" sz="2800" b="1" u="sng" dirty="0"/>
              <a:t> </a:t>
            </a:r>
            <a:r>
              <a:rPr lang="lv-LV" sz="2800" b="1" u="sng" dirty="0" err="1"/>
              <a:t>is</a:t>
            </a:r>
            <a:r>
              <a:rPr lang="lv-LV" sz="2800" b="1" u="sng" dirty="0"/>
              <a:t> </a:t>
            </a:r>
            <a:r>
              <a:rPr lang="lv-LV" sz="2800" b="1" u="sng" dirty="0" err="1"/>
              <a:t>made</a:t>
            </a:r>
            <a:r>
              <a:rPr lang="lv-LV" sz="2800" b="1" u="sng" dirty="0"/>
              <a:t> </a:t>
            </a:r>
            <a:r>
              <a:rPr lang="lv-LV" sz="2800" b="1" u="sng" dirty="0" err="1"/>
              <a:t>by</a:t>
            </a:r>
            <a:r>
              <a:rPr lang="lv-LV" sz="2800" b="1" u="sng" dirty="0"/>
              <a:t> PARTS </a:t>
            </a:r>
            <a:r>
              <a:rPr lang="lv-LV" sz="2800" b="1" dirty="0" err="1"/>
              <a:t>and</a:t>
            </a:r>
            <a:r>
              <a:rPr lang="lv-LV" sz="2800" b="1" dirty="0"/>
              <a:t> </a:t>
            </a:r>
            <a:r>
              <a:rPr lang="lv-LV" sz="2800" b="1" dirty="0" err="1"/>
              <a:t>at</a:t>
            </a:r>
            <a:r>
              <a:rPr lang="lv-LV" sz="2800" b="1" dirty="0"/>
              <a:t> </a:t>
            </a:r>
            <a:r>
              <a:rPr lang="lv-LV" sz="2800" b="1" dirty="0" err="1"/>
              <a:t>the</a:t>
            </a:r>
            <a:r>
              <a:rPr lang="lv-LV" sz="2800" b="1" dirty="0"/>
              <a:t> </a:t>
            </a:r>
            <a:r>
              <a:rPr lang="lv-LV" sz="2800" b="1" dirty="0" err="1"/>
              <a:t>same</a:t>
            </a:r>
            <a:r>
              <a:rPr lang="lv-LV" sz="2800" b="1" dirty="0"/>
              <a:t> </a:t>
            </a:r>
            <a:r>
              <a:rPr lang="lv-LV" sz="2800" b="1" dirty="0" err="1"/>
              <a:t>time</a:t>
            </a:r>
            <a:r>
              <a:rPr lang="lv-LV" sz="2800" b="1" dirty="0"/>
              <a:t> </a:t>
            </a:r>
            <a:r>
              <a:rPr lang="lv-LV" sz="2800" b="1" u="sng" dirty="0"/>
              <a:t> </a:t>
            </a:r>
            <a:r>
              <a:rPr lang="lv-LV" sz="2800" b="1" u="sng" dirty="0" err="1"/>
              <a:t>is</a:t>
            </a:r>
            <a:r>
              <a:rPr lang="lv-LV" sz="2800" b="1" u="sng" dirty="0"/>
              <a:t> </a:t>
            </a:r>
            <a:r>
              <a:rPr lang="lv-LV" sz="2800" b="1" u="sng" dirty="0" err="1"/>
              <a:t>the</a:t>
            </a:r>
            <a:r>
              <a:rPr lang="lv-LV" sz="2800" b="1" u="sng" dirty="0"/>
              <a:t> PART </a:t>
            </a:r>
            <a:r>
              <a:rPr lang="lv-LV" sz="2800" b="1" dirty="0" err="1"/>
              <a:t>of</a:t>
            </a:r>
            <a:r>
              <a:rPr lang="lv-LV" sz="2800" b="1" dirty="0"/>
              <a:t> </a:t>
            </a:r>
            <a:r>
              <a:rPr lang="lv-LV" sz="2800" b="1" dirty="0" err="1"/>
              <a:t>other</a:t>
            </a:r>
            <a:r>
              <a:rPr lang="lv-LV" sz="2800" b="1" dirty="0"/>
              <a:t> – </a:t>
            </a:r>
            <a:r>
              <a:rPr lang="lv-LV" sz="2800" b="1" dirty="0" err="1"/>
              <a:t>bigger</a:t>
            </a:r>
            <a:r>
              <a:rPr lang="lv-LV" sz="2800" b="1" dirty="0"/>
              <a:t> THING </a:t>
            </a:r>
            <a:r>
              <a:rPr lang="lv-LV" sz="2800" b="1" dirty="0" err="1"/>
              <a:t>as</a:t>
            </a:r>
            <a:r>
              <a:rPr lang="lv-LV" sz="2800" b="1" dirty="0"/>
              <a:t> </a:t>
            </a:r>
            <a:r>
              <a:rPr lang="lv-LV" sz="2800" b="1" dirty="0" err="1"/>
              <a:t>the</a:t>
            </a:r>
            <a:r>
              <a:rPr lang="lv-LV" sz="2800" b="1" dirty="0"/>
              <a:t> WHOLE – </a:t>
            </a:r>
            <a:r>
              <a:rPr lang="lv-LV" sz="2800" b="1" dirty="0" err="1"/>
              <a:t>bigger</a:t>
            </a:r>
            <a:r>
              <a:rPr lang="lv-LV" sz="2800" b="1" dirty="0"/>
              <a:t> SYSTEM)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498398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ttēls 1" descr="Attēls, kurā ir teksts, ekrānuzņēmums, fonts, cipars&#10;&#10;Apraksts ģenerēts automātiski">
            <a:extLst>
              <a:ext uri="{FF2B5EF4-FFF2-40B4-BE49-F238E27FC236}">
                <a16:creationId xmlns:a16="http://schemas.microsoft.com/office/drawing/2014/main" id="{BE182749-2253-EFE7-E425-B0794F533E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55" y="903405"/>
            <a:ext cx="7506075" cy="57323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B62D3C-9BF3-9C50-07CA-DC0BD5EB96D8}"/>
              </a:ext>
            </a:extLst>
          </p:cNvPr>
          <p:cNvSpPr txBox="1"/>
          <p:nvPr/>
        </p:nvSpPr>
        <p:spPr>
          <a:xfrm>
            <a:off x="7864830" y="1518958"/>
            <a:ext cx="355527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highlight>
                  <a:srgbClr val="FFFF00"/>
                </a:highlight>
              </a:rPr>
              <a:t>All phenomena </a:t>
            </a:r>
            <a:endParaRPr lang="lv-LV" sz="3200" b="1" dirty="0">
              <a:solidFill>
                <a:srgbClr val="C00000"/>
              </a:solidFill>
              <a:highlight>
                <a:srgbClr val="FFFF00"/>
              </a:highlight>
            </a:endParaRPr>
          </a:p>
          <a:p>
            <a:pPr algn="ctr"/>
            <a:r>
              <a:rPr lang="en-US" sz="3200" b="1" dirty="0">
                <a:solidFill>
                  <a:srgbClr val="C00000"/>
                </a:solidFill>
                <a:highlight>
                  <a:srgbClr val="FFFF00"/>
                </a:highlight>
              </a:rPr>
              <a:t>of the </a:t>
            </a:r>
            <a:r>
              <a:rPr lang="lv-LV" sz="3200" b="1" dirty="0">
                <a:solidFill>
                  <a:srgbClr val="C00000"/>
                </a:solidFill>
                <a:highlight>
                  <a:srgbClr val="FFFF00"/>
                </a:highlight>
              </a:rPr>
              <a:t>U</a:t>
            </a:r>
            <a:r>
              <a:rPr lang="en-US" sz="3200" b="1" dirty="0" err="1">
                <a:solidFill>
                  <a:srgbClr val="C00000"/>
                </a:solidFill>
                <a:highlight>
                  <a:srgbClr val="FFFF00"/>
                </a:highlight>
              </a:rPr>
              <a:t>niverse</a:t>
            </a:r>
            <a:r>
              <a:rPr lang="en-US" sz="3200" b="1" dirty="0">
                <a:solidFill>
                  <a:srgbClr val="C00000"/>
                </a:solidFill>
                <a:highlight>
                  <a:srgbClr val="FFFF00"/>
                </a:highlight>
              </a:rPr>
              <a:t> </a:t>
            </a:r>
            <a:r>
              <a:rPr lang="en-US" sz="3200" dirty="0"/>
              <a:t>– every</a:t>
            </a:r>
            <a:r>
              <a:rPr lang="lv-LV" sz="3200" dirty="0"/>
              <a:t> </a:t>
            </a:r>
            <a:r>
              <a:rPr lang="en-US" sz="3200" dirty="0"/>
              <a:t>thing as a changing thing</a:t>
            </a:r>
            <a:r>
              <a:rPr lang="lv-LV" sz="3200" dirty="0"/>
              <a:t> </a:t>
            </a:r>
            <a:r>
              <a:rPr lang="en-US" sz="3200" dirty="0"/>
              <a:t>in</a:t>
            </a:r>
            <a:r>
              <a:rPr lang="lv-LV" sz="3200" dirty="0"/>
              <a:t> </a:t>
            </a:r>
            <a:r>
              <a:rPr lang="lv-LV" sz="3200" dirty="0" err="1"/>
              <a:t>space</a:t>
            </a:r>
            <a:r>
              <a:rPr lang="lv-LV" sz="3200" dirty="0"/>
              <a:t> </a:t>
            </a:r>
            <a:r>
              <a:rPr lang="lv-LV" sz="3200" dirty="0" err="1"/>
              <a:t>and</a:t>
            </a:r>
            <a:r>
              <a:rPr lang="lv-LV" sz="3200" dirty="0"/>
              <a:t> </a:t>
            </a:r>
            <a:r>
              <a:rPr lang="lv-LV" sz="3200" dirty="0" err="1"/>
              <a:t>time</a:t>
            </a:r>
            <a:endParaRPr lang="lv-LV" sz="3200" dirty="0"/>
          </a:p>
          <a:p>
            <a:pPr algn="ctr"/>
            <a:r>
              <a:rPr lang="lv-LV" sz="3200" dirty="0"/>
              <a:t> </a:t>
            </a:r>
            <a:r>
              <a:rPr lang="en-US" sz="3200" b="1" u="sng" dirty="0" err="1">
                <a:solidFill>
                  <a:srgbClr val="C00000"/>
                </a:solidFill>
                <a:highlight>
                  <a:srgbClr val="FFFF00"/>
                </a:highlight>
              </a:rPr>
              <a:t>i</a:t>
            </a:r>
            <a:r>
              <a:rPr lang="lv-LV" sz="3200" b="1" u="sng" dirty="0">
                <a:solidFill>
                  <a:srgbClr val="C00000"/>
                </a:solidFill>
                <a:highlight>
                  <a:srgbClr val="FFFF00"/>
                </a:highlight>
              </a:rPr>
              <a:t> </a:t>
            </a:r>
            <a:r>
              <a:rPr lang="en-US" sz="3200" b="1" u="sng" dirty="0">
                <a:solidFill>
                  <a:srgbClr val="C00000"/>
                </a:solidFill>
                <a:highlight>
                  <a:srgbClr val="FFFF00"/>
                </a:highlight>
              </a:rPr>
              <a:t>n</a:t>
            </a:r>
            <a:r>
              <a:rPr lang="lv-LV" sz="3200" b="1" u="sng" dirty="0">
                <a:solidFill>
                  <a:srgbClr val="C00000"/>
                </a:solidFill>
                <a:highlight>
                  <a:srgbClr val="FFFF00"/>
                </a:highlight>
              </a:rPr>
              <a:t> </a:t>
            </a:r>
            <a:r>
              <a:rPr lang="en-US" sz="3200" b="1" u="sng" dirty="0">
                <a:solidFill>
                  <a:srgbClr val="C00000"/>
                </a:solidFill>
                <a:highlight>
                  <a:srgbClr val="FFFF00"/>
                </a:highlight>
              </a:rPr>
              <a:t>t</a:t>
            </a:r>
            <a:r>
              <a:rPr lang="lv-LV" sz="3200" b="1" u="sng" dirty="0">
                <a:solidFill>
                  <a:srgbClr val="C00000"/>
                </a:solidFill>
                <a:highlight>
                  <a:srgbClr val="FFFF00"/>
                </a:highlight>
              </a:rPr>
              <a:t> </a:t>
            </a:r>
            <a:r>
              <a:rPr lang="en-US" sz="3200" b="1" u="sng" dirty="0">
                <a:solidFill>
                  <a:srgbClr val="C00000"/>
                </a:solidFill>
                <a:highlight>
                  <a:srgbClr val="FFFF00"/>
                </a:highlight>
              </a:rPr>
              <a:t>e</a:t>
            </a:r>
            <a:r>
              <a:rPr lang="lv-LV" sz="3200" b="1" u="sng" dirty="0">
                <a:solidFill>
                  <a:srgbClr val="C00000"/>
                </a:solidFill>
                <a:highlight>
                  <a:srgbClr val="FFFF00"/>
                </a:highlight>
              </a:rPr>
              <a:t> </a:t>
            </a:r>
            <a:r>
              <a:rPr lang="en-US" sz="3200" b="1" u="sng" dirty="0">
                <a:solidFill>
                  <a:srgbClr val="C00000"/>
                </a:solidFill>
                <a:highlight>
                  <a:srgbClr val="FFFF00"/>
                </a:highlight>
              </a:rPr>
              <a:t>r</a:t>
            </a:r>
            <a:r>
              <a:rPr lang="lv-LV" sz="3200" b="1" u="sng" dirty="0">
                <a:solidFill>
                  <a:srgbClr val="C00000"/>
                </a:solidFill>
                <a:highlight>
                  <a:srgbClr val="FFFF00"/>
                </a:highlight>
              </a:rPr>
              <a:t> </a:t>
            </a:r>
            <a:r>
              <a:rPr lang="en-US" sz="3200" b="1" u="sng" dirty="0">
                <a:solidFill>
                  <a:srgbClr val="C00000"/>
                </a:solidFill>
                <a:highlight>
                  <a:srgbClr val="FFFF00"/>
                </a:highlight>
              </a:rPr>
              <a:t>a</a:t>
            </a:r>
            <a:r>
              <a:rPr lang="lv-LV" sz="3200" b="1" u="sng" dirty="0">
                <a:solidFill>
                  <a:srgbClr val="C00000"/>
                </a:solidFill>
                <a:highlight>
                  <a:srgbClr val="FFFF00"/>
                </a:highlight>
              </a:rPr>
              <a:t> </a:t>
            </a:r>
            <a:r>
              <a:rPr lang="en-US" sz="3200" b="1" u="sng" dirty="0">
                <a:solidFill>
                  <a:srgbClr val="C00000"/>
                </a:solidFill>
                <a:highlight>
                  <a:srgbClr val="FFFF00"/>
                </a:highlight>
              </a:rPr>
              <a:t>c</a:t>
            </a:r>
            <a:r>
              <a:rPr lang="lv-LV" sz="3200" b="1" u="sng" dirty="0">
                <a:solidFill>
                  <a:srgbClr val="C00000"/>
                </a:solidFill>
                <a:highlight>
                  <a:srgbClr val="FFFF00"/>
                </a:highlight>
              </a:rPr>
              <a:t> </a:t>
            </a:r>
            <a:r>
              <a:rPr lang="en-US" sz="3200" b="1" u="sng" dirty="0">
                <a:solidFill>
                  <a:srgbClr val="C00000"/>
                </a:solidFill>
                <a:highlight>
                  <a:srgbClr val="FFFF00"/>
                </a:highlight>
              </a:rPr>
              <a:t>t</a:t>
            </a:r>
            <a:r>
              <a:rPr lang="lv-LV" sz="3200" b="1" u="sng" dirty="0">
                <a:solidFill>
                  <a:srgbClr val="C00000"/>
                </a:solidFill>
                <a:highlight>
                  <a:srgbClr val="FFFF00"/>
                </a:highlight>
              </a:rPr>
              <a:t> </a:t>
            </a:r>
            <a:r>
              <a:rPr lang="en-US" sz="3200" b="1" u="sng" dirty="0">
                <a:solidFill>
                  <a:srgbClr val="C00000"/>
                </a:solidFill>
                <a:highlight>
                  <a:srgbClr val="FFFF00"/>
                </a:highlight>
              </a:rPr>
              <a:t>s</a:t>
            </a:r>
            <a:endParaRPr lang="lv-LV" sz="3200" b="1" u="sng" dirty="0">
              <a:solidFill>
                <a:srgbClr val="C00000"/>
              </a:solidFill>
              <a:highlight>
                <a:srgbClr val="FFFF00"/>
              </a:highlight>
            </a:endParaRPr>
          </a:p>
          <a:p>
            <a:pPr algn="ctr"/>
            <a:r>
              <a:rPr lang="en-US" sz="3200" b="1" u="sng" dirty="0">
                <a:solidFill>
                  <a:srgbClr val="C00000"/>
                </a:solidFill>
                <a:highlight>
                  <a:srgbClr val="FFFF00"/>
                </a:highlight>
              </a:rPr>
              <a:t> with every</a:t>
            </a:r>
            <a:endParaRPr lang="lv-LV" sz="3200" b="1" u="sng" dirty="0">
              <a:solidFill>
                <a:srgbClr val="C00000"/>
              </a:solidFill>
              <a:highlight>
                <a:srgbClr val="FFFF00"/>
              </a:highlight>
            </a:endParaRPr>
          </a:p>
          <a:p>
            <a:pPr algn="ctr"/>
            <a:r>
              <a:rPr lang="lv-LV" sz="3200" b="1" u="sng" dirty="0" err="1">
                <a:solidFill>
                  <a:srgbClr val="C00000"/>
                </a:solidFill>
                <a:highlight>
                  <a:srgbClr val="FFFF00"/>
                </a:highlight>
              </a:rPr>
              <a:t>other</a:t>
            </a:r>
            <a:r>
              <a:rPr lang="lv-LV" sz="3200" b="1" u="sng" dirty="0">
                <a:solidFill>
                  <a:srgbClr val="C00000"/>
                </a:solidFill>
                <a:highlight>
                  <a:srgbClr val="FFFF00"/>
                </a:highlight>
              </a:rPr>
              <a:t> </a:t>
            </a:r>
          </a:p>
          <a:p>
            <a:pPr algn="ctr"/>
            <a:r>
              <a:rPr lang="en-US" sz="3200" b="1" u="sng" dirty="0">
                <a:solidFill>
                  <a:srgbClr val="C00000"/>
                </a:solidFill>
                <a:highlight>
                  <a:srgbClr val="FFFF00"/>
                </a:highlight>
              </a:rPr>
              <a:t>Thing</a:t>
            </a:r>
            <a:r>
              <a:rPr lang="lv-LV" sz="3200" b="1" u="sng" dirty="0">
                <a:solidFill>
                  <a:srgbClr val="C00000"/>
                </a:solidFill>
                <a:highlight>
                  <a:srgbClr val="FFFF00"/>
                </a:highlight>
              </a:rPr>
              <a:t> </a:t>
            </a:r>
            <a:r>
              <a:rPr lang="lv-LV" sz="3200" b="1" u="sng" dirty="0" err="1">
                <a:solidFill>
                  <a:srgbClr val="C00000"/>
                </a:solidFill>
                <a:highlight>
                  <a:srgbClr val="FFFF00"/>
                </a:highlight>
              </a:rPr>
              <a:t>else</a:t>
            </a:r>
            <a:r>
              <a:rPr lang="en-US" sz="3200" b="1" u="sng" dirty="0">
                <a:solidFill>
                  <a:srgbClr val="C00000"/>
                </a:solidFill>
                <a:highlight>
                  <a:srgbClr val="FFFF00"/>
                </a:highlight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BE9C6E-2E2A-C55D-D575-53208E95BD2D}"/>
              </a:ext>
            </a:extLst>
          </p:cNvPr>
          <p:cNvSpPr txBox="1"/>
          <p:nvPr/>
        </p:nvSpPr>
        <p:spPr>
          <a:xfrm>
            <a:off x="571500" y="287852"/>
            <a:ext cx="114141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 N I V E R S E   </a:t>
            </a:r>
            <a:r>
              <a:rPr kumimoji="0" lang="lv-LV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</a:t>
            </a:r>
            <a:r>
              <a:rPr kumimoji="0" lang="lv-LV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lv-LV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</a:t>
            </a:r>
            <a:r>
              <a:rPr kumimoji="0" lang="lv-LV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S Y S T E M </a:t>
            </a:r>
            <a:endParaRPr kumimoji="0" lang="lv-LV" sz="3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1831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DD51EB4-BB13-BDEF-069E-AFBAF9677183}"/>
              </a:ext>
            </a:extLst>
          </p:cNvPr>
          <p:cNvSpPr txBox="1"/>
          <p:nvPr/>
        </p:nvSpPr>
        <p:spPr>
          <a:xfrm>
            <a:off x="628074" y="1481328"/>
            <a:ext cx="1164043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The process of interaction of things </a:t>
            </a:r>
            <a:r>
              <a:rPr lang="lv-LV" sz="2800" b="1" dirty="0" err="1"/>
              <a:t>means</a:t>
            </a:r>
            <a:r>
              <a:rPr lang="lv-LV" sz="2800" b="1" dirty="0"/>
              <a:t> </a:t>
            </a:r>
            <a:r>
              <a:rPr lang="en-US" sz="2800" b="1" dirty="0"/>
              <a:t>mutual </a:t>
            </a:r>
            <a:r>
              <a:rPr lang="lv-LV" sz="2800" b="1" dirty="0" err="1"/>
              <a:t>action</a:t>
            </a:r>
            <a:r>
              <a:rPr lang="lv-LV" sz="2800" b="1" dirty="0"/>
              <a:t> (</a:t>
            </a:r>
            <a:r>
              <a:rPr lang="en-US" sz="2800" b="1" dirty="0"/>
              <a:t>influence</a:t>
            </a:r>
            <a:r>
              <a:rPr lang="lv-LV" sz="2800" b="1" dirty="0"/>
              <a:t>)</a:t>
            </a:r>
            <a:r>
              <a:rPr lang="en-US" sz="2800" b="1" dirty="0"/>
              <a:t> and </a:t>
            </a:r>
            <a:r>
              <a:rPr lang="lv-LV" sz="2800" b="1" dirty="0" err="1"/>
              <a:t>reaction</a:t>
            </a:r>
            <a:r>
              <a:rPr lang="lv-LV" sz="2800" b="1" dirty="0"/>
              <a:t> (</a:t>
            </a:r>
            <a:r>
              <a:rPr lang="en-US" sz="2800" b="1" dirty="0"/>
              <a:t>counterinfluence</a:t>
            </a:r>
            <a:r>
              <a:rPr lang="lv-LV" sz="2800" b="1" dirty="0"/>
              <a:t>)</a:t>
            </a:r>
            <a:r>
              <a:rPr lang="en-US" sz="2800" b="1" dirty="0"/>
              <a:t> of things. </a:t>
            </a:r>
            <a:r>
              <a:rPr lang="en-US" sz="2800" b="1" dirty="0">
                <a:solidFill>
                  <a:srgbClr val="C00000"/>
                </a:solidFill>
              </a:rPr>
              <a:t>Mutual </a:t>
            </a:r>
            <a:r>
              <a:rPr lang="lv-LV" sz="2800" b="1" dirty="0" err="1">
                <a:solidFill>
                  <a:srgbClr val="C00000"/>
                </a:solidFill>
              </a:rPr>
              <a:t>actions</a:t>
            </a:r>
            <a:r>
              <a:rPr lang="en-US" sz="2800" b="1" dirty="0">
                <a:solidFill>
                  <a:srgbClr val="C00000"/>
                </a:solidFill>
              </a:rPr>
              <a:t> and </a:t>
            </a:r>
            <a:r>
              <a:rPr lang="lv-LV" sz="2800" b="1" dirty="0" err="1">
                <a:solidFill>
                  <a:srgbClr val="C00000"/>
                </a:solidFill>
              </a:rPr>
              <a:t>reactions</a:t>
            </a:r>
            <a:r>
              <a:rPr lang="en-US" sz="2800" b="1" dirty="0">
                <a:solidFill>
                  <a:srgbClr val="C00000"/>
                </a:solidFill>
              </a:rPr>
              <a:t> of </a:t>
            </a:r>
            <a:r>
              <a:rPr lang="lv-LV" sz="2800" b="1" dirty="0" err="1">
                <a:solidFill>
                  <a:srgbClr val="C00000"/>
                </a:solidFill>
              </a:rPr>
              <a:t>interacting</a:t>
            </a:r>
            <a:r>
              <a:rPr lang="lv-LV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>
                <a:solidFill>
                  <a:srgbClr val="C00000"/>
                </a:solidFill>
              </a:rPr>
              <a:t>things are represented within the Human's World of Thoughts </a:t>
            </a:r>
            <a:endParaRPr lang="lv-LV" sz="2800" b="1" dirty="0">
              <a:solidFill>
                <a:srgbClr val="C00000"/>
              </a:solidFill>
            </a:endParaRPr>
          </a:p>
          <a:p>
            <a:r>
              <a:rPr lang="en-US" sz="2800" b="1" dirty="0">
                <a:solidFill>
                  <a:srgbClr val="C00000"/>
                </a:solidFill>
              </a:rPr>
              <a:t>as PROCESSUAL SYSTEMS.</a:t>
            </a:r>
            <a:endParaRPr lang="lv-LV" sz="700" b="1" dirty="0">
              <a:solidFill>
                <a:srgbClr val="C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1D04D1-BB6B-6CD1-B0CA-C20CA622ED85}"/>
              </a:ext>
            </a:extLst>
          </p:cNvPr>
          <p:cNvSpPr txBox="1"/>
          <p:nvPr/>
        </p:nvSpPr>
        <p:spPr>
          <a:xfrm>
            <a:off x="49618" y="200219"/>
            <a:ext cx="12142382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36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I n t e r a c t i o n  </a:t>
            </a:r>
            <a:r>
              <a:rPr kumimoji="0" lang="lv-LV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  <a:r>
              <a:rPr kumimoji="0" lang="lv-LV" sz="36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lv-LV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everything</a:t>
            </a:r>
            <a:r>
              <a:rPr kumimoji="0" lang="lv-LV" sz="36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lv-LV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within</a:t>
            </a:r>
            <a:r>
              <a:rPr kumimoji="0" lang="lv-LV" sz="36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lv-LV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the</a:t>
            </a:r>
            <a:r>
              <a:rPr kumimoji="0" lang="lv-LV" sz="36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lv-LV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Universe</a:t>
            </a:r>
            <a:r>
              <a:rPr kumimoji="0" lang="lv-LV" sz="36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32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</a:t>
            </a:r>
            <a:r>
              <a:rPr kumimoji="0" lang="lv-LV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lv-LV" sz="32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one</a:t>
            </a:r>
            <a:r>
              <a:rPr kumimoji="0" lang="lv-LV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lv-LV" sz="32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  <a:r>
              <a:rPr kumimoji="0" lang="lv-LV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lv-LV" sz="32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</a:t>
            </a:r>
            <a:r>
              <a:rPr kumimoji="0" lang="lv-LV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top </a:t>
            </a:r>
            <a:r>
              <a:rPr kumimoji="0" lang="lv-LV" sz="32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level</a:t>
            </a:r>
            <a:r>
              <a:rPr kumimoji="0" lang="lv-LV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lv-LV" sz="32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concepts</a:t>
            </a:r>
            <a:r>
              <a:rPr kumimoji="0" lang="lv-LV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lv-LV" sz="32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  <a:r>
              <a:rPr kumimoji="0" lang="lv-LV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lv-LV" sz="32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</a:t>
            </a:r>
            <a:r>
              <a:rPr kumimoji="0" lang="lv-LV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lv-LV" sz="32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systems</a:t>
            </a:r>
            <a:r>
              <a:rPr kumimoji="0" lang="lv-LV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lv-LV" sz="32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theories</a:t>
            </a:r>
            <a:endParaRPr lang="lv-LV" sz="3200" b="1" u="sng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934806-CA3B-4235-2279-1803B669AA35}"/>
              </a:ext>
            </a:extLst>
          </p:cNvPr>
          <p:cNvSpPr txBox="1"/>
          <p:nvPr/>
        </p:nvSpPr>
        <p:spPr>
          <a:xfrm>
            <a:off x="628074" y="4841899"/>
            <a:ext cx="1127294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 sz="2800" b="1" dirty="0"/>
              <a:t>FORCE, WORK, ENERGY, POWER </a:t>
            </a:r>
          </a:p>
          <a:p>
            <a:pPr algn="ctr"/>
            <a:r>
              <a:rPr lang="lv-LV" sz="2800" b="1" dirty="0" err="1"/>
              <a:t>as</a:t>
            </a:r>
            <a:r>
              <a:rPr lang="lv-LV" sz="2800" b="1" dirty="0"/>
              <a:t> </a:t>
            </a:r>
            <a:r>
              <a:rPr lang="lv-LV" sz="2800" b="1" dirty="0" err="1"/>
              <a:t>well</a:t>
            </a:r>
            <a:r>
              <a:rPr lang="lv-LV" sz="2800" b="1" dirty="0"/>
              <a:t> </a:t>
            </a:r>
            <a:r>
              <a:rPr lang="lv-LV" sz="2800" b="1" dirty="0" err="1"/>
              <a:t>as</a:t>
            </a:r>
            <a:r>
              <a:rPr lang="lv-LV" sz="2800" b="1" dirty="0"/>
              <a:t> </a:t>
            </a:r>
            <a:r>
              <a:rPr lang="lv-LV" sz="2800" b="1" dirty="0" err="1"/>
              <a:t>Statics</a:t>
            </a:r>
            <a:r>
              <a:rPr lang="lv-LV" sz="2800" b="1" dirty="0"/>
              <a:t> </a:t>
            </a:r>
            <a:r>
              <a:rPr lang="lv-LV" sz="2800" b="1" dirty="0" err="1"/>
              <a:t>and</a:t>
            </a:r>
            <a:r>
              <a:rPr lang="lv-LV" sz="2800" b="1" dirty="0"/>
              <a:t> </a:t>
            </a:r>
            <a:r>
              <a:rPr lang="lv-LV" sz="2800" b="1" dirty="0" err="1"/>
              <a:t>Kinetics</a:t>
            </a:r>
            <a:r>
              <a:rPr lang="lv-LV" sz="2800" b="1" dirty="0"/>
              <a:t>, Dynamics </a:t>
            </a:r>
            <a:r>
              <a:rPr lang="lv-LV" sz="2800" b="1" dirty="0" err="1"/>
              <a:t>and</a:t>
            </a:r>
            <a:r>
              <a:rPr lang="lv-LV" sz="2800" b="1" dirty="0"/>
              <a:t> </a:t>
            </a:r>
            <a:r>
              <a:rPr lang="lv-LV" sz="2800" b="1" dirty="0" err="1"/>
              <a:t>Energetics</a:t>
            </a:r>
            <a:r>
              <a:rPr lang="lv-LV" sz="2800" b="1" dirty="0"/>
              <a:t>, </a:t>
            </a:r>
            <a:r>
              <a:rPr lang="lv-LV" sz="2800" b="1" dirty="0" err="1"/>
              <a:t>transformation</a:t>
            </a:r>
            <a:r>
              <a:rPr lang="lv-LV" sz="2800" b="1" dirty="0"/>
              <a:t>, </a:t>
            </a:r>
            <a:r>
              <a:rPr lang="lv-LV" sz="2800" b="1" dirty="0" err="1"/>
              <a:t>transmission</a:t>
            </a:r>
            <a:r>
              <a:rPr lang="lv-LV" sz="2800" b="1" dirty="0"/>
              <a:t>  </a:t>
            </a:r>
            <a:r>
              <a:rPr lang="lv-LV" sz="2800" b="1" dirty="0" err="1"/>
              <a:t>and</a:t>
            </a:r>
            <a:r>
              <a:rPr lang="lv-LV" sz="2800" b="1" dirty="0"/>
              <a:t> </a:t>
            </a:r>
            <a:r>
              <a:rPr lang="lv-LV" sz="2800" b="1" dirty="0" err="1"/>
              <a:t>storing</a:t>
            </a:r>
            <a:r>
              <a:rPr lang="lv-LV" sz="2800" b="1" dirty="0"/>
              <a:t> </a:t>
            </a:r>
            <a:r>
              <a:rPr lang="lv-LV" sz="2800" b="1" dirty="0" err="1"/>
              <a:t>of</a:t>
            </a:r>
            <a:r>
              <a:rPr lang="lv-LV" sz="2800" b="1" dirty="0"/>
              <a:t> </a:t>
            </a:r>
            <a:r>
              <a:rPr lang="lv-LV" sz="2800" b="1" dirty="0" err="1"/>
              <a:t>energy</a:t>
            </a:r>
            <a:r>
              <a:rPr lang="lv-LV" sz="2800" b="1" dirty="0"/>
              <a:t> </a:t>
            </a:r>
            <a:r>
              <a:rPr lang="lv-LV" sz="2800" b="1" dirty="0" err="1"/>
              <a:t>today</a:t>
            </a:r>
            <a:r>
              <a:rPr lang="lv-LV" sz="2800" b="1" dirty="0"/>
              <a:t> </a:t>
            </a:r>
            <a:r>
              <a:rPr lang="lv-LV" sz="2800" b="1" dirty="0" err="1"/>
              <a:t>are</a:t>
            </a:r>
            <a:r>
              <a:rPr lang="lv-LV" sz="2800" b="1" dirty="0"/>
              <a:t> </a:t>
            </a:r>
            <a:r>
              <a:rPr lang="lv-LV" sz="2800" b="1" dirty="0" err="1"/>
              <a:t>well</a:t>
            </a:r>
            <a:r>
              <a:rPr lang="lv-LV" sz="2800" b="1" dirty="0"/>
              <a:t> </a:t>
            </a:r>
            <a:r>
              <a:rPr lang="lv-LV" sz="2800" b="1" dirty="0" err="1"/>
              <a:t>developed</a:t>
            </a:r>
            <a:r>
              <a:rPr lang="lv-LV" sz="2800" b="1" dirty="0"/>
              <a:t> </a:t>
            </a:r>
            <a:r>
              <a:rPr lang="lv-LV" sz="2800" b="1" dirty="0" err="1"/>
              <a:t>general</a:t>
            </a:r>
            <a:r>
              <a:rPr lang="lv-LV" sz="2800" b="1" dirty="0"/>
              <a:t> </a:t>
            </a:r>
            <a:r>
              <a:rPr lang="lv-LV" sz="2800" b="1" dirty="0" err="1"/>
              <a:t>concepts</a:t>
            </a:r>
            <a:r>
              <a:rPr lang="lv-LV" sz="2800" b="1" dirty="0"/>
              <a:t> </a:t>
            </a:r>
            <a:r>
              <a:rPr lang="lv-LV" sz="2800" b="1" dirty="0" err="1"/>
              <a:t>for</a:t>
            </a:r>
            <a:r>
              <a:rPr lang="lv-LV" sz="2800" b="1" dirty="0"/>
              <a:t> </a:t>
            </a:r>
            <a:r>
              <a:rPr lang="lv-LV" sz="2800" b="1" dirty="0" err="1"/>
              <a:t>practice</a:t>
            </a:r>
            <a:r>
              <a:rPr lang="lv-LV" sz="2800" b="1" dirty="0"/>
              <a:t>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5DB82E-2A72-1A21-8E3E-3CC957978D08}"/>
              </a:ext>
            </a:extLst>
          </p:cNvPr>
          <p:cNvSpPr txBox="1"/>
          <p:nvPr/>
        </p:nvSpPr>
        <p:spPr>
          <a:xfrm>
            <a:off x="628074" y="3335312"/>
            <a:ext cx="1122883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Observing things in practice, it is found that the reaction (effect) lags behind the cause in time. </a:t>
            </a:r>
            <a:r>
              <a:rPr kumimoji="0" lang="lv-LV" sz="2800" b="1" i="0" u="none" strike="noStrike" kern="120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Modern</a:t>
            </a:r>
            <a:r>
              <a:rPr kumimoji="0" lang="lv-LV" sz="28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</a:t>
            </a:r>
            <a:r>
              <a:rPr kumimoji="0" lang="en-GB" sz="2800" b="1" i="0" u="none" strike="noStrike" kern="120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heor</a:t>
            </a:r>
            <a:r>
              <a:rPr kumimoji="0" lang="lv-LV" sz="28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ies</a:t>
            </a:r>
            <a:r>
              <a:rPr kumimoji="0" lang="en-GB" sz="28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lv-LV" sz="2800" b="1" i="0" u="none" strike="noStrike" kern="120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today</a:t>
            </a:r>
            <a:r>
              <a:rPr kumimoji="0" lang="en-GB" sz="2800" b="1" i="0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800" b="1" i="0" strike="noStrike" kern="120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succesfully</a:t>
            </a:r>
            <a:r>
              <a:rPr kumimoji="0" lang="en-GB" sz="2800" b="1" i="0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lv-LV" sz="2800" b="1" i="0" strike="noStrike" kern="120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explain</a:t>
            </a:r>
            <a:r>
              <a:rPr kumimoji="0" lang="en-GB" sz="2800" b="1" i="0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this very important for practice</a:t>
            </a:r>
            <a:r>
              <a:rPr kumimoji="0" lang="lv-LV" sz="2800" b="1" i="0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800" b="1" i="0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effect-and-cause chain relationship.</a:t>
            </a:r>
          </a:p>
        </p:txBody>
      </p:sp>
    </p:spTree>
    <p:extLst>
      <p:ext uri="{BB962C8B-B14F-4D97-AF65-F5344CB8AC3E}">
        <p14:creationId xmlns:p14="http://schemas.microsoft.com/office/powerpoint/2010/main" val="205995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2CBBA231-684D-B55E-A9E9-31FFFBEC8459}"/>
              </a:ext>
            </a:extLst>
          </p:cNvPr>
          <p:cNvGrpSpPr/>
          <p:nvPr/>
        </p:nvGrpSpPr>
        <p:grpSpPr>
          <a:xfrm>
            <a:off x="393174" y="151179"/>
            <a:ext cx="11798826" cy="6555641"/>
            <a:chOff x="393174" y="151179"/>
            <a:chExt cx="11798826" cy="6555641"/>
          </a:xfrm>
        </p:grpSpPr>
        <p:sp>
          <p:nvSpPr>
            <p:cNvPr id="3" name="Rectangle 1">
              <a:extLst>
                <a:ext uri="{FF2B5EF4-FFF2-40B4-BE49-F238E27FC236}">
                  <a16:creationId xmlns:a16="http://schemas.microsoft.com/office/drawing/2014/main" id="{16DFEC7C-BCA0-4D2C-DB80-838361C911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174" y="151179"/>
              <a:ext cx="3551275" cy="6555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v-LV" altLang="lv-LV" sz="28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/>
                </a:rPr>
                <a:t>Understanding</a:t>
              </a:r>
              <a:r>
                <a:rPr kumimoji="0" lang="lv-LV" altLang="lv-LV" sz="2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/>
                </a:rPr>
                <a:t> </a:t>
              </a:r>
              <a:r>
                <a:rPr kumimoji="0" lang="lv-LV" altLang="lv-LV" sz="28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/>
                </a:rPr>
                <a:t>and</a:t>
              </a:r>
              <a:r>
                <a:rPr kumimoji="0" lang="lv-LV" altLang="lv-LV" sz="2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/>
                </a:rPr>
                <a:t> </a:t>
              </a:r>
              <a:r>
                <a:rPr kumimoji="0" lang="lv-LV" altLang="lv-LV" sz="28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/>
                </a:rPr>
                <a:t>comprehension</a:t>
              </a:r>
              <a:r>
                <a:rPr kumimoji="0" lang="lv-LV" altLang="lv-LV" sz="2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/>
                </a:rPr>
                <a:t>  </a:t>
              </a:r>
              <a:r>
                <a:rPr kumimoji="0" lang="lv-LV" altLang="lv-LV" sz="28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/>
                </a:rPr>
                <a:t>of</a:t>
              </a:r>
              <a:r>
                <a:rPr kumimoji="0" lang="lv-LV" altLang="lv-LV" sz="2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/>
                </a:rPr>
                <a:t> </a:t>
              </a:r>
              <a:r>
                <a:rPr kumimoji="0" lang="lv-LV" altLang="lv-LV" sz="28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/>
                </a:rPr>
                <a:t>every</a:t>
              </a:r>
              <a:endParaRPr kumimoji="0" lang="lv-LV" altLang="lv-LV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v-LV" altLang="lv-LV" sz="2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/>
                </a:rPr>
                <a:t> </a:t>
              </a:r>
              <a:r>
                <a:rPr kumimoji="0" lang="lv-LV" altLang="lv-LV" sz="2800" b="1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Arial Unicode MS"/>
                </a:rPr>
                <a:t>CHANGE  OF SYSTEMS </a:t>
              </a:r>
              <a:r>
                <a:rPr kumimoji="0" lang="lv-LV" altLang="lv-LV" sz="2800" b="1" i="0" u="none" strike="noStrike" cap="none" normalizeH="0" baseline="0" dirty="0" err="1">
                  <a:ln>
                    <a:noFill/>
                  </a:ln>
                  <a:solidFill>
                    <a:srgbClr val="C00000"/>
                  </a:solidFill>
                  <a:effectLst/>
                  <a:latin typeface="Arial Unicode MS"/>
                </a:rPr>
                <a:t>properties</a:t>
              </a:r>
              <a:r>
                <a:rPr kumimoji="0" lang="lv-LV" altLang="lv-LV" sz="2800" b="1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Arial Unicode MS"/>
                </a:rPr>
                <a:t> </a:t>
              </a:r>
              <a:r>
                <a:rPr kumimoji="0" lang="lv-LV" altLang="lv-LV" sz="2800" b="1" i="0" u="sng" strike="noStrike" cap="none" normalizeH="0" baseline="0" dirty="0" err="1">
                  <a:ln>
                    <a:noFill/>
                  </a:ln>
                  <a:solidFill>
                    <a:srgbClr val="C00000"/>
                  </a:solidFill>
                  <a:effectLst/>
                  <a:latin typeface="Arial Unicode MS"/>
                </a:rPr>
                <a:t>as</a:t>
              </a:r>
              <a:r>
                <a:rPr kumimoji="0" lang="lv-LV" altLang="lv-LV" sz="2800" b="1" i="0" u="sng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Arial Unicode MS"/>
                </a:rPr>
                <a:t> a </a:t>
              </a:r>
              <a:r>
                <a:rPr kumimoji="0" lang="lv-LV" altLang="lv-LV" sz="2800" b="1" i="0" u="sng" strike="noStrike" cap="none" normalizeH="0" baseline="0" dirty="0" err="1">
                  <a:ln>
                    <a:noFill/>
                  </a:ln>
                  <a:solidFill>
                    <a:srgbClr val="C00000"/>
                  </a:solidFill>
                  <a:effectLst/>
                  <a:latin typeface="Arial Unicode MS"/>
                </a:rPr>
                <a:t>causal</a:t>
              </a:r>
              <a:r>
                <a:rPr kumimoji="0" lang="lv-LV" altLang="lv-LV" sz="2800" b="1" i="0" u="sng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Arial Unicode MS"/>
                </a:rPr>
                <a:t> process </a:t>
              </a:r>
              <a:r>
                <a:rPr kumimoji="0" lang="lv-LV" altLang="lv-LV" sz="2800" b="1" i="0" u="sng" strike="noStrike" cap="none" normalizeH="0" baseline="0" dirty="0" err="1">
                  <a:ln>
                    <a:noFill/>
                  </a:ln>
                  <a:solidFill>
                    <a:srgbClr val="C00000"/>
                  </a:solidFill>
                  <a:effectLst/>
                  <a:latin typeface="Arial Unicode MS"/>
                </a:rPr>
                <a:t>of</a:t>
              </a:r>
              <a:endParaRPr kumimoji="0" lang="lv-LV" altLang="lv-LV" sz="28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v-LV" altLang="lv-LV" sz="2800" b="1" i="0" u="sng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Arial Unicode MS"/>
                </a:rPr>
                <a:t> i n t e r a c t i o n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lv-LV" altLang="lv-LV" sz="2800" b="1" u="sng" dirty="0" err="1">
                  <a:solidFill>
                    <a:srgbClr val="C00000"/>
                  </a:solidFill>
                  <a:latin typeface="Arial Unicode MS"/>
                </a:rPr>
                <a:t>of</a:t>
              </a:r>
              <a:r>
                <a:rPr lang="lv-LV" altLang="lv-LV" sz="2800" b="1" u="sng" dirty="0">
                  <a:solidFill>
                    <a:srgbClr val="C00000"/>
                  </a:solidFill>
                  <a:latin typeface="Arial Unicode MS"/>
                </a:rPr>
                <a:t> </a:t>
              </a:r>
              <a:r>
                <a:rPr lang="lv-LV" altLang="lv-LV" sz="2800" b="1" u="sng" dirty="0" err="1">
                  <a:solidFill>
                    <a:srgbClr val="C00000"/>
                  </a:solidFill>
                  <a:latin typeface="Arial Unicode MS"/>
                </a:rPr>
                <a:t>systems</a:t>
              </a:r>
              <a:r>
                <a:rPr lang="lv-LV" altLang="lv-LV" sz="2800" b="1" u="sng" dirty="0">
                  <a:solidFill>
                    <a:srgbClr val="C00000"/>
                  </a:solidFill>
                  <a:latin typeface="Arial Unicode MS"/>
                </a:rPr>
                <a:t> </a:t>
              </a:r>
              <a:endParaRPr kumimoji="0" lang="lv-LV" altLang="lv-LV" sz="28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v-LV" altLang="lv-LV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/>
                </a:rPr>
                <a:t> </a:t>
              </a:r>
              <a:r>
                <a:rPr kumimoji="0" lang="lv-LV" altLang="lv-LV" sz="24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/>
                </a:rPr>
                <a:t>is</a:t>
              </a:r>
              <a:r>
                <a:rPr kumimoji="0" lang="lv-LV" altLang="lv-LV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/>
                </a:rPr>
                <a:t> </a:t>
              </a:r>
              <a:r>
                <a:rPr kumimoji="0" lang="lv-LV" altLang="lv-LV" sz="24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/>
                </a:rPr>
                <a:t>based</a:t>
              </a:r>
              <a:r>
                <a:rPr lang="lv-LV" altLang="lv-LV" sz="2400" b="1" dirty="0">
                  <a:latin typeface="Arial Unicode MS"/>
                </a:rPr>
                <a:t> </a:t>
              </a:r>
              <a:r>
                <a:rPr kumimoji="0" lang="lv-LV" altLang="lv-LV" sz="24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/>
                </a:rPr>
                <a:t>on</a:t>
              </a:r>
              <a:r>
                <a:rPr kumimoji="0" lang="lv-LV" altLang="lv-LV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/>
                </a:rPr>
                <a:t> </a:t>
              </a:r>
              <a:r>
                <a:rPr kumimoji="0" lang="lv-LV" altLang="lv-LV" sz="24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/>
                </a:rPr>
                <a:t>the</a:t>
              </a:r>
              <a:r>
                <a:rPr kumimoji="0" lang="lv-LV" altLang="lv-LV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/>
                </a:rPr>
                <a:t> </a:t>
              </a:r>
              <a:r>
                <a:rPr kumimoji="0" lang="lv-LV" altLang="lv-LV" sz="24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/>
                </a:rPr>
                <a:t>concept</a:t>
              </a:r>
              <a:r>
                <a:rPr kumimoji="0" lang="lv-LV" altLang="lv-LV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/>
                </a:rPr>
                <a:t> </a:t>
              </a:r>
              <a:r>
                <a:rPr kumimoji="0" lang="lv-LV" altLang="lv-LV" sz="24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/>
                </a:rPr>
                <a:t>which</a:t>
              </a:r>
              <a:r>
                <a:rPr kumimoji="0" lang="lv-LV" altLang="lv-LV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/>
                </a:rPr>
                <a:t> </a:t>
              </a:r>
              <a:r>
                <a:rPr kumimoji="0" lang="lv-LV" altLang="lv-LV" sz="24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/>
                </a:rPr>
                <a:t>is</a:t>
              </a:r>
              <a:r>
                <a:rPr kumimoji="0" lang="lv-LV" altLang="lv-LV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/>
                </a:rPr>
                <a:t> </a:t>
              </a:r>
              <a:r>
                <a:rPr kumimoji="0" lang="lv-LV" altLang="lv-LV" sz="24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/>
                </a:rPr>
                <a:t>denoted</a:t>
              </a:r>
              <a:r>
                <a:rPr kumimoji="0" lang="lv-LV" altLang="lv-LV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/>
                </a:rPr>
                <a:t> </a:t>
              </a:r>
              <a:r>
                <a:rPr kumimoji="0" lang="lv-LV" altLang="lv-LV" sz="24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/>
                </a:rPr>
                <a:t>by</a:t>
              </a:r>
              <a:r>
                <a:rPr kumimoji="0" lang="lv-LV" altLang="lv-LV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/>
                </a:rPr>
                <a:t> </a:t>
              </a:r>
              <a:r>
                <a:rPr kumimoji="0" lang="lv-LV" altLang="lv-LV" sz="24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/>
                </a:rPr>
                <a:t>the</a:t>
              </a:r>
              <a:r>
                <a:rPr kumimoji="0" lang="lv-LV" altLang="lv-LV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/>
                </a:rPr>
                <a:t> </a:t>
              </a:r>
              <a:r>
                <a:rPr kumimoji="0" lang="lv-LV" altLang="lv-LV" sz="24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/>
                </a:rPr>
                <a:t>word</a:t>
              </a:r>
              <a:r>
                <a:rPr kumimoji="0" lang="lv-LV" altLang="lv-LV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/>
                </a:rPr>
                <a:t> VELOCITY </a:t>
              </a:r>
              <a:r>
                <a:rPr kumimoji="0" lang="lv-LV" altLang="lv-LV" sz="24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/>
                </a:rPr>
                <a:t>and</a:t>
              </a:r>
              <a:r>
                <a:rPr kumimoji="0" lang="lv-LV" altLang="lv-LV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/>
                </a:rPr>
                <a:t> </a:t>
              </a:r>
              <a:r>
                <a:rPr kumimoji="0" lang="lv-LV" altLang="lv-LV" sz="24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/>
                </a:rPr>
                <a:t>interconnect</a:t>
              </a:r>
              <a:r>
                <a:rPr lang="lv-LV" altLang="lv-LV" sz="2400" b="1" dirty="0" err="1">
                  <a:latin typeface="Arial Unicode MS"/>
                </a:rPr>
                <a:t>s</a:t>
              </a:r>
              <a:r>
                <a:rPr kumimoji="0" lang="lv-LV" altLang="lv-LV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/>
                </a:rPr>
                <a:t> </a:t>
              </a:r>
              <a:r>
                <a:rPr kumimoji="0" lang="lv-LV" altLang="lv-LV" sz="24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/>
                </a:rPr>
                <a:t>the</a:t>
              </a:r>
              <a:r>
                <a:rPr kumimoji="0" lang="lv-LV" altLang="lv-LV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/>
                </a:rPr>
                <a:t> </a:t>
              </a:r>
              <a:r>
                <a:rPr kumimoji="0" lang="lv-LV" altLang="lv-LV" sz="24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/>
                </a:rPr>
                <a:t>both</a:t>
              </a:r>
              <a:r>
                <a:rPr kumimoji="0" lang="lv-LV" altLang="lv-LV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/>
                </a:rPr>
                <a:t> </a:t>
              </a:r>
              <a:r>
                <a:rPr kumimoji="0" lang="lv-LV" altLang="lv-LV" sz="24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/>
                </a:rPr>
                <a:t>fundamental</a:t>
              </a:r>
              <a:r>
                <a:rPr kumimoji="0" lang="lv-LV" altLang="lv-LV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/>
                </a:rPr>
                <a:t>  </a:t>
              </a:r>
              <a:r>
                <a:rPr kumimoji="0" lang="lv-LV" altLang="lv-LV" sz="24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/>
                </a:rPr>
                <a:t>concepts</a:t>
              </a:r>
              <a:r>
                <a:rPr kumimoji="0" lang="lv-LV" altLang="lv-LV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/>
                </a:rPr>
                <a:t> </a:t>
              </a:r>
              <a:r>
                <a:rPr kumimoji="0" lang="lv-LV" altLang="lv-LV" sz="24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/>
                </a:rPr>
                <a:t>of</a:t>
              </a:r>
              <a:r>
                <a:rPr kumimoji="0" lang="lv-LV" altLang="lv-LV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/>
                </a:rPr>
                <a:t> SPACE </a:t>
              </a:r>
              <a:r>
                <a:rPr kumimoji="0" lang="lv-LV" altLang="lv-LV" sz="24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/>
                </a:rPr>
                <a:t>and</a:t>
              </a:r>
              <a:r>
                <a:rPr kumimoji="0" lang="lv-LV" altLang="lv-LV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/>
                </a:rPr>
                <a:t> TIME .</a:t>
              </a:r>
              <a:r>
                <a:rPr kumimoji="0" lang="lv-LV" altLang="lv-LV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 </a:t>
              </a:r>
              <a:endParaRPr kumimoji="0" lang="lv-LV" altLang="lv-LV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10" name="Attēls 9" descr="Attēls, kurā ir teksts, ekrānuzņēmums, fonts, rinda&#10;&#10;Apraksts ģenerēts automātiski">
              <a:extLst>
                <a:ext uri="{FF2B5EF4-FFF2-40B4-BE49-F238E27FC236}">
                  <a16:creationId xmlns:a16="http://schemas.microsoft.com/office/drawing/2014/main" id="{DAD4F9AE-B1F2-E727-4F86-2C41D9A759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6720" y="226522"/>
              <a:ext cx="8165280" cy="4571999"/>
            </a:xfrm>
            <a:prstGeom prst="rect">
              <a:avLst/>
            </a:prstGeom>
          </p:spPr>
        </p:pic>
        <p:pic>
          <p:nvPicPr>
            <p:cNvPr id="12" name="Attēls 11" descr="Attēls, kurā ir fonts, teksts, grafika, tipogrāfija&#10;&#10;Apraksts ģenerēts automātiski">
              <a:extLst>
                <a:ext uri="{FF2B5EF4-FFF2-40B4-BE49-F238E27FC236}">
                  <a16:creationId xmlns:a16="http://schemas.microsoft.com/office/drawing/2014/main" id="{64545F9F-98A2-4A84-C8CB-15807D75A8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2530" y="5804925"/>
              <a:ext cx="3843220" cy="571371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1774E32B-52FF-633C-26B1-19AEDD324DC9}"/>
              </a:ext>
            </a:extLst>
          </p:cNvPr>
          <p:cNvSpPr txBox="1"/>
          <p:nvPr/>
        </p:nvSpPr>
        <p:spPr>
          <a:xfrm>
            <a:off x="4026720" y="4798521"/>
            <a:ext cx="80007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800" b="1" dirty="0" err="1"/>
              <a:t>Changes</a:t>
            </a:r>
            <a:r>
              <a:rPr lang="lv-LV" sz="2800" b="1" dirty="0"/>
              <a:t> </a:t>
            </a:r>
            <a:r>
              <a:rPr lang="lv-LV" sz="2800" b="1" dirty="0" err="1"/>
              <a:t>of</a:t>
            </a:r>
            <a:r>
              <a:rPr lang="lv-LV" sz="2800" b="1" dirty="0"/>
              <a:t> </a:t>
            </a:r>
            <a:r>
              <a:rPr lang="lv-LV" sz="2800" b="1" dirty="0" err="1"/>
              <a:t>velocity</a:t>
            </a:r>
            <a:r>
              <a:rPr lang="lv-LV" sz="2800" b="1" dirty="0"/>
              <a:t> </a:t>
            </a:r>
          </a:p>
          <a:p>
            <a:pPr algn="ctr"/>
            <a:r>
              <a:rPr lang="lv-LV" sz="2800" b="1" dirty="0" err="1"/>
              <a:t>are</a:t>
            </a:r>
            <a:r>
              <a:rPr lang="lv-LV" sz="2800" b="1" dirty="0"/>
              <a:t> </a:t>
            </a:r>
            <a:r>
              <a:rPr lang="lv-LV" sz="2800" b="1" dirty="0" err="1"/>
              <a:t>because</a:t>
            </a:r>
            <a:r>
              <a:rPr lang="lv-LV" sz="2800" b="1" dirty="0"/>
              <a:t> </a:t>
            </a:r>
            <a:r>
              <a:rPr lang="lv-LV" sz="2800" b="1" dirty="0" err="1"/>
              <a:t>of</a:t>
            </a:r>
            <a:r>
              <a:rPr lang="lv-LV" sz="2800" b="1" dirty="0"/>
              <a:t> </a:t>
            </a:r>
            <a:r>
              <a:rPr lang="lv-LV" sz="2800" b="1" dirty="0" err="1"/>
              <a:t>active</a:t>
            </a:r>
            <a:r>
              <a:rPr lang="lv-LV" sz="2800" b="1" dirty="0"/>
              <a:t> </a:t>
            </a:r>
            <a:r>
              <a:rPr lang="lv-LV" sz="2800" b="1" dirty="0" err="1"/>
              <a:t>summary</a:t>
            </a:r>
            <a:r>
              <a:rPr lang="lv-LV" sz="2800" b="1" dirty="0"/>
              <a:t> FORCE </a:t>
            </a:r>
            <a:r>
              <a:rPr lang="lv-LV" sz="2800" b="1" dirty="0" err="1"/>
              <a:t>of</a:t>
            </a:r>
            <a:r>
              <a:rPr lang="lv-LV" sz="2800" b="1" dirty="0"/>
              <a:t> </a:t>
            </a:r>
            <a:r>
              <a:rPr lang="lv-LV" sz="2800" b="1" dirty="0" err="1"/>
              <a:t>interaction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7777750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0249FAA-C1F5-2D32-6FC2-911CDF0A7ED6}"/>
              </a:ext>
            </a:extLst>
          </p:cNvPr>
          <p:cNvSpPr txBox="1"/>
          <p:nvPr/>
        </p:nvSpPr>
        <p:spPr>
          <a:xfrm>
            <a:off x="1151599" y="2243723"/>
            <a:ext cx="10714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4000" b="1" dirty="0"/>
              <a:t>HUMAN                        LIFE                      SOCIETY</a:t>
            </a:r>
            <a:endParaRPr lang="en-GB" sz="4000" b="1" dirty="0"/>
          </a:p>
        </p:txBody>
      </p:sp>
      <p:pic>
        <p:nvPicPr>
          <p:cNvPr id="4" name="Attēls 3" descr="Attēls, kurā ir teksts, ekrānuzņēmums, fonts, rinda&#10;&#10;Apraksts ģenerēts automātiski">
            <a:extLst>
              <a:ext uri="{FF2B5EF4-FFF2-40B4-BE49-F238E27FC236}">
                <a16:creationId xmlns:a16="http://schemas.microsoft.com/office/drawing/2014/main" id="{0A3EBC66-2ADB-C961-FB1D-44698CD531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2" y="2951609"/>
            <a:ext cx="4017862" cy="2350877"/>
          </a:xfrm>
          <a:prstGeom prst="rect">
            <a:avLst/>
          </a:prstGeom>
        </p:spPr>
      </p:pic>
      <p:pic>
        <p:nvPicPr>
          <p:cNvPr id="11" name="Attēls 10" descr="Attēls, kurā ir teksts, ekrānuzņēmums, fonts, rinda&#10;&#10;Apraksts ģenerēts automātiski">
            <a:extLst>
              <a:ext uri="{FF2B5EF4-FFF2-40B4-BE49-F238E27FC236}">
                <a16:creationId xmlns:a16="http://schemas.microsoft.com/office/drawing/2014/main" id="{5BFB4A41-DA56-48A8-9029-23EFAB5AE0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127" y="2925357"/>
            <a:ext cx="4197745" cy="2456127"/>
          </a:xfrm>
          <a:prstGeom prst="rect">
            <a:avLst/>
          </a:prstGeom>
        </p:spPr>
      </p:pic>
      <p:pic>
        <p:nvPicPr>
          <p:cNvPr id="12" name="Attēls 11" descr="Attēls, kurā ir teksts, ekrānuzņēmums, fonts, rinda&#10;&#10;Apraksts ģenerēts automātiski">
            <a:extLst>
              <a:ext uri="{FF2B5EF4-FFF2-40B4-BE49-F238E27FC236}">
                <a16:creationId xmlns:a16="http://schemas.microsoft.com/office/drawing/2014/main" id="{3EF7BEE8-FE67-6076-0474-25E26A4396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447" y="2977981"/>
            <a:ext cx="4017862" cy="23508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0249FAA-C1F5-2D32-6FC2-911CDF0A7ED6}"/>
              </a:ext>
            </a:extLst>
          </p:cNvPr>
          <p:cNvSpPr txBox="1"/>
          <p:nvPr/>
        </p:nvSpPr>
        <p:spPr>
          <a:xfrm>
            <a:off x="0" y="82620"/>
            <a:ext cx="124788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During the study 2nd chapter of the 3rd part </a:t>
            </a:r>
            <a:endParaRPr lang="lv-LV" sz="4000" b="1" dirty="0"/>
          </a:p>
          <a:p>
            <a:pPr algn="ctr"/>
            <a:r>
              <a:rPr lang="en-US" sz="4000" b="1" dirty="0"/>
              <a:t>of the course, we will causally consider </a:t>
            </a:r>
            <a:endParaRPr lang="lv-LV" sz="4000" b="1" dirty="0"/>
          </a:p>
          <a:p>
            <a:pPr algn="ctr"/>
            <a:r>
              <a:rPr lang="en-US" sz="4000" b="1" dirty="0"/>
              <a:t>three Great Thoughts about Human</a:t>
            </a:r>
            <a:r>
              <a:rPr lang="lv-LV" sz="4000" b="1" dirty="0"/>
              <a:t>’s</a:t>
            </a:r>
            <a:r>
              <a:rPr lang="en-US" sz="4000" b="1" dirty="0"/>
              <a:t> Life in Society</a:t>
            </a:r>
            <a:endParaRPr lang="en-GB" sz="40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202637-09B5-8A02-7B07-5AD3954EAF19}"/>
              </a:ext>
            </a:extLst>
          </p:cNvPr>
          <p:cNvSpPr txBox="1"/>
          <p:nvPr/>
        </p:nvSpPr>
        <p:spPr>
          <a:xfrm>
            <a:off x="1072966" y="5381484"/>
            <a:ext cx="107929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200" b="1" dirty="0" err="1"/>
              <a:t>Week</a:t>
            </a:r>
            <a:r>
              <a:rPr lang="lv-LV" sz="3200" b="1" dirty="0"/>
              <a:t> no 9                        </a:t>
            </a:r>
            <a:r>
              <a:rPr lang="lv-LV" sz="3200" b="1" dirty="0" err="1"/>
              <a:t>Week</a:t>
            </a:r>
            <a:r>
              <a:rPr lang="lv-LV" sz="3200" b="1" dirty="0"/>
              <a:t> No10                     </a:t>
            </a:r>
            <a:r>
              <a:rPr lang="lv-LV" sz="3200" b="1" dirty="0" err="1"/>
              <a:t>Week</a:t>
            </a:r>
            <a:r>
              <a:rPr lang="lv-LV" sz="3200" b="1" dirty="0"/>
              <a:t> No 11 </a:t>
            </a:r>
          </a:p>
          <a:p>
            <a:r>
              <a:rPr lang="lv-LV" sz="3200" b="1" dirty="0"/>
              <a:t>    </a:t>
            </a:r>
            <a:r>
              <a:rPr lang="lv-LV" sz="3200" b="1" dirty="0" err="1"/>
              <a:t>Cause</a:t>
            </a:r>
            <a:r>
              <a:rPr lang="lv-LV" sz="3200" b="1" dirty="0"/>
              <a:t>                          </a:t>
            </a:r>
            <a:r>
              <a:rPr lang="lv-LV" sz="3200" b="1" dirty="0" err="1"/>
              <a:t>Effect</a:t>
            </a:r>
            <a:r>
              <a:rPr lang="lv-LV" sz="3200" b="1" dirty="0"/>
              <a:t>  -  </a:t>
            </a:r>
            <a:r>
              <a:rPr lang="lv-LV" sz="3200" b="1" dirty="0" err="1"/>
              <a:t>Cause</a:t>
            </a:r>
            <a:r>
              <a:rPr lang="lv-LV" sz="3200" b="1" dirty="0"/>
              <a:t>                       </a:t>
            </a:r>
            <a:r>
              <a:rPr lang="lv-LV" sz="3200" b="1" dirty="0" err="1"/>
              <a:t>Effect</a:t>
            </a:r>
            <a:r>
              <a:rPr lang="lv-LV" sz="3200" b="1" dirty="0"/>
              <a:t>                                       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37521427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4978EE-569A-B444-0E2A-D73B2AEB42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4C55C9A-5DC8-6771-5B97-97B5A58C254C}"/>
              </a:ext>
            </a:extLst>
          </p:cNvPr>
          <p:cNvSpPr txBox="1"/>
          <p:nvPr/>
        </p:nvSpPr>
        <p:spPr>
          <a:xfrm>
            <a:off x="-86497" y="2028616"/>
            <a:ext cx="442371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4400" b="1" i="1" dirty="0" err="1">
                <a:solidFill>
                  <a:srgbClr val="8263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Let’s</a:t>
            </a:r>
            <a:r>
              <a:rPr lang="lv-LV" sz="4400" b="1" i="1" dirty="0">
                <a:solidFill>
                  <a:srgbClr val="8263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lv-LV" sz="4400" b="1" i="1" dirty="0" err="1">
                <a:solidFill>
                  <a:srgbClr val="8263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continue</a:t>
            </a:r>
            <a:endParaRPr lang="lv-LV" sz="4400" b="1" i="1" dirty="0">
              <a:solidFill>
                <a:srgbClr val="8263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lv-LV" sz="4400" b="1" i="1" dirty="0" err="1">
                <a:solidFill>
                  <a:srgbClr val="8263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our</a:t>
            </a:r>
            <a:r>
              <a:rPr lang="lv-LV" sz="4400" b="1" i="1" dirty="0">
                <a:solidFill>
                  <a:srgbClr val="8263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distance </a:t>
            </a:r>
            <a:r>
              <a:rPr lang="lv-LV" sz="4400" b="1" i="1" dirty="0" err="1">
                <a:solidFill>
                  <a:srgbClr val="8263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meeting</a:t>
            </a:r>
            <a:r>
              <a:rPr lang="lv-LV" sz="4400" b="1" i="1" dirty="0">
                <a:solidFill>
                  <a:srgbClr val="8263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</a:t>
            </a:r>
          </a:p>
          <a:p>
            <a:pPr algn="ctr"/>
            <a:r>
              <a:rPr lang="lv-LV" sz="4400" b="1" i="1" dirty="0" err="1">
                <a:solidFill>
                  <a:srgbClr val="8263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stage</a:t>
            </a:r>
            <a:r>
              <a:rPr lang="lv-LV" sz="4400" b="1" i="1" dirty="0">
                <a:solidFill>
                  <a:srgbClr val="8263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No2 </a:t>
            </a:r>
            <a:endParaRPr lang="lv-LV" sz="4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Attēls 3" descr="Attēls, kurā ir māksla, dizains&#10;&#10;Automātiski ģenerēts apraksts ar mazu ticamību">
            <a:extLst>
              <a:ext uri="{FF2B5EF4-FFF2-40B4-BE49-F238E27FC236}">
                <a16:creationId xmlns:a16="http://schemas.microsoft.com/office/drawing/2014/main" id="{C1376C01-40A8-E31B-B869-CEED0337B9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535" y="199767"/>
            <a:ext cx="6723888" cy="5791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0115EA-0FF6-0EC3-9A35-7179F1FE440E}"/>
              </a:ext>
            </a:extLst>
          </p:cNvPr>
          <p:cNvSpPr txBox="1"/>
          <p:nvPr/>
        </p:nvSpPr>
        <p:spPr>
          <a:xfrm>
            <a:off x="5628931" y="2496232"/>
            <a:ext cx="563196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Now</a:t>
            </a:r>
            <a:r>
              <a:rPr kumimoji="0" lang="lv-LV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</a:t>
            </a:r>
            <a:r>
              <a:rPr kumimoji="0" lang="en-GB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 is last time to send </a:t>
            </a:r>
            <a:r>
              <a:rPr kumimoji="0" lang="lv-LV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GB" sz="2800" b="1" i="1" dirty="0">
                <a:solidFill>
                  <a:prstClr val="black"/>
                </a:solidFill>
                <a:latin typeface="Calibri" panose="020F0502020204030204"/>
              </a:rPr>
              <a:t>QUESTIONS</a:t>
            </a:r>
            <a:r>
              <a:rPr lang="en-GB" sz="3200" b="1" i="1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interactive SEMINAR</a:t>
            </a:r>
            <a:r>
              <a:rPr kumimoji="0" lang="lv-LV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</a:t>
            </a:r>
            <a:r>
              <a:rPr kumimoji="0" lang="lv-LV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lv-LV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follows</a:t>
            </a:r>
            <a:r>
              <a:rPr kumimoji="0" lang="lv-LV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just</a:t>
            </a:r>
            <a:r>
              <a:rPr kumimoji="0" lang="en-GB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afte</a:t>
            </a:r>
            <a:r>
              <a:rPr kumimoji="0" lang="lv-LV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  <a:r>
              <a:rPr kumimoji="0" lang="en-GB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this </a:t>
            </a:r>
            <a:endParaRPr kumimoji="0" lang="lv-LV" sz="3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68400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11FCED-5F8B-FF07-0B4E-C554F80429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>
            <a:extLst>
              <a:ext uri="{FF2B5EF4-FFF2-40B4-BE49-F238E27FC236}">
                <a16:creationId xmlns:a16="http://schemas.microsoft.com/office/drawing/2014/main" id="{BFD43C29-EEFD-F9B1-82FA-875B73FF8FA0}"/>
              </a:ext>
            </a:extLst>
          </p:cNvPr>
          <p:cNvGrpSpPr/>
          <p:nvPr/>
        </p:nvGrpSpPr>
        <p:grpSpPr>
          <a:xfrm>
            <a:off x="622070" y="859639"/>
            <a:ext cx="10936769" cy="5321469"/>
            <a:chOff x="287934" y="1150947"/>
            <a:chExt cx="10936769" cy="5321469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62BFCFB5-EEA0-52AC-E46C-D5855C4E8E9E}"/>
                </a:ext>
              </a:extLst>
            </p:cNvPr>
            <p:cNvSpPr txBox="1"/>
            <p:nvPr/>
          </p:nvSpPr>
          <p:spPr>
            <a:xfrm>
              <a:off x="472278" y="1150947"/>
              <a:ext cx="10752425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hat are your QUESTIONS, SUGGESTIONS?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Please write them in the "chat" section of computer-based communication - we will discuss them after the lecture!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" name="Attēls 3" descr="Attēls, kurā ir gaisma, zīmējums&#10;&#10;Apraksts ģenerēts automātiski">
              <a:extLst>
                <a:ext uri="{FF2B5EF4-FFF2-40B4-BE49-F238E27FC236}">
                  <a16:creationId xmlns:a16="http://schemas.microsoft.com/office/drawing/2014/main" id="{3F4FF589-393A-0C1C-A912-94A2710776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0511" y="4146759"/>
              <a:ext cx="1265268" cy="2072629"/>
            </a:xfrm>
            <a:prstGeom prst="rect">
              <a:avLst/>
            </a:prstGeom>
          </p:spPr>
        </p:pic>
        <p:pic>
          <p:nvPicPr>
            <p:cNvPr id="8" name="Attēls 7" descr="Attēls, kurā ir zīmējums, suns&#10;&#10;Apraksts ģenerēts automātiski">
              <a:extLst>
                <a:ext uri="{FF2B5EF4-FFF2-40B4-BE49-F238E27FC236}">
                  <a16:creationId xmlns:a16="http://schemas.microsoft.com/office/drawing/2014/main" id="{CF595DD6-7F68-580C-2218-CF490BFD6E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934" y="4459095"/>
              <a:ext cx="5809869" cy="2013321"/>
            </a:xfrm>
            <a:prstGeom prst="rect">
              <a:avLst/>
            </a:prstGeom>
          </p:spPr>
        </p:pic>
      </p:grpSp>
      <p:pic>
        <p:nvPicPr>
          <p:cNvPr id="5" name="Attēls 4" descr="Attēls, kurā ir persona, dators, klēpjdators, cilvēka seja&#10;&#10;Apraksts ģenerēts automātiski">
            <a:extLst>
              <a:ext uri="{FF2B5EF4-FFF2-40B4-BE49-F238E27FC236}">
                <a16:creationId xmlns:a16="http://schemas.microsoft.com/office/drawing/2014/main" id="{34E6F53C-8712-4682-AD57-A9C0EB81A9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886" y="3752553"/>
            <a:ext cx="2893227" cy="217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4857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52D376E-ED31-42D1-8C95-785F817BF12C}"/>
              </a:ext>
            </a:extLst>
          </p:cNvPr>
          <p:cNvSpPr txBox="1"/>
          <p:nvPr/>
        </p:nvSpPr>
        <p:spPr>
          <a:xfrm>
            <a:off x="-197852" y="0"/>
            <a:ext cx="117477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lv-LV" sz="32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94DE0C-DB72-9D23-0B33-09FB2C8FFDD9}"/>
              </a:ext>
            </a:extLst>
          </p:cNvPr>
          <p:cNvSpPr txBox="1"/>
          <p:nvPr/>
        </p:nvSpPr>
        <p:spPr>
          <a:xfrm>
            <a:off x="0" y="229745"/>
            <a:ext cx="12191999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 sz="3200" b="1" dirty="0" err="1"/>
              <a:t>We</a:t>
            </a:r>
            <a:r>
              <a:rPr lang="lv-LV" sz="3200" b="1" dirty="0"/>
              <a:t> </a:t>
            </a:r>
            <a:r>
              <a:rPr lang="lv-LV" sz="3200" b="1" dirty="0" err="1"/>
              <a:t>have</a:t>
            </a:r>
            <a:r>
              <a:rPr lang="lv-LV" sz="3200" b="1" dirty="0"/>
              <a:t> </a:t>
            </a:r>
            <a:r>
              <a:rPr lang="lv-LV" sz="3200" b="1" dirty="0" err="1"/>
              <a:t>started</a:t>
            </a:r>
            <a:r>
              <a:rPr lang="lv-LV" sz="3200" b="1" dirty="0"/>
              <a:t> 3rd </a:t>
            </a:r>
            <a:r>
              <a:rPr lang="lv-LV" sz="3200" b="1" dirty="0" err="1"/>
              <a:t>part</a:t>
            </a:r>
            <a:r>
              <a:rPr lang="lv-LV" sz="3200" b="1" dirty="0"/>
              <a:t> </a:t>
            </a:r>
            <a:r>
              <a:rPr lang="lv-LV" sz="3200" b="1" dirty="0" err="1"/>
              <a:t>of</a:t>
            </a:r>
            <a:r>
              <a:rPr lang="lv-LV" sz="3200" b="1" dirty="0"/>
              <a:t> </a:t>
            </a:r>
            <a:r>
              <a:rPr lang="lv-LV" sz="3200" b="1" dirty="0" err="1"/>
              <a:t>our</a:t>
            </a:r>
            <a:r>
              <a:rPr lang="lv-LV" sz="3200" b="1" dirty="0"/>
              <a:t> </a:t>
            </a:r>
            <a:r>
              <a:rPr lang="lv-LV" sz="3200" b="1" dirty="0" err="1"/>
              <a:t>study</a:t>
            </a:r>
            <a:r>
              <a:rPr lang="lv-LV" sz="3200" b="1" dirty="0"/>
              <a:t> </a:t>
            </a:r>
            <a:r>
              <a:rPr lang="lv-LV" sz="3200" b="1" dirty="0" err="1"/>
              <a:t>course</a:t>
            </a:r>
            <a:r>
              <a:rPr lang="lv-LV" sz="3200" b="1" dirty="0"/>
              <a:t> </a:t>
            </a:r>
          </a:p>
          <a:p>
            <a:pPr algn="ctr"/>
            <a:r>
              <a:rPr lang="en-US" sz="3200" b="1" dirty="0"/>
              <a:t>"SYSTEMOLOGY OF THINKING«</a:t>
            </a:r>
            <a:r>
              <a:rPr lang="lv-LV" sz="3200" b="1" dirty="0"/>
              <a:t> </a:t>
            </a:r>
            <a:r>
              <a:rPr lang="lv-LV" sz="3200" b="1" dirty="0" err="1"/>
              <a:t>as</a:t>
            </a:r>
            <a:r>
              <a:rPr lang="lv-LV" sz="3200" b="1" dirty="0"/>
              <a:t> </a:t>
            </a:r>
            <a:r>
              <a:rPr lang="lv-LV" sz="3200" b="1" dirty="0" err="1"/>
              <a:t>well</a:t>
            </a:r>
            <a:r>
              <a:rPr lang="lv-LV" sz="3200" b="1" dirty="0"/>
              <a:t> </a:t>
            </a:r>
            <a:r>
              <a:rPr lang="lv-LV" sz="3200" b="1" dirty="0" err="1"/>
              <a:t>as</a:t>
            </a:r>
            <a:r>
              <a:rPr lang="lv-LV" sz="3200" b="1" dirty="0"/>
              <a:t> </a:t>
            </a:r>
            <a:r>
              <a:rPr lang="lv-LV" sz="3200" b="1" dirty="0" err="1"/>
              <a:t>of</a:t>
            </a:r>
            <a:r>
              <a:rPr lang="lv-LV" sz="3200" b="1" dirty="0"/>
              <a:t> </a:t>
            </a:r>
            <a:r>
              <a:rPr lang="lv-LV" sz="3200" b="1" dirty="0" err="1"/>
              <a:t>corresponding</a:t>
            </a:r>
            <a:r>
              <a:rPr lang="lv-LV" sz="3200" b="1" dirty="0"/>
              <a:t> </a:t>
            </a:r>
          </a:p>
          <a:p>
            <a:pPr algn="ctr"/>
            <a:r>
              <a:rPr lang="lv-LV" sz="3200" b="1" dirty="0" err="1"/>
              <a:t>reseach</a:t>
            </a:r>
            <a:r>
              <a:rPr lang="lv-LV" sz="3200" b="1" dirty="0"/>
              <a:t> </a:t>
            </a:r>
            <a:r>
              <a:rPr lang="lv-LV" sz="3200" b="1" dirty="0" err="1"/>
              <a:t>project</a:t>
            </a:r>
            <a:r>
              <a:rPr lang="lv-LV" sz="3200" b="1" dirty="0"/>
              <a:t>  «SYSTEMIC THINKING»</a:t>
            </a:r>
          </a:p>
          <a:p>
            <a:pPr algn="ctr"/>
            <a:r>
              <a:rPr lang="lv-LV" sz="4000" b="1" dirty="0" err="1">
                <a:solidFill>
                  <a:srgbClr val="197D2C"/>
                </a:solidFill>
              </a:rPr>
              <a:t>We</a:t>
            </a:r>
            <a:r>
              <a:rPr lang="lv-LV" sz="4000" b="1" dirty="0">
                <a:solidFill>
                  <a:srgbClr val="197D2C"/>
                </a:solidFill>
              </a:rPr>
              <a:t> </a:t>
            </a:r>
            <a:r>
              <a:rPr lang="lv-LV" sz="4000" b="1" dirty="0" err="1">
                <a:solidFill>
                  <a:srgbClr val="197D2C"/>
                </a:solidFill>
              </a:rPr>
              <a:t>are</a:t>
            </a:r>
            <a:r>
              <a:rPr lang="lv-LV" sz="4000" b="1" dirty="0">
                <a:solidFill>
                  <a:srgbClr val="197D2C"/>
                </a:solidFill>
              </a:rPr>
              <a:t> </a:t>
            </a:r>
            <a:r>
              <a:rPr lang="lv-LV" sz="4000" b="1" dirty="0" err="1">
                <a:solidFill>
                  <a:srgbClr val="197D2C"/>
                </a:solidFill>
              </a:rPr>
              <a:t>thinking</a:t>
            </a:r>
            <a:r>
              <a:rPr lang="lv-LV" sz="4000" b="1" dirty="0">
                <a:solidFill>
                  <a:srgbClr val="197D2C"/>
                </a:solidFill>
              </a:rPr>
              <a:t> </a:t>
            </a:r>
            <a:r>
              <a:rPr lang="lv-LV" sz="4000" b="1" dirty="0" err="1">
                <a:solidFill>
                  <a:srgbClr val="197D2C"/>
                </a:solidFill>
              </a:rPr>
              <a:t>Big</a:t>
            </a:r>
            <a:r>
              <a:rPr lang="lv-LV" sz="4000" b="1" dirty="0">
                <a:solidFill>
                  <a:srgbClr val="197D2C"/>
                </a:solidFill>
              </a:rPr>
              <a:t> </a:t>
            </a:r>
            <a:r>
              <a:rPr lang="lv-LV" sz="4000" b="1" dirty="0" err="1">
                <a:solidFill>
                  <a:srgbClr val="197D2C"/>
                </a:solidFill>
              </a:rPr>
              <a:t>Thoughts</a:t>
            </a:r>
            <a:r>
              <a:rPr lang="lv-LV" sz="4000" b="1" dirty="0">
                <a:solidFill>
                  <a:srgbClr val="197D2C"/>
                </a:solidFill>
              </a:rPr>
              <a:t> </a:t>
            </a:r>
            <a:r>
              <a:rPr lang="lv-LV" sz="4000" b="1" dirty="0" err="1">
                <a:solidFill>
                  <a:srgbClr val="197D2C"/>
                </a:solidFill>
              </a:rPr>
              <a:t>about</a:t>
            </a:r>
            <a:r>
              <a:rPr lang="lv-LV" sz="4000" b="1" dirty="0">
                <a:solidFill>
                  <a:srgbClr val="197D2C"/>
                </a:solidFill>
              </a:rPr>
              <a:t> </a:t>
            </a:r>
            <a:r>
              <a:rPr lang="lv-LV" sz="4000" b="1" dirty="0" err="1">
                <a:solidFill>
                  <a:srgbClr val="197D2C"/>
                </a:solidFill>
              </a:rPr>
              <a:t>Human’s</a:t>
            </a:r>
            <a:r>
              <a:rPr lang="lv-LV" sz="4000" b="1" dirty="0">
                <a:solidFill>
                  <a:srgbClr val="197D2C"/>
                </a:solidFill>
              </a:rPr>
              <a:t> LIFE!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F4FBF4-F328-A8F9-89A2-001E6679744C}"/>
              </a:ext>
            </a:extLst>
          </p:cNvPr>
          <p:cNvSpPr txBox="1"/>
          <p:nvPr/>
        </p:nvSpPr>
        <p:spPr>
          <a:xfrm>
            <a:off x="68710" y="2596382"/>
            <a:ext cx="4275809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sz="3200" b="1" kern="1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</a:t>
            </a:r>
            <a:r>
              <a:rPr lang="lv-LV" sz="3200" b="1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lv-LV" sz="3200" b="1" kern="1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question</a:t>
            </a:r>
            <a:r>
              <a:rPr lang="lv-LV" sz="3200" b="1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lv-LV" sz="3200" b="1" kern="1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everybody</a:t>
            </a:r>
            <a:r>
              <a:rPr lang="lv-LV" sz="3200" b="1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3200" b="1" kern="1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lv-LV" sz="3200" b="1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3200" b="1" kern="1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lv-LV" sz="3200" b="1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3200" b="1" kern="1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lv-LV" sz="3200" b="1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3200" b="1" i="0" u="none" strike="noStrike" kern="1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</a:t>
            </a:r>
            <a:r>
              <a:rPr kumimoji="0" lang="lv-LV" sz="3200" b="1" i="0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kumimoji="0" lang="lv-LV" sz="3200" b="1" i="0" u="none" strike="noStrike" kern="1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kumimoji="0" lang="lv-LV" sz="3200" b="1" i="0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lv-LV" sz="3200" b="1" i="0" u="none" strike="noStrike" kern="1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think</a:t>
            </a:r>
            <a:r>
              <a:rPr kumimoji="0" lang="lv-LV" sz="3200" b="1" i="0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lv-LV" sz="3200" b="1" i="0" u="none" strike="noStrike" kern="1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about</a:t>
            </a:r>
            <a:r>
              <a:rPr kumimoji="0" lang="lv-LV" sz="3200" b="1" i="0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lv-LV" sz="3200" b="1" i="0" u="none" strike="noStrike" kern="1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yourself</a:t>
            </a:r>
            <a:r>
              <a:rPr kumimoji="0" lang="lv-LV" sz="3200" b="1" i="0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lv-LV" sz="3200" b="1" i="0" u="none" strike="noStrike" kern="1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kumimoji="0" lang="lv-LV" sz="3200" b="1" i="0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kumimoji="0" lang="lv-LV" sz="3200" b="1" i="0" u="none" strike="noStrike" kern="1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</a:t>
            </a:r>
            <a:r>
              <a:rPr kumimoji="0" lang="lv-LV" sz="3200" b="1" i="0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LIFE </a:t>
            </a:r>
            <a:r>
              <a:rPr kumimoji="0" lang="lv-LV" sz="3200" b="1" i="0" u="none" strike="noStrike" kern="1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within</a:t>
            </a:r>
            <a:r>
              <a:rPr kumimoji="0" lang="lv-LV" sz="3200" b="1" i="0" u="none" strike="noStrike" kern="100" cap="none" spc="0" normalizeH="0" baseline="0" noProof="0" dirty="0">
                <a:ln>
                  <a:noFill/>
                </a:ln>
                <a:solidFill>
                  <a:srgbClr val="0000FF"/>
                </a:solidFill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lv-LV" sz="3200" b="1" i="0" u="none" strike="noStrike" kern="1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kumimoji="0" lang="lv-LV" sz="3200" b="1" i="0" u="none" strike="noStrike" kern="100" cap="none" spc="0" normalizeH="0" baseline="0" noProof="0" dirty="0">
                <a:ln>
                  <a:noFill/>
                </a:ln>
                <a:solidFill>
                  <a:srgbClr val="0000FF"/>
                </a:solidFill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lv-LV" sz="3200" b="1" i="0" u="none" strike="noStrike" kern="1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Universe</a:t>
            </a:r>
            <a:r>
              <a:rPr kumimoji="0" lang="lv-LV" sz="3200" b="1" i="0" u="none" strike="noStrike" kern="100" cap="none" spc="0" normalizeH="0" baseline="0" noProof="0" dirty="0">
                <a:ln>
                  <a:noFill/>
                </a:ln>
                <a:solidFill>
                  <a:srgbClr val="0000FF"/>
                </a:solidFill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lv-LV" sz="3200" b="1" i="0" u="none" strike="noStrike" kern="1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</a:t>
            </a:r>
            <a:r>
              <a:rPr kumimoji="0" lang="lv-LV" sz="3200" b="1" i="0" u="none" strike="noStrike" kern="100" cap="none" spc="0" normalizeH="0" baseline="0" noProof="0" dirty="0">
                <a:ln>
                  <a:noFill/>
                </a:ln>
                <a:solidFill>
                  <a:srgbClr val="0000FF"/>
                </a:solidFill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lv-LV" sz="3200" b="1" i="0" u="none" strike="noStrike" kern="1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studying</a:t>
            </a:r>
            <a:r>
              <a:rPr kumimoji="0" lang="lv-LV" sz="3200" b="1" i="0" u="none" strike="noStrike" kern="100" cap="none" spc="0" normalizeH="0" baseline="0" noProof="0" dirty="0">
                <a:ln>
                  <a:noFill/>
                </a:ln>
                <a:solidFill>
                  <a:srgbClr val="0000FF"/>
                </a:solidFill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lv-LV" sz="3200" b="1" i="0" u="none" strike="noStrike" kern="1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</a:t>
            </a:r>
            <a:r>
              <a:rPr kumimoji="0" lang="lv-LV" sz="3200" b="1" i="0" u="none" strike="noStrike" kern="100" cap="none" spc="0" normalizeH="0" baseline="0" noProof="0" dirty="0">
                <a:ln>
                  <a:noFill/>
                </a:ln>
                <a:solidFill>
                  <a:srgbClr val="0000FF"/>
                </a:solidFill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lv-LV" sz="3200" b="1" i="0" u="none" strike="noStrike" kern="1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kumimoji="0" lang="lv-LV" sz="3200" b="1" i="0" u="none" strike="noStrike" kern="100" cap="none" spc="0" normalizeH="0" baseline="0" noProof="0" dirty="0">
                <a:ln>
                  <a:noFill/>
                </a:ln>
                <a:solidFill>
                  <a:srgbClr val="0000FF"/>
                </a:solidFill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lv-LV" sz="3200" b="1" i="0" u="none" strike="noStrike" kern="1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University</a:t>
            </a:r>
            <a:r>
              <a:rPr kumimoji="0" lang="lv-LV" sz="3200" b="1" i="0" u="none" strike="noStrike" kern="100" cap="none" spc="0" normalizeH="0" baseline="0" noProof="0" dirty="0">
                <a:ln>
                  <a:noFill/>
                </a:ln>
                <a:solidFill>
                  <a:srgbClr val="0000FF"/>
                </a:solidFill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kumimoji="0" lang="lv-LV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Attēls 1">
            <a:extLst>
              <a:ext uri="{FF2B5EF4-FFF2-40B4-BE49-F238E27FC236}">
                <a16:creationId xmlns:a16="http://schemas.microsoft.com/office/drawing/2014/main" id="{E53823F3-DD94-AB6C-8461-1EAB8A64FB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4519" y="3471359"/>
            <a:ext cx="1216263" cy="1821807"/>
          </a:xfrm>
          <a:prstGeom prst="rect">
            <a:avLst/>
          </a:prstGeom>
        </p:spPr>
      </p:pic>
      <p:pic>
        <p:nvPicPr>
          <p:cNvPr id="3" name="Attēls 2">
            <a:extLst>
              <a:ext uri="{FF2B5EF4-FFF2-40B4-BE49-F238E27FC236}">
                <a16:creationId xmlns:a16="http://schemas.microsoft.com/office/drawing/2014/main" id="{F8B38F1E-59FE-FF58-C4FD-9ACD7DCA78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8344" y="2707140"/>
            <a:ext cx="5832108" cy="353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5252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6852870-7C99-4A71-B2B3-662814BA2FC1}"/>
              </a:ext>
            </a:extLst>
          </p:cNvPr>
          <p:cNvSpPr txBox="1"/>
          <p:nvPr/>
        </p:nvSpPr>
        <p:spPr>
          <a:xfrm>
            <a:off x="-86497" y="2028616"/>
            <a:ext cx="442371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4400" b="1" i="1" dirty="0" err="1">
                <a:solidFill>
                  <a:srgbClr val="8263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Let’s</a:t>
            </a:r>
            <a:r>
              <a:rPr lang="lv-LV" sz="4400" b="1" i="1" dirty="0">
                <a:solidFill>
                  <a:srgbClr val="8263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lv-LV" sz="4400" b="1" i="1" dirty="0" err="1">
                <a:solidFill>
                  <a:srgbClr val="8263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continue</a:t>
            </a:r>
            <a:endParaRPr lang="lv-LV" sz="4400" b="1" i="1" dirty="0">
              <a:solidFill>
                <a:srgbClr val="8263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lv-LV" sz="4400" b="1" i="1" dirty="0" err="1">
                <a:solidFill>
                  <a:srgbClr val="8263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our</a:t>
            </a:r>
            <a:r>
              <a:rPr lang="lv-LV" sz="4400" b="1" i="1" dirty="0">
                <a:solidFill>
                  <a:srgbClr val="8263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distance </a:t>
            </a:r>
            <a:r>
              <a:rPr lang="lv-LV" sz="4400" b="1" i="1" dirty="0" err="1">
                <a:solidFill>
                  <a:srgbClr val="8263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meeting</a:t>
            </a:r>
            <a:r>
              <a:rPr lang="lv-LV" sz="4400" b="1" i="1" dirty="0">
                <a:solidFill>
                  <a:srgbClr val="8263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</a:t>
            </a:r>
          </a:p>
          <a:p>
            <a:pPr algn="ctr"/>
            <a:r>
              <a:rPr lang="lv-LV" sz="4400" b="1" i="1" dirty="0" err="1">
                <a:solidFill>
                  <a:srgbClr val="8263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stage</a:t>
            </a:r>
            <a:r>
              <a:rPr lang="lv-LV" sz="4400" b="1" i="1" dirty="0">
                <a:solidFill>
                  <a:srgbClr val="8263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No3 </a:t>
            </a:r>
            <a:endParaRPr lang="lv-LV" sz="4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Attēls 3" descr="Attēls, kurā ir māksla, dizains&#10;&#10;Automātiski ģenerēts apraksts ar mazu ticamību">
            <a:extLst>
              <a:ext uri="{FF2B5EF4-FFF2-40B4-BE49-F238E27FC236}">
                <a16:creationId xmlns:a16="http://schemas.microsoft.com/office/drawing/2014/main" id="{36877017-F28C-B860-9FDD-DFE9E9720E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554" y="199767"/>
            <a:ext cx="6723888" cy="5791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3FB48EC-4181-B72D-F74F-064A33A20E2F}"/>
              </a:ext>
            </a:extLst>
          </p:cNvPr>
          <p:cNvSpPr txBox="1"/>
          <p:nvPr/>
        </p:nvSpPr>
        <p:spPr>
          <a:xfrm>
            <a:off x="5776574" y="2756785"/>
            <a:ext cx="547925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lv-LV" sz="2800" b="1" dirty="0"/>
              <a:t>2nd </a:t>
            </a:r>
            <a:r>
              <a:rPr lang="lv-LV" sz="2800" b="1" dirty="0" err="1"/>
              <a:t>chapter</a:t>
            </a:r>
            <a:r>
              <a:rPr lang="lv-LV" sz="2800" b="1" dirty="0"/>
              <a:t> </a:t>
            </a:r>
            <a:r>
              <a:rPr lang="lv-LV" sz="2800" b="1" dirty="0" err="1"/>
              <a:t>of</a:t>
            </a:r>
            <a:r>
              <a:rPr lang="lv-LV" sz="2800" b="1" dirty="0"/>
              <a:t> </a:t>
            </a:r>
            <a:r>
              <a:rPr lang="lv-LV" sz="2800" b="1" dirty="0" err="1"/>
              <a:t>the</a:t>
            </a:r>
            <a:r>
              <a:rPr lang="lv-LV" sz="2800" b="1" dirty="0"/>
              <a:t> 3rd </a:t>
            </a:r>
            <a:r>
              <a:rPr lang="lv-LV" sz="2800" b="1" dirty="0" err="1"/>
              <a:t>part</a:t>
            </a:r>
            <a:endParaRPr lang="lv-LV" sz="2800" b="1" dirty="0"/>
          </a:p>
          <a:p>
            <a:pPr lvl="0" algn="ctr">
              <a:defRPr/>
            </a:pPr>
            <a:r>
              <a:rPr lang="lv-LV" sz="2800" b="1" dirty="0"/>
              <a:t> </a:t>
            </a:r>
            <a:r>
              <a:rPr lang="lv-LV" sz="2800" b="1" dirty="0" err="1"/>
              <a:t>of</a:t>
            </a:r>
            <a:r>
              <a:rPr lang="lv-LV" sz="2800" b="1" dirty="0"/>
              <a:t> </a:t>
            </a:r>
            <a:r>
              <a:rPr lang="lv-LV" sz="2800" b="1" dirty="0" err="1"/>
              <a:t>the</a:t>
            </a:r>
            <a:r>
              <a:rPr lang="lv-LV" sz="2800" b="1" dirty="0"/>
              <a:t> </a:t>
            </a:r>
            <a:r>
              <a:rPr lang="lv-LV" sz="2800" b="1" dirty="0" err="1"/>
              <a:t>study</a:t>
            </a:r>
            <a:r>
              <a:rPr lang="lv-LV" sz="2800" b="1" dirty="0"/>
              <a:t> </a:t>
            </a:r>
            <a:r>
              <a:rPr lang="lv-LV" sz="2800" b="1" dirty="0" err="1"/>
              <a:t>course</a:t>
            </a:r>
            <a:r>
              <a:rPr lang="lv-LV" sz="2800" b="1" dirty="0"/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HUMAN </a:t>
            </a:r>
            <a:r>
              <a:rPr kumimoji="0" lang="lv-LV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</a:t>
            </a:r>
            <a:r>
              <a:rPr kumimoji="0" lang="lv-LV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lv-LV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</a:t>
            </a:r>
            <a:r>
              <a:rPr kumimoji="0" lang="lv-LV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SYSTEM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sz="3200" b="1" dirty="0">
                <a:latin typeface="Calibri" panose="020F0502020204030204"/>
              </a:rPr>
              <a:t>(</a:t>
            </a:r>
            <a:r>
              <a:rPr lang="lv-LV" sz="3200" b="1" dirty="0" err="1">
                <a:latin typeface="Calibri" panose="020F0502020204030204"/>
              </a:rPr>
              <a:t>subsystem</a:t>
            </a:r>
            <a:r>
              <a:rPr lang="lv-LV" sz="3200" b="1" dirty="0">
                <a:latin typeface="Calibri" panose="020F0502020204030204"/>
              </a:rPr>
              <a:t> </a:t>
            </a:r>
            <a:r>
              <a:rPr lang="lv-LV" sz="3200" b="1" dirty="0" err="1">
                <a:latin typeface="Calibri" panose="020F0502020204030204"/>
              </a:rPr>
              <a:t>of</a:t>
            </a:r>
            <a:r>
              <a:rPr lang="lv-LV" sz="3200" b="1" dirty="0">
                <a:latin typeface="Calibri" panose="020F0502020204030204"/>
              </a:rPr>
              <a:t> </a:t>
            </a:r>
            <a:r>
              <a:rPr lang="lv-LV" sz="3200" b="1" dirty="0" err="1">
                <a:latin typeface="Calibri" panose="020F0502020204030204"/>
              </a:rPr>
              <a:t>the</a:t>
            </a:r>
            <a:r>
              <a:rPr lang="lv-LV" sz="3200" b="1" dirty="0">
                <a:latin typeface="Calibri" panose="020F0502020204030204"/>
              </a:rPr>
              <a:t> </a:t>
            </a:r>
            <a:r>
              <a:rPr lang="lv-LV" sz="3200" b="1" dirty="0" err="1">
                <a:latin typeface="Calibri" panose="020F0502020204030204"/>
              </a:rPr>
              <a:t>Universe</a:t>
            </a:r>
            <a:r>
              <a:rPr lang="lv-LV" sz="3200" b="1" dirty="0">
                <a:latin typeface="Calibri" panose="020F0502020204030204"/>
              </a:rPr>
              <a:t>)</a:t>
            </a:r>
            <a:endParaRPr kumimoji="0" lang="lv-LV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0932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a 4">
            <a:extLst>
              <a:ext uri="{FF2B5EF4-FFF2-40B4-BE49-F238E27FC236}">
                <a16:creationId xmlns:a16="http://schemas.microsoft.com/office/drawing/2014/main" id="{BD5008F0-D269-CBFB-92B1-023171CE9C0D}"/>
              </a:ext>
            </a:extLst>
          </p:cNvPr>
          <p:cNvGrpSpPr/>
          <p:nvPr/>
        </p:nvGrpSpPr>
        <p:grpSpPr>
          <a:xfrm>
            <a:off x="108271" y="537977"/>
            <a:ext cx="12110746" cy="6058361"/>
            <a:chOff x="243840" y="503295"/>
            <a:chExt cx="12110746" cy="6058361"/>
          </a:xfrm>
        </p:grpSpPr>
        <p:grpSp>
          <p:nvGrpSpPr>
            <p:cNvPr id="4" name="Grupa 3">
              <a:extLst>
                <a:ext uri="{FF2B5EF4-FFF2-40B4-BE49-F238E27FC236}">
                  <a16:creationId xmlns:a16="http://schemas.microsoft.com/office/drawing/2014/main" id="{CCD7870A-7AA2-5964-D0D6-FA3D4100828C}"/>
                </a:ext>
              </a:extLst>
            </p:cNvPr>
            <p:cNvGrpSpPr/>
            <p:nvPr/>
          </p:nvGrpSpPr>
          <p:grpSpPr>
            <a:xfrm>
              <a:off x="243840" y="584298"/>
              <a:ext cx="12110746" cy="5977358"/>
              <a:chOff x="243840" y="237388"/>
              <a:chExt cx="12110746" cy="5977358"/>
            </a:xfrm>
          </p:grpSpPr>
          <p:grpSp>
            <p:nvGrpSpPr>
              <p:cNvPr id="3" name="Grupa 2">
                <a:extLst>
                  <a:ext uri="{FF2B5EF4-FFF2-40B4-BE49-F238E27FC236}">
                    <a16:creationId xmlns:a16="http://schemas.microsoft.com/office/drawing/2014/main" id="{5A13F21B-7264-4F3C-BE43-B156057A0164}"/>
                  </a:ext>
                </a:extLst>
              </p:cNvPr>
              <p:cNvGrpSpPr/>
              <p:nvPr/>
            </p:nvGrpSpPr>
            <p:grpSpPr>
              <a:xfrm>
                <a:off x="243840" y="612441"/>
                <a:ext cx="11839889" cy="3412846"/>
                <a:chOff x="-1060301" y="766536"/>
                <a:chExt cx="12083729" cy="3412846"/>
              </a:xfrm>
            </p:grpSpPr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3EA8B9DE-C9A1-492E-BD66-2AF8F13B1E06}"/>
                    </a:ext>
                  </a:extLst>
                </p:cNvPr>
                <p:cNvSpPr txBox="1"/>
                <p:nvPr/>
              </p:nvSpPr>
              <p:spPr>
                <a:xfrm>
                  <a:off x="7858920" y="766536"/>
                  <a:ext cx="3164508" cy="32316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lv-LV" sz="2800" b="1" dirty="0"/>
                    <a:t>U</a:t>
                  </a:r>
                  <a:r>
                    <a:rPr lang="en-GB" sz="2800" b="1" dirty="0" err="1"/>
                    <a:t>niversity</a:t>
                  </a:r>
                  <a:r>
                    <a:rPr lang="en-GB" sz="2800" b="1" dirty="0"/>
                    <a:t> of Latvia</a:t>
                  </a:r>
                </a:p>
                <a:p>
                  <a:pPr algn="ctr"/>
                  <a:r>
                    <a:rPr lang="en-GB" sz="2800" b="1" dirty="0"/>
                    <a:t> Prof. emeritus </a:t>
                  </a:r>
                </a:p>
                <a:p>
                  <a:pPr algn="ctr"/>
                  <a:r>
                    <a:rPr lang="en-GB" sz="2800" b="1" dirty="0"/>
                    <a:t>ANDRIS BROKS</a:t>
                  </a:r>
                </a:p>
                <a:p>
                  <a:pPr algn="ctr"/>
                  <a:endParaRPr lang="en-GB" sz="800" b="1" dirty="0"/>
                </a:p>
                <a:p>
                  <a:pPr algn="ctr"/>
                  <a:r>
                    <a:rPr lang="en-GB" sz="2800" b="1" dirty="0"/>
                    <a:t>Elective study course</a:t>
                  </a:r>
                </a:p>
                <a:p>
                  <a:pPr algn="ctr"/>
                  <a:r>
                    <a:rPr lang="lv-LV" sz="2800" b="1" dirty="0"/>
                    <a:t> «SYSTEMOLOGY </a:t>
                  </a:r>
                </a:p>
                <a:p>
                  <a:pPr algn="ctr"/>
                  <a:r>
                    <a:rPr lang="lv-LV" sz="2800" b="1" dirty="0"/>
                    <a:t>OF THINKING»</a:t>
                  </a:r>
                  <a:r>
                    <a:rPr lang="lv-LV" sz="1200" b="1" dirty="0">
                      <a:solidFill>
                        <a:srgbClr val="006600"/>
                      </a:solidFill>
                    </a:rPr>
                    <a:t> </a:t>
                  </a:r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9D8B9146-43B4-4531-A8F1-52A14ABDBF4B}"/>
                    </a:ext>
                  </a:extLst>
                </p:cNvPr>
                <p:cNvSpPr txBox="1"/>
                <p:nvPr/>
              </p:nvSpPr>
              <p:spPr>
                <a:xfrm>
                  <a:off x="-1060301" y="3348385"/>
                  <a:ext cx="3706224" cy="83099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lv-LV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33CC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  <a:hlinkClick r:id="rId3"/>
                    </a:rPr>
                    <a:t>andris.broks@lu.lv</a:t>
                  </a:r>
                  <a:r>
                    <a:rPr kumimoji="0" lang="lv-LV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33CC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</a:t>
                  </a:r>
                  <a:r>
                    <a:rPr kumimoji="0" lang="lv-LV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33CC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  <a:hlinkClick r:id="rId4"/>
                    </a:rPr>
                    <a:t>https://blogi.lu.lv/broks/</a:t>
                  </a:r>
                  <a:r>
                    <a:rPr kumimoji="0" lang="lv-LV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33CC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</a:t>
                  </a:r>
                  <a:endParaRPr lang="lv-LV" dirty="0"/>
                </a:p>
              </p:txBody>
            </p:sp>
          </p:grp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3B8AA40-51AB-4B3B-B82A-214D2DD52AF1}"/>
                  </a:ext>
                </a:extLst>
              </p:cNvPr>
              <p:cNvSpPr txBox="1"/>
              <p:nvPr/>
            </p:nvSpPr>
            <p:spPr>
              <a:xfrm>
                <a:off x="270857" y="4337309"/>
                <a:ext cx="12083729" cy="18774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lv-LV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ST(2)23-24    </a:t>
                </a:r>
                <a:r>
                  <a:rPr kumimoji="0" lang="lv-LV" sz="3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Academic</a:t>
                </a:r>
                <a:r>
                  <a:rPr kumimoji="0" lang="lv-LV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lv-LV" sz="3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year</a:t>
                </a:r>
                <a:r>
                  <a:rPr kumimoji="0" lang="lv-LV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2023-2024  2nd </a:t>
                </a:r>
                <a:r>
                  <a:rPr kumimoji="0" lang="lv-LV" sz="3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semester</a:t>
                </a:r>
                <a:r>
                  <a:rPr kumimoji="0" lang="lv-LV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lv-LV" sz="3000" b="1" dirty="0" err="1">
                    <a:solidFill>
                      <a:srgbClr val="2A770F"/>
                    </a:solidFill>
                    <a:latin typeface="Calibri" panose="020F0502020204030204"/>
                  </a:rPr>
                  <a:t>Study</a:t>
                </a:r>
                <a:r>
                  <a:rPr lang="lv-LV" sz="3000" b="1" dirty="0">
                    <a:solidFill>
                      <a:srgbClr val="2A770F"/>
                    </a:solidFill>
                    <a:latin typeface="Calibri" panose="020F0502020204030204"/>
                  </a:rPr>
                  <a:t> </a:t>
                </a:r>
                <a:r>
                  <a:rPr lang="lv-LV" sz="3000" b="1" dirty="0" err="1">
                    <a:solidFill>
                      <a:srgbClr val="2A770F"/>
                    </a:solidFill>
                    <a:latin typeface="Calibri" panose="020F0502020204030204"/>
                  </a:rPr>
                  <a:t>week</a:t>
                </a:r>
                <a:r>
                  <a:rPr lang="lv-LV" sz="3000" b="1" dirty="0">
                    <a:solidFill>
                      <a:srgbClr val="2A770F"/>
                    </a:solidFill>
                    <a:latin typeface="Calibri" panose="020F0502020204030204"/>
                  </a:rPr>
                  <a:t> No9 : HUMAN </a:t>
                </a:r>
                <a:r>
                  <a:rPr lang="lv-LV" sz="3000" b="1" dirty="0" err="1">
                    <a:solidFill>
                      <a:srgbClr val="2A770F"/>
                    </a:solidFill>
                    <a:latin typeface="Calibri" panose="020F0502020204030204"/>
                  </a:rPr>
                  <a:t>as</a:t>
                </a:r>
                <a:r>
                  <a:rPr lang="lv-LV" sz="3000" b="1" dirty="0">
                    <a:solidFill>
                      <a:srgbClr val="2A770F"/>
                    </a:solidFill>
                    <a:latin typeface="Calibri" panose="020F0502020204030204"/>
                  </a:rPr>
                  <a:t> </a:t>
                </a:r>
                <a:r>
                  <a:rPr lang="lv-LV" sz="3000" b="1" dirty="0" err="1">
                    <a:solidFill>
                      <a:srgbClr val="2A770F"/>
                    </a:solidFill>
                    <a:latin typeface="Calibri" panose="020F0502020204030204"/>
                  </a:rPr>
                  <a:t>the</a:t>
                </a:r>
                <a:r>
                  <a:rPr lang="lv-LV" sz="3000" b="1" dirty="0">
                    <a:solidFill>
                      <a:srgbClr val="2A770F"/>
                    </a:solidFill>
                    <a:latin typeface="Calibri" panose="020F0502020204030204"/>
                  </a:rPr>
                  <a:t> </a:t>
                </a:r>
                <a:r>
                  <a:rPr lang="lv-LV" sz="2800" b="1" dirty="0">
                    <a:solidFill>
                      <a:srgbClr val="2A770F"/>
                    </a:solidFill>
                    <a:latin typeface="Calibri" panose="020F0502020204030204"/>
                  </a:rPr>
                  <a:t>SYSTEM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lv-LV" sz="2800" b="1" dirty="0">
                    <a:solidFill>
                      <a:srgbClr val="2A770F"/>
                    </a:solidFill>
                    <a:latin typeface="Calibri" panose="020F0502020204030204"/>
                  </a:rPr>
                  <a:t> (HUMAN - </a:t>
                </a:r>
                <a:r>
                  <a:rPr lang="lv-LV" sz="2800" b="1" dirty="0" err="1">
                    <a:solidFill>
                      <a:srgbClr val="2A770F"/>
                    </a:solidFill>
                    <a:latin typeface="Calibri" panose="020F0502020204030204"/>
                  </a:rPr>
                  <a:t>phenomenon</a:t>
                </a:r>
                <a:r>
                  <a:rPr lang="lv-LV" sz="2800" b="1" dirty="0">
                    <a:solidFill>
                      <a:srgbClr val="2A770F"/>
                    </a:solidFill>
                    <a:latin typeface="Calibri" panose="020F0502020204030204"/>
                  </a:rPr>
                  <a:t> </a:t>
                </a:r>
                <a:r>
                  <a:rPr lang="lv-LV" sz="2800" b="1" dirty="0" err="1">
                    <a:solidFill>
                      <a:srgbClr val="2A770F"/>
                    </a:solidFill>
                    <a:latin typeface="Calibri" panose="020F0502020204030204"/>
                  </a:rPr>
                  <a:t>within</a:t>
                </a:r>
                <a:r>
                  <a:rPr lang="lv-LV" sz="2800" b="1" dirty="0">
                    <a:solidFill>
                      <a:srgbClr val="2A770F"/>
                    </a:solidFill>
                    <a:latin typeface="Calibri" panose="020F0502020204030204"/>
                  </a:rPr>
                  <a:t> </a:t>
                </a:r>
                <a:r>
                  <a:rPr lang="lv-LV" sz="2800" b="1" dirty="0" err="1">
                    <a:solidFill>
                      <a:srgbClr val="2A770F"/>
                    </a:solidFill>
                    <a:latin typeface="Calibri" panose="020F0502020204030204"/>
                  </a:rPr>
                  <a:t>the</a:t>
                </a:r>
                <a:r>
                  <a:rPr lang="lv-LV" sz="2800" b="1" dirty="0">
                    <a:solidFill>
                      <a:srgbClr val="2A770F"/>
                    </a:solidFill>
                    <a:latin typeface="Calibri" panose="020F0502020204030204"/>
                  </a:rPr>
                  <a:t> UNIVERSE </a:t>
                </a:r>
                <a:r>
                  <a:rPr lang="lv-LV" sz="2800" b="1" dirty="0" err="1">
                    <a:solidFill>
                      <a:srgbClr val="2A770F"/>
                    </a:solidFill>
                    <a:latin typeface="Calibri" panose="020F0502020204030204"/>
                  </a:rPr>
                  <a:t>as</a:t>
                </a:r>
                <a:r>
                  <a:rPr lang="lv-LV" sz="2800" b="1" dirty="0">
                    <a:solidFill>
                      <a:srgbClr val="2A770F"/>
                    </a:solidFill>
                    <a:latin typeface="Calibri" panose="020F0502020204030204"/>
                  </a:rPr>
                  <a:t> </a:t>
                </a:r>
                <a:r>
                  <a:rPr lang="lv-LV" sz="2800" b="1" dirty="0" err="1">
                    <a:solidFill>
                      <a:srgbClr val="2A770F"/>
                    </a:solidFill>
                    <a:latin typeface="Calibri" panose="020F0502020204030204"/>
                  </a:rPr>
                  <a:t>changimg</a:t>
                </a:r>
                <a:r>
                  <a:rPr lang="lv-LV" sz="2800" b="1" dirty="0">
                    <a:solidFill>
                      <a:srgbClr val="2A770F"/>
                    </a:solidFill>
                    <a:latin typeface="Calibri" panose="020F0502020204030204"/>
                  </a:rPr>
                  <a:t> </a:t>
                </a:r>
                <a:r>
                  <a:rPr lang="lv-LV" sz="2800" b="1" dirty="0" err="1">
                    <a:solidFill>
                      <a:srgbClr val="2A770F"/>
                    </a:solidFill>
                    <a:latin typeface="Calibri" panose="020F0502020204030204"/>
                  </a:rPr>
                  <a:t>Thing</a:t>
                </a:r>
                <a:r>
                  <a:rPr lang="lv-LV" sz="2800" b="1" dirty="0">
                    <a:solidFill>
                      <a:srgbClr val="2A770F"/>
                    </a:solidFill>
                    <a:latin typeface="Calibri" panose="020F0502020204030204"/>
                  </a:rPr>
                  <a:t> - SYSTEM)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lv-LV" sz="2800" b="1" dirty="0">
                    <a:solidFill>
                      <a:prstClr val="black"/>
                    </a:solidFill>
                    <a:latin typeface="Calibri" panose="020F0502020204030204"/>
                  </a:rPr>
                  <a:t>12.04.24 – 19.04.24</a:t>
                </a:r>
                <a:endParaRPr kumimoji="0" lang="lv-LV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7" name="Attēls 6" descr="Attēls, kurā ir teksts, dators, klēpjdators, tīmekļdators&#10;&#10;Apraksts ģenerēts automātiski">
                <a:extLst>
                  <a:ext uri="{FF2B5EF4-FFF2-40B4-BE49-F238E27FC236}">
                    <a16:creationId xmlns:a16="http://schemas.microsoft.com/office/drawing/2014/main" id="{18DF6F8B-006A-CC97-F3D2-5DF55176A2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36266" y="237388"/>
                <a:ext cx="5552913" cy="3729445"/>
              </a:xfrm>
              <a:prstGeom prst="rect">
                <a:avLst/>
              </a:prstGeom>
            </p:spPr>
          </p:pic>
        </p:grpSp>
        <p:pic>
          <p:nvPicPr>
            <p:cNvPr id="2" name="Attēls 1">
              <a:extLst>
                <a:ext uri="{FF2B5EF4-FFF2-40B4-BE49-F238E27FC236}">
                  <a16:creationId xmlns:a16="http://schemas.microsoft.com/office/drawing/2014/main" id="{B8CCC62D-B7F2-38AC-3571-C19C397DA6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65343" y="503295"/>
              <a:ext cx="1788427" cy="29437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16539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 5">
            <a:extLst>
              <a:ext uri="{FF2B5EF4-FFF2-40B4-BE49-F238E27FC236}">
                <a16:creationId xmlns:a16="http://schemas.microsoft.com/office/drawing/2014/main" id="{13DC4947-F39E-8E73-EDE7-DEA12B589E8B}"/>
              </a:ext>
            </a:extLst>
          </p:cNvPr>
          <p:cNvGrpSpPr/>
          <p:nvPr/>
        </p:nvGrpSpPr>
        <p:grpSpPr>
          <a:xfrm>
            <a:off x="-23965" y="2429175"/>
            <a:ext cx="12040708" cy="3654613"/>
            <a:chOff x="-23964" y="2783353"/>
            <a:chExt cx="12040708" cy="365461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0249FAA-C1F5-2D32-6FC2-911CDF0A7ED6}"/>
                </a:ext>
              </a:extLst>
            </p:cNvPr>
            <p:cNvSpPr txBox="1"/>
            <p:nvPr/>
          </p:nvSpPr>
          <p:spPr>
            <a:xfrm>
              <a:off x="503261" y="2783353"/>
              <a:ext cx="1140581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sz="3600" b="1" dirty="0"/>
                <a:t>      HUMAN                          LIFE                            SOCIETY</a:t>
              </a:r>
            </a:p>
            <a:p>
              <a:r>
                <a:rPr lang="lv-LV" sz="3600" b="1" dirty="0" err="1"/>
                <a:t>as</a:t>
              </a:r>
              <a:r>
                <a:rPr lang="lv-LV" sz="3600" b="1" dirty="0"/>
                <a:t> </a:t>
              </a:r>
              <a:r>
                <a:rPr lang="lv-LV" sz="3600" b="1" dirty="0" err="1"/>
                <a:t>the</a:t>
              </a:r>
              <a:r>
                <a:rPr lang="lv-LV" sz="3600" b="1" dirty="0"/>
                <a:t> SYSTEM           </a:t>
              </a:r>
              <a:r>
                <a:rPr lang="lv-LV" sz="3600" b="1" dirty="0" err="1"/>
                <a:t>as</a:t>
              </a:r>
              <a:r>
                <a:rPr lang="lv-LV" sz="3600" b="1" dirty="0"/>
                <a:t> </a:t>
              </a:r>
              <a:r>
                <a:rPr lang="lv-LV" sz="3600" b="1" dirty="0" err="1"/>
                <a:t>the</a:t>
              </a:r>
              <a:r>
                <a:rPr lang="lv-LV" sz="3600" b="1" dirty="0"/>
                <a:t> SYSTEM             </a:t>
              </a:r>
              <a:r>
                <a:rPr lang="lv-LV" sz="3600" b="1" dirty="0" err="1"/>
                <a:t>as</a:t>
              </a:r>
              <a:r>
                <a:rPr lang="lv-LV" sz="3600" b="1" dirty="0"/>
                <a:t> </a:t>
              </a:r>
              <a:r>
                <a:rPr lang="lv-LV" sz="3600" b="1" dirty="0" err="1"/>
                <a:t>the</a:t>
              </a:r>
              <a:r>
                <a:rPr lang="lv-LV" sz="3600" b="1" dirty="0"/>
                <a:t> SYSTEM</a:t>
              </a:r>
              <a:endParaRPr lang="en-GB" sz="3600" b="1" dirty="0"/>
            </a:p>
          </p:txBody>
        </p:sp>
        <p:pic>
          <p:nvPicPr>
            <p:cNvPr id="4" name="Attēls 3" descr="Attēls, kurā ir teksts, ekrānuzņēmums, fonts, rinda&#10;&#10;Apraksts ģenerēts automātiski">
              <a:extLst>
                <a:ext uri="{FF2B5EF4-FFF2-40B4-BE49-F238E27FC236}">
                  <a16:creationId xmlns:a16="http://schemas.microsoft.com/office/drawing/2014/main" id="{0A3EBC66-2ADB-C961-FB1D-44698CD531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964" y="4009935"/>
              <a:ext cx="4017862" cy="2350877"/>
            </a:xfrm>
            <a:prstGeom prst="rect">
              <a:avLst/>
            </a:prstGeom>
          </p:spPr>
        </p:pic>
        <p:pic>
          <p:nvPicPr>
            <p:cNvPr id="11" name="Attēls 10" descr="Attēls, kurā ir teksts, ekrānuzņēmums, fonts, rinda&#10;&#10;Apraksts ģenerēts automātiski">
              <a:extLst>
                <a:ext uri="{FF2B5EF4-FFF2-40B4-BE49-F238E27FC236}">
                  <a16:creationId xmlns:a16="http://schemas.microsoft.com/office/drawing/2014/main" id="{5BFB4A41-DA56-48A8-9029-23EFAB5AE0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8800" y="3981839"/>
              <a:ext cx="4197745" cy="2456127"/>
            </a:xfrm>
            <a:prstGeom prst="rect">
              <a:avLst/>
            </a:prstGeom>
          </p:spPr>
        </p:pic>
        <p:pic>
          <p:nvPicPr>
            <p:cNvPr id="12" name="Attēls 11" descr="Attēls, kurā ir teksts, ekrānuzņēmums, fonts, rinda&#10;&#10;Apraksts ģenerēts automātiski">
              <a:extLst>
                <a:ext uri="{FF2B5EF4-FFF2-40B4-BE49-F238E27FC236}">
                  <a16:creationId xmlns:a16="http://schemas.microsoft.com/office/drawing/2014/main" id="{3EF7BEE8-FE67-6076-0474-25E26A4396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8882" y="4053827"/>
              <a:ext cx="4017862" cy="2350877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0249FAA-C1F5-2D32-6FC2-911CDF0A7ED6}"/>
              </a:ext>
            </a:extLst>
          </p:cNvPr>
          <p:cNvSpPr txBox="1"/>
          <p:nvPr/>
        </p:nvSpPr>
        <p:spPr>
          <a:xfrm>
            <a:off x="323335" y="0"/>
            <a:ext cx="1176566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4400" b="1" dirty="0"/>
              <a:t>L</a:t>
            </a:r>
            <a:r>
              <a:rPr lang="en-US" sz="4400" b="1" dirty="0" err="1"/>
              <a:t>et’s</a:t>
            </a:r>
            <a:r>
              <a:rPr lang="en-US" sz="4400" b="1" dirty="0"/>
              <a:t> </a:t>
            </a:r>
            <a:r>
              <a:rPr lang="lv-LV" sz="4400" b="1" dirty="0"/>
              <a:t>start</a:t>
            </a:r>
            <a:r>
              <a:rPr lang="en-US" sz="4400" b="1" dirty="0"/>
              <a:t> systemic consideration</a:t>
            </a:r>
            <a:endParaRPr lang="lv-LV" sz="4400" b="1" dirty="0"/>
          </a:p>
          <a:p>
            <a:pPr algn="ctr"/>
            <a:r>
              <a:rPr lang="en-US" sz="4400" b="1" dirty="0"/>
              <a:t> of three phenomena of the Universe</a:t>
            </a:r>
            <a:endParaRPr lang="lv-LV" sz="4400" b="1" dirty="0"/>
          </a:p>
          <a:p>
            <a:pPr algn="ctr"/>
            <a:r>
              <a:rPr lang="en-US" sz="4400" b="1" dirty="0"/>
              <a:t> what are especially actual for us</a:t>
            </a:r>
            <a:r>
              <a:rPr lang="lv-LV" sz="4400" b="1" dirty="0"/>
              <a:t> </a:t>
            </a:r>
            <a:r>
              <a:rPr lang="lv-LV" sz="4400" b="1" dirty="0" err="1"/>
              <a:t>in</a:t>
            </a:r>
            <a:r>
              <a:rPr lang="lv-LV" sz="4400" b="1" dirty="0"/>
              <a:t> </a:t>
            </a:r>
            <a:r>
              <a:rPr lang="lv-LV" sz="4400" b="1" dirty="0" err="1"/>
              <a:t>practice</a:t>
            </a:r>
            <a:r>
              <a:rPr lang="en-US" sz="4400" b="1" dirty="0"/>
              <a:t>.</a:t>
            </a:r>
            <a:endParaRPr lang="en-GB" sz="40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C40185-DA6A-F535-4EF8-17382C17F75B}"/>
              </a:ext>
            </a:extLst>
          </p:cNvPr>
          <p:cNvSpPr txBox="1"/>
          <p:nvPr/>
        </p:nvSpPr>
        <p:spPr>
          <a:xfrm>
            <a:off x="1205076" y="6153933"/>
            <a:ext cx="100021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2400" b="1" dirty="0" err="1"/>
              <a:t>Week</a:t>
            </a:r>
            <a:r>
              <a:rPr lang="lv-LV" sz="2400" b="1" dirty="0"/>
              <a:t> no 9                                       </a:t>
            </a:r>
            <a:r>
              <a:rPr lang="lv-LV" sz="2400" b="1" dirty="0" err="1"/>
              <a:t>Week</a:t>
            </a:r>
            <a:r>
              <a:rPr lang="lv-LV" sz="2400" b="1" dirty="0"/>
              <a:t> No10                                      </a:t>
            </a:r>
            <a:r>
              <a:rPr lang="lv-LV" sz="2400" b="1" dirty="0" err="1"/>
              <a:t>Week</a:t>
            </a:r>
            <a:r>
              <a:rPr lang="lv-LV" sz="2400" b="1" dirty="0"/>
              <a:t> No 11 </a:t>
            </a:r>
          </a:p>
        </p:txBody>
      </p:sp>
    </p:spTree>
    <p:extLst>
      <p:ext uri="{BB962C8B-B14F-4D97-AF65-F5344CB8AC3E}">
        <p14:creationId xmlns:p14="http://schemas.microsoft.com/office/powerpoint/2010/main" val="29297815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D062537-6960-E1B6-BDF3-D2320A80A555}"/>
              </a:ext>
            </a:extLst>
          </p:cNvPr>
          <p:cNvSpPr txBox="1"/>
          <p:nvPr/>
        </p:nvSpPr>
        <p:spPr>
          <a:xfrm>
            <a:off x="0" y="144270"/>
            <a:ext cx="116673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HUMAN</a:t>
            </a:r>
            <a:r>
              <a:rPr lang="lv-LV" sz="3600" b="1" dirty="0"/>
              <a:t> </a:t>
            </a:r>
            <a:r>
              <a:rPr lang="lv-LV" sz="3600" b="1" dirty="0" err="1"/>
              <a:t>as</a:t>
            </a:r>
            <a:r>
              <a:rPr lang="lv-LV" sz="3600" b="1" dirty="0"/>
              <a:t> </a:t>
            </a:r>
            <a:r>
              <a:rPr lang="lv-LV" sz="3600" b="1" dirty="0" err="1"/>
              <a:t>the</a:t>
            </a:r>
            <a:r>
              <a:rPr lang="lv-LV" sz="3600" b="1" dirty="0"/>
              <a:t> </a:t>
            </a:r>
            <a:r>
              <a:rPr lang="lv-LV" sz="3600" b="1" dirty="0" err="1"/>
              <a:t>system</a:t>
            </a:r>
            <a:r>
              <a:rPr lang="lv-LV" sz="3600" b="1" dirty="0"/>
              <a:t> </a:t>
            </a:r>
            <a:r>
              <a:rPr lang="en-US" sz="3600" b="1" dirty="0"/>
              <a:t>fit into the </a:t>
            </a:r>
            <a:r>
              <a:rPr lang="lv-LV" sz="3600" b="1" dirty="0" err="1"/>
              <a:t>total</a:t>
            </a:r>
            <a:r>
              <a:rPr lang="lv-LV" sz="3600" b="1" dirty="0"/>
              <a:t> </a:t>
            </a:r>
            <a:r>
              <a:rPr lang="en-US" sz="3600" b="1" dirty="0"/>
              <a:t>hierarchical structure</a:t>
            </a:r>
            <a:r>
              <a:rPr lang="lv-LV" sz="3600" b="1" dirty="0"/>
              <a:t>  </a:t>
            </a:r>
            <a:r>
              <a:rPr lang="en-US" sz="3600" b="1" dirty="0"/>
              <a:t>of the </a:t>
            </a:r>
            <a:r>
              <a:rPr lang="lv-LV" sz="3600" b="1" dirty="0"/>
              <a:t>U</a:t>
            </a:r>
            <a:r>
              <a:rPr lang="en-US" sz="3600" b="1" dirty="0" err="1"/>
              <a:t>niverse</a:t>
            </a:r>
            <a:r>
              <a:rPr lang="lv-LV" sz="3600" b="1" dirty="0"/>
              <a:t> </a:t>
            </a:r>
            <a:r>
              <a:rPr lang="lv-LV" sz="3600" b="1" dirty="0" err="1"/>
              <a:t>as</a:t>
            </a:r>
            <a:r>
              <a:rPr lang="lv-LV" sz="3600" b="1" dirty="0"/>
              <a:t> </a:t>
            </a:r>
            <a:r>
              <a:rPr lang="lv-LV" sz="3600" b="1" dirty="0" err="1"/>
              <a:t>the</a:t>
            </a:r>
            <a:r>
              <a:rPr lang="lv-LV" sz="3600" b="1" dirty="0"/>
              <a:t> </a:t>
            </a:r>
            <a:r>
              <a:rPr lang="lv-LV" sz="3600" b="1" dirty="0" err="1"/>
              <a:t>system</a:t>
            </a:r>
            <a:endParaRPr lang="en-GB" sz="3600" b="1" dirty="0"/>
          </a:p>
        </p:txBody>
      </p:sp>
      <p:pic>
        <p:nvPicPr>
          <p:cNvPr id="6" name="Attēls 5" descr="Attēls, kurā ir teksts, fonts, aplis, ekrānuzņēmums&#10;&#10;Apraksts ģenerēts automātiski">
            <a:extLst>
              <a:ext uri="{FF2B5EF4-FFF2-40B4-BE49-F238E27FC236}">
                <a16:creationId xmlns:a16="http://schemas.microsoft.com/office/drawing/2014/main" id="{D20DDAB8-34A9-8447-C6C8-F931557B74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907" y="1500627"/>
            <a:ext cx="4468368" cy="3456432"/>
          </a:xfrm>
          <a:prstGeom prst="rect">
            <a:avLst/>
          </a:prstGeom>
        </p:spPr>
      </p:pic>
      <p:pic>
        <p:nvPicPr>
          <p:cNvPr id="8" name="Attēls 7" descr="Attēls, kurā ir teksts, fonts, ekrānuzņēmums, logotips&#10;&#10;Apraksts ģenerēts automātiski">
            <a:extLst>
              <a:ext uri="{FF2B5EF4-FFF2-40B4-BE49-F238E27FC236}">
                <a16:creationId xmlns:a16="http://schemas.microsoft.com/office/drawing/2014/main" id="{0F583666-1164-FF69-988D-B4B8D0A63D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65039"/>
            <a:ext cx="4468368" cy="327716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22FC05C-C3F4-3860-6AE0-D7B8BA0E18C6}"/>
              </a:ext>
            </a:extLst>
          </p:cNvPr>
          <p:cNvSpPr txBox="1"/>
          <p:nvPr/>
        </p:nvSpPr>
        <p:spPr>
          <a:xfrm>
            <a:off x="706889" y="5357373"/>
            <a:ext cx="109604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Every </a:t>
            </a:r>
            <a:r>
              <a:rPr lang="lv-LV" sz="3200" b="1" dirty="0"/>
              <a:t>HUMAN </a:t>
            </a:r>
            <a:r>
              <a:rPr lang="lv-LV" sz="3200" b="1" dirty="0" err="1"/>
              <a:t>as</a:t>
            </a:r>
            <a:r>
              <a:rPr lang="lv-LV" sz="3200" b="1" dirty="0"/>
              <a:t> </a:t>
            </a:r>
            <a:r>
              <a:rPr lang="lv-LV" sz="3200" b="1" dirty="0" err="1"/>
              <a:t>the</a:t>
            </a:r>
            <a:r>
              <a:rPr lang="lv-LV" sz="3200" b="1" dirty="0"/>
              <a:t> </a:t>
            </a:r>
            <a:r>
              <a:rPr lang="lv-LV" sz="3200" b="1" dirty="0">
                <a:solidFill>
                  <a:srgbClr val="C00000"/>
                </a:solidFill>
              </a:rPr>
              <a:t>WHOLE</a:t>
            </a:r>
            <a:r>
              <a:rPr lang="lv-LV" sz="3200" b="1" dirty="0"/>
              <a:t> </a:t>
            </a:r>
            <a:r>
              <a:rPr lang="lv-LV" sz="3200" b="1" dirty="0" err="1"/>
              <a:t>is</a:t>
            </a:r>
            <a:r>
              <a:rPr lang="lv-LV" sz="3200" b="1" dirty="0"/>
              <a:t> </a:t>
            </a:r>
            <a:r>
              <a:rPr lang="lv-LV" sz="3200" b="1" dirty="0">
                <a:solidFill>
                  <a:srgbClr val="C00000"/>
                </a:solidFill>
              </a:rPr>
              <a:t>PART</a:t>
            </a:r>
            <a:r>
              <a:rPr lang="lv-LV" sz="3200" b="1" dirty="0"/>
              <a:t>  </a:t>
            </a:r>
            <a:r>
              <a:rPr lang="lv-LV" sz="3200" b="1" dirty="0" err="1"/>
              <a:t>of</a:t>
            </a:r>
            <a:r>
              <a:rPr lang="lv-LV" sz="3200" b="1" dirty="0"/>
              <a:t> </a:t>
            </a:r>
            <a:r>
              <a:rPr lang="lv-LV" sz="3200" b="1" dirty="0" err="1"/>
              <a:t>the</a:t>
            </a:r>
            <a:r>
              <a:rPr lang="lv-LV" sz="3200" b="1" dirty="0"/>
              <a:t> UNIVERSE!</a:t>
            </a:r>
          </a:p>
          <a:p>
            <a:pPr algn="ctr"/>
            <a:r>
              <a:rPr lang="lv-LV" sz="3200" b="1" dirty="0"/>
              <a:t>I </a:t>
            </a:r>
            <a:r>
              <a:rPr lang="lv-LV" sz="3200" b="1" dirty="0" err="1"/>
              <a:t>am</a:t>
            </a:r>
            <a:r>
              <a:rPr lang="lv-LV" sz="3200" b="1" dirty="0"/>
              <a:t> a </a:t>
            </a:r>
            <a:r>
              <a:rPr lang="lv-LV" sz="3200" b="1" dirty="0" err="1"/>
              <a:t>part</a:t>
            </a:r>
            <a:r>
              <a:rPr lang="lv-LV" sz="3200" b="1" dirty="0"/>
              <a:t> </a:t>
            </a:r>
            <a:r>
              <a:rPr lang="lv-LV" sz="3200" b="1" dirty="0" err="1"/>
              <a:t>of</a:t>
            </a:r>
            <a:r>
              <a:rPr lang="lv-LV" sz="3200" b="1" dirty="0"/>
              <a:t> </a:t>
            </a:r>
            <a:r>
              <a:rPr lang="lv-LV" sz="3200" b="1" dirty="0" err="1"/>
              <a:t>the</a:t>
            </a:r>
            <a:r>
              <a:rPr lang="lv-LV" sz="3200" b="1" dirty="0"/>
              <a:t> </a:t>
            </a:r>
            <a:r>
              <a:rPr lang="lv-LV" sz="3200" b="1" dirty="0" err="1"/>
              <a:t>Universe</a:t>
            </a:r>
            <a:r>
              <a:rPr lang="lv-LV" sz="3200" b="1" dirty="0"/>
              <a:t> : </a:t>
            </a:r>
            <a:r>
              <a:rPr lang="lv-LV" sz="3200" b="1" dirty="0" err="1"/>
              <a:t>here</a:t>
            </a:r>
            <a:r>
              <a:rPr lang="lv-LV" sz="3200" b="1" dirty="0"/>
              <a:t> </a:t>
            </a:r>
            <a:r>
              <a:rPr lang="lv-LV" sz="3200" b="1" dirty="0" err="1"/>
              <a:t>in</a:t>
            </a:r>
            <a:r>
              <a:rPr lang="lv-LV" sz="3200" b="1" dirty="0"/>
              <a:t> </a:t>
            </a:r>
            <a:r>
              <a:rPr lang="lv-LV" sz="3200" b="1" dirty="0">
                <a:solidFill>
                  <a:srgbClr val="C00000"/>
                </a:solidFill>
              </a:rPr>
              <a:t>SPACE</a:t>
            </a:r>
            <a:r>
              <a:rPr lang="lv-LV" sz="3200" b="1" dirty="0"/>
              <a:t> </a:t>
            </a:r>
            <a:r>
              <a:rPr lang="lv-LV" sz="3200" b="1" dirty="0" err="1"/>
              <a:t>and</a:t>
            </a:r>
            <a:r>
              <a:rPr lang="lv-LV" sz="3200" b="1" dirty="0"/>
              <a:t> </a:t>
            </a:r>
            <a:r>
              <a:rPr lang="lv-LV" sz="3200" b="1" dirty="0" err="1"/>
              <a:t>now</a:t>
            </a:r>
            <a:r>
              <a:rPr lang="lv-LV" sz="3200" b="1" dirty="0"/>
              <a:t> </a:t>
            </a:r>
            <a:r>
              <a:rPr lang="lv-LV" sz="3200" b="1" dirty="0" err="1"/>
              <a:t>in</a:t>
            </a:r>
            <a:r>
              <a:rPr lang="lv-LV" sz="3200" b="1" dirty="0"/>
              <a:t> </a:t>
            </a:r>
            <a:r>
              <a:rPr lang="lv-LV" sz="3200" b="1" dirty="0">
                <a:solidFill>
                  <a:srgbClr val="C00000"/>
                </a:solidFill>
              </a:rPr>
              <a:t>TIME</a:t>
            </a:r>
            <a:r>
              <a:rPr lang="lv-LV" sz="3200" b="1" dirty="0"/>
              <a:t>. 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26923518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599A7C8-11BA-A75D-0A0E-653F00E730EF}"/>
              </a:ext>
            </a:extLst>
          </p:cNvPr>
          <p:cNvSpPr txBox="1"/>
          <p:nvPr/>
        </p:nvSpPr>
        <p:spPr>
          <a:xfrm>
            <a:off x="330200" y="1027141"/>
            <a:ext cx="31496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HUMAN </a:t>
            </a:r>
            <a:r>
              <a:rPr kumimoji="0" lang="lv-LV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 </a:t>
            </a:r>
            <a:r>
              <a:rPr kumimoji="0" lang="lv-LV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conscious</a:t>
            </a:r>
            <a:r>
              <a:rPr kumimoji="0" lang="lv-LV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lv-LV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alive</a:t>
            </a:r>
            <a:r>
              <a:rPr kumimoji="0" lang="lv-LV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lv-LV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being</a:t>
            </a:r>
            <a:r>
              <a:rPr lang="lv-LV" sz="3600" b="1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lv-LV" sz="3600" b="1" dirty="0" err="1">
                <a:solidFill>
                  <a:prstClr val="black"/>
                </a:solidFill>
                <a:latin typeface="Calibri" panose="020F0502020204030204"/>
              </a:rPr>
              <a:t>what</a:t>
            </a:r>
            <a:r>
              <a:rPr kumimoji="0" lang="lv-LV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lv-LV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</a:t>
            </a:r>
            <a:r>
              <a:rPr kumimoji="0" lang="lv-LV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</a:t>
            </a:r>
            <a:r>
              <a:rPr kumimoji="0" lang="lv-LV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part</a:t>
            </a:r>
            <a:r>
              <a:rPr kumimoji="0" lang="lv-LV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lv-LV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  <a:r>
              <a:rPr kumimoji="0" lang="lv-LV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lv-LV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</a:t>
            </a:r>
            <a:r>
              <a:rPr kumimoji="0" lang="lv-LV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lv-LV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Universe</a:t>
            </a:r>
            <a:r>
              <a:rPr kumimoji="0" lang="lv-LV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</a:t>
            </a:r>
            <a:r>
              <a:rPr kumimoji="0" lang="lv-LV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lv-LV" sz="36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subsystem</a:t>
            </a:r>
            <a:r>
              <a:rPr kumimoji="0" lang="lv-LV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lv-LV" sz="36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  <a:r>
              <a:rPr kumimoji="0" lang="lv-LV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lv-LV" sz="36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the</a:t>
            </a:r>
            <a:r>
              <a:rPr kumimoji="0" lang="lv-LV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lv-LV" sz="36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Universe</a:t>
            </a:r>
            <a:r>
              <a:rPr kumimoji="0" lang="lv-LV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lv-LV" sz="36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as</a:t>
            </a:r>
            <a:r>
              <a:rPr kumimoji="0" lang="lv-LV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lv-LV" sz="36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the</a:t>
            </a:r>
            <a:r>
              <a:rPr kumimoji="0" lang="lv-LV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 SYSTEM</a:t>
            </a:r>
            <a:endParaRPr kumimoji="0" lang="en-GB" sz="36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Attēls 1">
            <a:extLst>
              <a:ext uri="{FF2B5EF4-FFF2-40B4-BE49-F238E27FC236}">
                <a16:creationId xmlns:a16="http://schemas.microsoft.com/office/drawing/2014/main" id="{6ACF5AFB-93E0-4A76-6060-1C2CC4160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2487" y="420883"/>
            <a:ext cx="7504826" cy="573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5065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a 3">
            <a:extLst>
              <a:ext uri="{FF2B5EF4-FFF2-40B4-BE49-F238E27FC236}">
                <a16:creationId xmlns:a16="http://schemas.microsoft.com/office/drawing/2014/main" id="{0900229C-E1FD-48DF-A6D4-C63F6BCF0C03}"/>
              </a:ext>
            </a:extLst>
          </p:cNvPr>
          <p:cNvGraphicFramePr>
            <a:graphicFrameLocks noGrp="1"/>
          </p:cNvGraphicFramePr>
          <p:nvPr/>
        </p:nvGraphicFramePr>
        <p:xfrm>
          <a:off x="1478280" y="2225243"/>
          <a:ext cx="8976360" cy="30201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17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52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935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85038">
                <a:tc>
                  <a:txBody>
                    <a:bodyPr/>
                    <a:lstStyle/>
                    <a:p>
                      <a:pPr algn="ctr"/>
                      <a:r>
                        <a:rPr lang="lv-LV" sz="4000" b="1" dirty="0" err="1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Diverse</a:t>
                      </a:r>
                      <a:r>
                        <a:rPr lang="lv-LV" sz="4000" b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lv-LV" sz="4000" b="1" dirty="0" err="1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circulations</a:t>
                      </a:r>
                      <a:endParaRPr lang="lv-LV" sz="40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lv-LV" sz="12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lv-LV" sz="5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lv-LV" sz="36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Substance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lv-LV" sz="14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lv-LV" sz="3600" b="1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lv-LV" sz="4000" b="1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nformation</a:t>
                      </a:r>
                      <a:r>
                        <a:rPr lang="lv-LV" sz="28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lv-LV" sz="48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4559">
                <a:tc>
                  <a:txBody>
                    <a:bodyPr/>
                    <a:lstStyle/>
                    <a:p>
                      <a:pPr algn="ctr"/>
                      <a:r>
                        <a:rPr lang="lv-LV" sz="3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Internal</a:t>
                      </a:r>
                      <a:r>
                        <a:rPr lang="lv-LV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lv-LV" sz="36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lv-LV" sz="32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lv-LV" sz="32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0550">
                <a:tc>
                  <a:txBody>
                    <a:bodyPr/>
                    <a:lstStyle/>
                    <a:p>
                      <a:pPr algn="ctr"/>
                      <a:r>
                        <a:rPr lang="lv-LV" sz="3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External</a:t>
                      </a:r>
                      <a:endParaRPr lang="lv-LV" sz="36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lv-LV" sz="32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lv-LV" sz="32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E9330AE8-38A5-4F17-B337-61DDAA72238E}"/>
              </a:ext>
            </a:extLst>
          </p:cNvPr>
          <p:cNvSpPr txBox="1"/>
          <p:nvPr/>
        </p:nvSpPr>
        <p:spPr>
          <a:xfrm>
            <a:off x="-22860" y="259080"/>
            <a:ext cx="1223772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sz="4400" b="1" dirty="0" err="1">
                <a:solidFill>
                  <a:srgbClr val="7030A0"/>
                </a:solidFill>
                <a:latin typeface="Calibri" panose="020F0502020204030204"/>
              </a:rPr>
              <a:t>What</a:t>
            </a:r>
            <a:r>
              <a:rPr lang="lv-LV" sz="4400" b="1" dirty="0">
                <a:solidFill>
                  <a:srgbClr val="7030A0"/>
                </a:solidFill>
                <a:latin typeface="Calibri" panose="020F0502020204030204"/>
              </a:rPr>
              <a:t> </a:t>
            </a:r>
            <a:r>
              <a:rPr lang="lv-LV" sz="4400" b="1" dirty="0" err="1">
                <a:solidFill>
                  <a:srgbClr val="7030A0"/>
                </a:solidFill>
                <a:latin typeface="Calibri" panose="020F0502020204030204"/>
              </a:rPr>
              <a:t>does</a:t>
            </a:r>
            <a:r>
              <a:rPr lang="lv-LV" sz="4400" b="1" dirty="0">
                <a:solidFill>
                  <a:srgbClr val="7030A0"/>
                </a:solidFill>
                <a:latin typeface="Calibri" panose="020F0502020204030204"/>
              </a:rPr>
              <a:t> it </a:t>
            </a:r>
            <a:r>
              <a:rPr lang="lv-LV" sz="4400" b="1" dirty="0" err="1">
                <a:solidFill>
                  <a:srgbClr val="7030A0"/>
                </a:solidFill>
                <a:latin typeface="Calibri" panose="020F0502020204030204"/>
              </a:rPr>
              <a:t>mean</a:t>
            </a:r>
            <a:r>
              <a:rPr lang="lv-LV" sz="4400" b="1" dirty="0">
                <a:solidFill>
                  <a:srgbClr val="7030A0"/>
                </a:solidFill>
                <a:latin typeface="Calibri" panose="020F0502020204030204"/>
              </a:rPr>
              <a:t> «</a:t>
            </a:r>
            <a:r>
              <a:rPr lang="lv-LV" sz="4400" b="1" dirty="0" err="1">
                <a:solidFill>
                  <a:srgbClr val="7030A0"/>
                </a:solidFill>
                <a:latin typeface="Calibri" panose="020F0502020204030204"/>
              </a:rPr>
              <a:t>human</a:t>
            </a:r>
            <a:r>
              <a:rPr lang="lv-LV" sz="4400" b="1" dirty="0">
                <a:solidFill>
                  <a:srgbClr val="7030A0"/>
                </a:solidFill>
                <a:latin typeface="Calibri" panose="020F0502020204030204"/>
              </a:rPr>
              <a:t> </a:t>
            </a:r>
            <a:r>
              <a:rPr lang="lv-LV" sz="4400" b="1" dirty="0" err="1">
                <a:solidFill>
                  <a:srgbClr val="7030A0"/>
                </a:solidFill>
                <a:latin typeface="Calibri" panose="020F0502020204030204"/>
              </a:rPr>
              <a:t>is</a:t>
            </a:r>
            <a:r>
              <a:rPr lang="lv-LV" sz="4400" b="1" dirty="0">
                <a:solidFill>
                  <a:srgbClr val="7030A0"/>
                </a:solidFill>
                <a:latin typeface="Calibri" panose="020F0502020204030204"/>
              </a:rPr>
              <a:t> </a:t>
            </a:r>
            <a:r>
              <a:rPr lang="lv-LV" sz="4400" b="1" u="sng" dirty="0" err="1">
                <a:solidFill>
                  <a:srgbClr val="7030A0"/>
                </a:solidFill>
                <a:latin typeface="Calibri" panose="020F0502020204030204"/>
              </a:rPr>
              <a:t>alive</a:t>
            </a:r>
            <a:r>
              <a:rPr lang="lv-LV" sz="4400" b="1" dirty="0">
                <a:solidFill>
                  <a:srgbClr val="7030A0"/>
                </a:solidFill>
                <a:latin typeface="Calibri" panose="020F0502020204030204"/>
              </a:rPr>
              <a:t> </a:t>
            </a:r>
            <a:r>
              <a:rPr lang="lv-LV" sz="4400" b="1" dirty="0" err="1">
                <a:solidFill>
                  <a:srgbClr val="7030A0"/>
                </a:solidFill>
                <a:latin typeface="Calibri" panose="020F0502020204030204"/>
              </a:rPr>
              <a:t>being</a:t>
            </a:r>
            <a:r>
              <a:rPr lang="lv-LV" sz="4400" b="1" dirty="0">
                <a:solidFill>
                  <a:srgbClr val="7030A0"/>
                </a:solidFill>
                <a:latin typeface="Calibri" panose="020F0502020204030204"/>
              </a:rPr>
              <a:t>?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Each living person is characterized by the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coexistence of four processes - internal and external circulation</a:t>
            </a:r>
            <a:r>
              <a:rPr kumimoji="0" lang="lv-LV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 substance and information</a:t>
            </a:r>
            <a:r>
              <a:rPr kumimoji="0" lang="lv-LV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594088-8796-7A07-2282-AE8AF12409E9}"/>
              </a:ext>
            </a:extLst>
          </p:cNvPr>
          <p:cNvSpPr txBox="1"/>
          <p:nvPr/>
        </p:nvSpPr>
        <p:spPr>
          <a:xfrm>
            <a:off x="2225040" y="5457227"/>
            <a:ext cx="748284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 sz="3200" dirty="0" err="1"/>
              <a:t>Such</a:t>
            </a:r>
            <a:r>
              <a:rPr lang="lv-LV" sz="3200" dirty="0"/>
              <a:t> </a:t>
            </a:r>
            <a:r>
              <a:rPr lang="lv-LV" sz="3200" dirty="0" err="1"/>
              <a:t>full</a:t>
            </a:r>
            <a:r>
              <a:rPr lang="lv-LV" sz="3200" dirty="0"/>
              <a:t> </a:t>
            </a:r>
            <a:r>
              <a:rPr lang="lv-LV" sz="3200" dirty="0" err="1"/>
              <a:t>scale</a:t>
            </a:r>
            <a:r>
              <a:rPr lang="lv-LV" sz="3200" dirty="0"/>
              <a:t> </a:t>
            </a:r>
            <a:r>
              <a:rPr lang="lv-LV" sz="3200" dirty="0" err="1"/>
              <a:t>characteristic</a:t>
            </a:r>
            <a:r>
              <a:rPr lang="lv-LV" sz="3200" dirty="0"/>
              <a:t> </a:t>
            </a:r>
            <a:r>
              <a:rPr lang="lv-LV" sz="3200" dirty="0" err="1"/>
              <a:t>means</a:t>
            </a:r>
            <a:r>
              <a:rPr lang="lv-LV" sz="3200" dirty="0"/>
              <a:t> </a:t>
            </a:r>
          </a:p>
          <a:p>
            <a:pPr algn="ctr"/>
            <a:r>
              <a:rPr lang="lv-LV" sz="3200" dirty="0"/>
              <a:t> </a:t>
            </a:r>
            <a:r>
              <a:rPr lang="lv-LV" sz="3200" dirty="0" err="1"/>
              <a:t>that</a:t>
            </a:r>
            <a:r>
              <a:rPr lang="lv-LV" sz="3200" dirty="0"/>
              <a:t> </a:t>
            </a:r>
            <a:r>
              <a:rPr lang="lv-LV" sz="3200" dirty="0" err="1"/>
              <a:t>corresponding</a:t>
            </a:r>
            <a:r>
              <a:rPr lang="lv-LV" sz="3200" dirty="0"/>
              <a:t> </a:t>
            </a:r>
            <a:r>
              <a:rPr lang="lv-LV" sz="3200" dirty="0" err="1"/>
              <a:t>human</a:t>
            </a:r>
            <a:r>
              <a:rPr lang="lv-LV" sz="3200" dirty="0"/>
              <a:t> </a:t>
            </a:r>
            <a:r>
              <a:rPr lang="lv-LV" sz="3200" dirty="0" err="1"/>
              <a:t>being</a:t>
            </a:r>
            <a:r>
              <a:rPr lang="lv-LV" sz="3200" dirty="0"/>
              <a:t> </a:t>
            </a:r>
            <a:r>
              <a:rPr lang="lv-LV" sz="3200" dirty="0" err="1"/>
              <a:t>is</a:t>
            </a:r>
            <a:r>
              <a:rPr lang="lv-LV" sz="3200" dirty="0"/>
              <a:t> </a:t>
            </a:r>
            <a:r>
              <a:rPr lang="lv-LV" sz="3200" dirty="0" err="1"/>
              <a:t>alive</a:t>
            </a:r>
            <a:r>
              <a:rPr lang="lv-LV" sz="3200" dirty="0"/>
              <a:t>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4055186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20D40833-A3A3-2555-AF05-8055B7F38D84}"/>
              </a:ext>
            </a:extLst>
          </p:cNvPr>
          <p:cNvGrpSpPr/>
          <p:nvPr/>
        </p:nvGrpSpPr>
        <p:grpSpPr>
          <a:xfrm>
            <a:off x="648580" y="2100362"/>
            <a:ext cx="10894839" cy="3567273"/>
            <a:chOff x="942305" y="2280244"/>
            <a:chExt cx="10894839" cy="3567273"/>
          </a:xfrm>
        </p:grpSpPr>
        <p:pic>
          <p:nvPicPr>
            <p:cNvPr id="6" name="Attēls 5">
              <a:extLst>
                <a:ext uri="{FF2B5EF4-FFF2-40B4-BE49-F238E27FC236}">
                  <a16:creationId xmlns:a16="http://schemas.microsoft.com/office/drawing/2014/main" id="{93A55CAB-51E5-D4DF-F8FE-1FBDDCD056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2305" y="2996888"/>
              <a:ext cx="3263935" cy="2755838"/>
            </a:xfrm>
            <a:prstGeom prst="rect">
              <a:avLst/>
            </a:prstGeom>
          </p:spPr>
        </p:pic>
        <p:pic>
          <p:nvPicPr>
            <p:cNvPr id="9" name="Attēls 8" descr="Attēls, kurā ir teksts, smadzenes, diagramma&#10;&#10;Apraksts ģenerēts automātiski">
              <a:extLst>
                <a:ext uri="{FF2B5EF4-FFF2-40B4-BE49-F238E27FC236}">
                  <a16:creationId xmlns:a16="http://schemas.microsoft.com/office/drawing/2014/main" id="{4C6E450F-A8B4-5D77-F801-BF5F59E178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6446" y="3362655"/>
              <a:ext cx="3720698" cy="2319598"/>
            </a:xfrm>
            <a:prstGeom prst="rect">
              <a:avLst/>
            </a:prstGeom>
          </p:spPr>
        </p:pic>
        <p:pic>
          <p:nvPicPr>
            <p:cNvPr id="17" name="Attēls 16" descr="Attēls, kurā ir skelets, diagramma&#10;&#10;Apraksts ģenerēts automātiski">
              <a:extLst>
                <a:ext uri="{FF2B5EF4-FFF2-40B4-BE49-F238E27FC236}">
                  <a16:creationId xmlns:a16="http://schemas.microsoft.com/office/drawing/2014/main" id="{500FEB61-3565-C13F-0CB5-D20B85EC54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9720" y="2926575"/>
              <a:ext cx="2256704" cy="2920942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9D17ECF-266E-8A4F-DC2C-7174BFFA626E}"/>
                </a:ext>
              </a:extLst>
            </p:cNvPr>
            <p:cNvSpPr txBox="1"/>
            <p:nvPr/>
          </p:nvSpPr>
          <p:spPr>
            <a:xfrm>
              <a:off x="1244056" y="2280244"/>
              <a:ext cx="105930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sz="3600" b="1" dirty="0" err="1"/>
                <a:t>Physiology</a:t>
              </a:r>
              <a:r>
                <a:rPr lang="lv-LV" sz="3600" dirty="0"/>
                <a:t>      </a:t>
              </a:r>
              <a:r>
                <a:rPr lang="lv-LV" sz="3600" dirty="0" err="1"/>
                <a:t>Nervous</a:t>
              </a:r>
              <a:r>
                <a:rPr lang="lv-LV" sz="3600" dirty="0"/>
                <a:t> </a:t>
              </a:r>
              <a:r>
                <a:rPr lang="lv-LV" sz="3600" dirty="0" err="1"/>
                <a:t>system-neurology</a:t>
              </a:r>
              <a:r>
                <a:rPr lang="lv-LV" sz="3600" dirty="0"/>
                <a:t>     </a:t>
              </a:r>
              <a:r>
                <a:rPr lang="lv-LV" sz="3600" b="1" dirty="0" err="1"/>
                <a:t>Psychology</a:t>
              </a:r>
              <a:endParaRPr lang="en-GB" sz="3600" b="1" dirty="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ED6423A-B4EA-E229-B1E1-484BC06711A6}"/>
              </a:ext>
            </a:extLst>
          </p:cNvPr>
          <p:cNvSpPr txBox="1"/>
          <p:nvPr/>
        </p:nvSpPr>
        <p:spPr>
          <a:xfrm>
            <a:off x="586904" y="293653"/>
            <a:ext cx="1136566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Modern</a:t>
            </a:r>
            <a:r>
              <a:rPr kumimoji="0" lang="lv-LV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HUMAN</a:t>
            </a:r>
            <a:r>
              <a:rPr kumimoji="0" lang="lv-LV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lv-LV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</a:t>
            </a:r>
            <a:r>
              <a:rPr kumimoji="0" lang="lv-LV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lv-LV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highly</a:t>
            </a:r>
            <a:r>
              <a:rPr kumimoji="0" lang="lv-LV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lv-LV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developed</a:t>
            </a:r>
            <a:r>
              <a:rPr kumimoji="0" lang="lv-LV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lv-LV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alive</a:t>
            </a:r>
            <a:r>
              <a:rPr kumimoji="0" lang="lv-LV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lv-LV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being</a:t>
            </a:r>
            <a:r>
              <a:rPr kumimoji="0" lang="lv-LV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</a:t>
            </a:r>
            <a:r>
              <a:rPr kumimoji="0" lang="lv-LV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HOMO SAPIENS </a:t>
            </a:r>
            <a:r>
              <a:rPr kumimoji="0" lang="lv-LV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lv-LV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 is</a:t>
            </a:r>
            <a:r>
              <a:rPr kumimoji="0" lang="lv-LV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 </a:t>
            </a:r>
            <a:r>
              <a:rPr lang="en-GB" sz="4000" b="1" u="sng" dirty="0">
                <a:solidFill>
                  <a:prstClr val="black"/>
                </a:solidFill>
                <a:latin typeface="Calibri" panose="020F0502020204030204"/>
              </a:rPr>
              <a:t>conscious</a:t>
            </a:r>
            <a:r>
              <a:rPr lang="lv-LV" sz="4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GB" sz="4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lv-LV" sz="4000" dirty="0" err="1">
                <a:solidFill>
                  <a:prstClr val="black"/>
                </a:solidFill>
                <a:latin typeface="Calibri" panose="020F0502020204030204"/>
              </a:rPr>
              <a:t>living</a:t>
            </a:r>
            <a:r>
              <a:rPr lang="lv-LV" sz="4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GB" sz="4000" dirty="0">
                <a:solidFill>
                  <a:prstClr val="black"/>
                </a:solidFill>
                <a:latin typeface="Calibri" panose="020F0502020204030204"/>
              </a:rPr>
              <a:t>being 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77549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7F3E49-4535-76C1-9588-3E725216B7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13406C4-7208-52AF-CA1C-470AB8D4BFE0}"/>
              </a:ext>
            </a:extLst>
          </p:cNvPr>
          <p:cNvSpPr txBox="1"/>
          <p:nvPr/>
        </p:nvSpPr>
        <p:spPr>
          <a:xfrm>
            <a:off x="734040" y="87682"/>
            <a:ext cx="6098458" cy="16471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ORLD of THOUGTS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REPRESENTATION </a:t>
            </a:r>
            <a:r>
              <a:rPr lang="en-GB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reflected phenomena of the </a:t>
            </a:r>
            <a:r>
              <a:rPr lang="en-GB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UNIVERSE</a:t>
            </a:r>
            <a:r>
              <a:rPr lang="en-GB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D116AEEB-CF88-B93B-BAED-4AE03AB955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6708" y="275704"/>
            <a:ext cx="4375647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lv-LV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THOUGHTS </a:t>
            </a:r>
            <a:r>
              <a:rPr kumimoji="0" lang="en-GB" altLang="lv-LV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– representations of reflected phenomena of the UNIVERSE</a:t>
            </a:r>
            <a:r>
              <a:rPr kumimoji="0" lang="lv-LV" altLang="lv-LV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,</a:t>
            </a:r>
            <a:r>
              <a:rPr kumimoji="0" lang="en-GB" altLang="lv-LV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what are embodied in the human’s brain concepts and images, </a:t>
            </a:r>
            <a:r>
              <a:rPr kumimoji="0" lang="lv-LV" altLang="lv-LV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which</a:t>
            </a:r>
            <a:r>
              <a:rPr kumimoji="0" lang="en-GB" altLang="lv-LV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are characterized by the corresponding words.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v-LV" altLang="lv-LV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Unicode M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altLang="lv-LV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</a:t>
            </a:r>
            <a:r>
              <a:rPr kumimoji="0" lang="en-GB" altLang="lv-LV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THINKING </a:t>
            </a:r>
            <a:r>
              <a:rPr kumimoji="0" lang="en-GB" altLang="lv-LV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– it’s arranged processing – arranging </a:t>
            </a:r>
            <a:r>
              <a:rPr kumimoji="0" lang="lv-LV" altLang="lv-LV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of</a:t>
            </a:r>
            <a:r>
              <a:rPr kumimoji="0" lang="lv-LV" altLang="lv-LV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</a:t>
            </a:r>
            <a:r>
              <a:rPr kumimoji="0" lang="en-GB" altLang="lv-LV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all thoughts within  human</a:t>
            </a:r>
            <a:r>
              <a:rPr kumimoji="0" lang="lv-LV" altLang="lv-LV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’</a:t>
            </a:r>
            <a:r>
              <a:rPr lang="lv-LV" altLang="lv-LV" sz="2400" dirty="0">
                <a:latin typeface="Arial Unicode MS"/>
              </a:rPr>
              <a:t>s </a:t>
            </a:r>
            <a:r>
              <a:rPr kumimoji="0" lang="en-GB" altLang="lv-LV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brain</a:t>
            </a:r>
            <a:r>
              <a:rPr kumimoji="0" lang="lv-LV" altLang="lv-LV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,</a:t>
            </a:r>
            <a:r>
              <a:rPr kumimoji="0" lang="en-GB" altLang="lv-LV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what ensures the management and execution of more or less consciously organized human’s life activities.</a:t>
            </a:r>
            <a:endParaRPr kumimoji="0" lang="en-GB" altLang="lv-LV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Attēls 1">
            <a:extLst>
              <a:ext uri="{FF2B5EF4-FFF2-40B4-BE49-F238E27FC236}">
                <a16:creationId xmlns:a16="http://schemas.microsoft.com/office/drawing/2014/main" id="{D28B0A4F-6F67-51E9-CB86-767E83BDE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661" y="1753723"/>
            <a:ext cx="6248942" cy="452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0619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D0F9CC-A52A-A624-8B49-632D20E934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āls 9">
            <a:extLst>
              <a:ext uri="{FF2B5EF4-FFF2-40B4-BE49-F238E27FC236}">
                <a16:creationId xmlns:a16="http://schemas.microsoft.com/office/drawing/2014/main" id="{1836271F-96DD-624E-FC08-14FED2C43CD3}"/>
              </a:ext>
            </a:extLst>
          </p:cNvPr>
          <p:cNvSpPr/>
          <p:nvPr/>
        </p:nvSpPr>
        <p:spPr>
          <a:xfrm>
            <a:off x="2556746" y="834936"/>
            <a:ext cx="7228078" cy="3464897"/>
          </a:xfrm>
          <a:prstGeom prst="ellipse">
            <a:avLst/>
          </a:prstGeom>
          <a:solidFill>
            <a:srgbClr val="FFFF00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upa 5">
            <a:extLst>
              <a:ext uri="{FF2B5EF4-FFF2-40B4-BE49-F238E27FC236}">
                <a16:creationId xmlns:a16="http://schemas.microsoft.com/office/drawing/2014/main" id="{A6581EB6-3313-2D3E-C888-B55066895E3B}"/>
              </a:ext>
            </a:extLst>
          </p:cNvPr>
          <p:cNvGrpSpPr/>
          <p:nvPr/>
        </p:nvGrpSpPr>
        <p:grpSpPr>
          <a:xfrm>
            <a:off x="0" y="1030788"/>
            <a:ext cx="11896580" cy="4234818"/>
            <a:chOff x="-241292" y="1104400"/>
            <a:chExt cx="12019580" cy="3856008"/>
          </a:xfrm>
        </p:grpSpPr>
        <p:grpSp>
          <p:nvGrpSpPr>
            <p:cNvPr id="5" name="Grupa 4">
              <a:extLst>
                <a:ext uri="{FF2B5EF4-FFF2-40B4-BE49-F238E27FC236}">
                  <a16:creationId xmlns:a16="http://schemas.microsoft.com/office/drawing/2014/main" id="{817E234D-7B40-8F06-4EE3-0786C4C97426}"/>
                </a:ext>
              </a:extLst>
            </p:cNvPr>
            <p:cNvGrpSpPr/>
            <p:nvPr/>
          </p:nvGrpSpPr>
          <p:grpSpPr>
            <a:xfrm>
              <a:off x="-241292" y="1104400"/>
              <a:ext cx="12019580" cy="3856008"/>
              <a:chOff x="-241292" y="1104400"/>
              <a:chExt cx="12019580" cy="3856008"/>
            </a:xfrm>
          </p:grpSpPr>
          <p:grpSp>
            <p:nvGrpSpPr>
              <p:cNvPr id="2" name="Grupa 1">
                <a:extLst>
                  <a:ext uri="{FF2B5EF4-FFF2-40B4-BE49-F238E27FC236}">
                    <a16:creationId xmlns:a16="http://schemas.microsoft.com/office/drawing/2014/main" id="{4C5522F2-8316-4317-B058-AF272EF789A1}"/>
                  </a:ext>
                </a:extLst>
              </p:cNvPr>
              <p:cNvGrpSpPr/>
              <p:nvPr/>
            </p:nvGrpSpPr>
            <p:grpSpPr>
              <a:xfrm>
                <a:off x="-241292" y="1104400"/>
                <a:ext cx="11267991" cy="3856008"/>
                <a:chOff x="-1041351" y="532863"/>
                <a:chExt cx="5861000" cy="2325223"/>
              </a:xfrm>
            </p:grpSpPr>
            <p:sp>
              <p:nvSpPr>
                <p:cNvPr id="4" name="Oval 136">
                  <a:extLst>
                    <a:ext uri="{FF2B5EF4-FFF2-40B4-BE49-F238E27FC236}">
                      <a16:creationId xmlns:a16="http://schemas.microsoft.com/office/drawing/2014/main" id="{83D221CE-B9F1-AB0C-39BD-B65ECDFCE6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9893" y="532863"/>
                  <a:ext cx="3543300" cy="1707132"/>
                </a:xfrm>
                <a:prstGeom prst="ellipse">
                  <a:avLst/>
                </a:prstGeom>
                <a:solidFill>
                  <a:sysClr val="window" lastClr="FFFFFF"/>
                </a:solidFill>
                <a:ln w="762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lv-LV" sz="12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 </a:t>
                  </a:r>
                </a:p>
              </p:txBody>
            </p:sp>
            <p:sp>
              <p:nvSpPr>
                <p:cNvPr id="16" name="Tekstlodziņš 25">
                  <a:extLst>
                    <a:ext uri="{FF2B5EF4-FFF2-40B4-BE49-F238E27FC236}">
                      <a16:creationId xmlns:a16="http://schemas.microsoft.com/office/drawing/2014/main" id="{99F8E9A2-5E3D-F2E7-76C7-4396C7234508}"/>
                    </a:ext>
                  </a:extLst>
                </p:cNvPr>
                <p:cNvSpPr txBox="1"/>
                <p:nvPr/>
              </p:nvSpPr>
              <p:spPr>
                <a:xfrm>
                  <a:off x="-1041351" y="1578200"/>
                  <a:ext cx="1405452" cy="1115576"/>
                </a:xfrm>
                <a:prstGeom prst="rect">
                  <a:avLst/>
                </a:prstGeom>
                <a:solidFill>
                  <a:sysClr val="window" lastClr="FFFFFF"/>
                </a:solidFill>
                <a:ln w="6350">
                  <a:solidFill>
                    <a:schemeClr val="bg1"/>
                  </a:solidFill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lv-LV" sz="2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33CC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SENSES</a:t>
                  </a:r>
                </a:p>
                <a:p>
                  <a:pPr algn="ctr">
                    <a:defRPr/>
                  </a:pPr>
                  <a:r>
                    <a:rPr lang="lv-LV" sz="2800" b="1" kern="0" dirty="0">
                      <a:solidFill>
                        <a:srgbClr val="0033CC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(</a:t>
                  </a:r>
                  <a:r>
                    <a:rPr lang="lv-LV" sz="2800" b="1" kern="0" dirty="0" err="1">
                      <a:solidFill>
                        <a:srgbClr val="0033CC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communication</a:t>
                  </a:r>
                  <a:endParaRPr lang="lv-LV" sz="2800" kern="0" dirty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  <a:p>
                  <a:pPr lvl="0" algn="ctr">
                    <a:defRPr/>
                  </a:pPr>
                  <a:r>
                    <a:rPr lang="lv-LV" sz="2800" b="1" kern="0" dirty="0" err="1">
                      <a:solidFill>
                        <a:srgbClr val="0033CC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and</a:t>
                  </a:r>
                  <a:r>
                    <a:rPr lang="lv-LV" sz="2800" b="1" kern="0" dirty="0">
                      <a:solidFill>
                        <a:srgbClr val="0033CC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      </a:t>
                  </a:r>
                  <a:r>
                    <a:rPr lang="lv-LV" sz="2800" b="1" kern="0" dirty="0" err="1">
                      <a:solidFill>
                        <a:srgbClr val="0033CC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observation</a:t>
                  </a:r>
                  <a:r>
                    <a:rPr lang="lv-LV" sz="2800" b="1" kern="0" dirty="0">
                      <a:solidFill>
                        <a:srgbClr val="0033CC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)</a:t>
                  </a:r>
                </a:p>
              </p:txBody>
            </p:sp>
            <p:grpSp>
              <p:nvGrpSpPr>
                <p:cNvPr id="17" name="Grupa 16">
                  <a:extLst>
                    <a:ext uri="{FF2B5EF4-FFF2-40B4-BE49-F238E27FC236}">
                      <a16:creationId xmlns:a16="http://schemas.microsoft.com/office/drawing/2014/main" id="{926232A2-FDEC-7418-5DBB-654671A70308}"/>
                    </a:ext>
                  </a:extLst>
                </p:cNvPr>
                <p:cNvGrpSpPr/>
                <p:nvPr/>
              </p:nvGrpSpPr>
              <p:grpSpPr>
                <a:xfrm>
                  <a:off x="1945042" y="2284551"/>
                  <a:ext cx="377760" cy="514605"/>
                  <a:chOff x="-159983" y="8076"/>
                  <a:chExt cx="377760" cy="514605"/>
                </a:xfrm>
              </p:grpSpPr>
              <p:cxnSp>
                <p:nvCxnSpPr>
                  <p:cNvPr id="21" name="Line 150">
                    <a:extLst>
                      <a:ext uri="{FF2B5EF4-FFF2-40B4-BE49-F238E27FC236}">
                        <a16:creationId xmlns:a16="http://schemas.microsoft.com/office/drawing/2014/main" id="{CCEF4AD0-8E12-E2F6-B49C-B850692EBC63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-155056" y="332765"/>
                    <a:ext cx="152400" cy="183515"/>
                  </a:xfrm>
                  <a:prstGeom prst="line">
                    <a:avLst/>
                  </a:prstGeom>
                  <a:noFill/>
                  <a:ln w="38100">
                    <a:solidFill>
                      <a:srgbClr val="C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2" name="Line 151">
                    <a:extLst>
                      <a:ext uri="{FF2B5EF4-FFF2-40B4-BE49-F238E27FC236}">
                        <a16:creationId xmlns:a16="http://schemas.microsoft.com/office/drawing/2014/main" id="{B06E92F7-2AC9-E4D0-C514-946423A486F0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0105" y="339166"/>
                    <a:ext cx="183515" cy="183515"/>
                  </a:xfrm>
                  <a:prstGeom prst="line">
                    <a:avLst/>
                  </a:prstGeom>
                  <a:noFill/>
                  <a:ln w="38100">
                    <a:solidFill>
                      <a:srgbClr val="C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3" name="Line 160">
                    <a:extLst>
                      <a:ext uri="{FF2B5EF4-FFF2-40B4-BE49-F238E27FC236}">
                        <a16:creationId xmlns:a16="http://schemas.microsoft.com/office/drawing/2014/main" id="{E22508FF-7621-D646-1FC5-746D952C3E20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18429" y="8076"/>
                    <a:ext cx="10469" cy="330074"/>
                  </a:xfrm>
                  <a:prstGeom prst="line">
                    <a:avLst/>
                  </a:prstGeom>
                  <a:noFill/>
                  <a:ln w="38100">
                    <a:solidFill>
                      <a:srgbClr val="C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4" name="Line 161">
                    <a:extLst>
                      <a:ext uri="{FF2B5EF4-FFF2-40B4-BE49-F238E27FC236}">
                        <a16:creationId xmlns:a16="http://schemas.microsoft.com/office/drawing/2014/main" id="{F3E4F0BA-9EB2-9CBB-A639-4208F4D18601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-159983" y="185130"/>
                    <a:ext cx="377760" cy="10541"/>
                  </a:xfrm>
                  <a:prstGeom prst="line">
                    <a:avLst/>
                  </a:prstGeom>
                  <a:noFill/>
                  <a:ln w="38100">
                    <a:solidFill>
                      <a:srgbClr val="C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cxnSp>
              <p:nvCxnSpPr>
                <p:cNvPr id="18" name="Line 140">
                  <a:extLst>
                    <a:ext uri="{FF2B5EF4-FFF2-40B4-BE49-F238E27FC236}">
                      <a16:creationId xmlns:a16="http://schemas.microsoft.com/office/drawing/2014/main" id="{8B1482FC-7E38-007D-53DD-4339DAB0E5B3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-588854" y="2858086"/>
                  <a:ext cx="5408503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cxnSp>
            <p:nvCxnSpPr>
              <p:cNvPr id="28" name="Taisns bultveida savienotājs 27">
                <a:extLst>
                  <a:ext uri="{FF2B5EF4-FFF2-40B4-BE49-F238E27FC236}">
                    <a16:creationId xmlns:a16="http://schemas.microsoft.com/office/drawing/2014/main" id="{BBA6E479-C41F-280B-6C6A-A8DA20578C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32206" y="1844707"/>
                <a:ext cx="837525" cy="2217971"/>
              </a:xfrm>
              <a:prstGeom prst="straightConnector1">
                <a:avLst/>
              </a:prstGeom>
              <a:ln w="76200">
                <a:solidFill>
                  <a:schemeClr val="accent6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C308DA6-E981-354A-7965-9202D98F04BE}"/>
                  </a:ext>
                </a:extLst>
              </p:cNvPr>
              <p:cNvSpPr txBox="1"/>
              <p:nvPr/>
            </p:nvSpPr>
            <p:spPr>
              <a:xfrm>
                <a:off x="3076170" y="2066531"/>
                <a:ext cx="5981660" cy="1317154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lv-LV" sz="3200" dirty="0"/>
                  <a:t>      *  </a:t>
                </a:r>
                <a:r>
                  <a:rPr lang="lv-LV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description</a:t>
                </a:r>
                <a:r>
                  <a:rPr lang="lv-LV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lv-LV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</a:t>
                </a:r>
                <a:r>
                  <a:rPr lang="lv-LV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lv-LV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sensations</a:t>
                </a:r>
                <a:endParaRPr lang="lv-LV" sz="2800" b="1" i="1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lv-LV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* </a:t>
                </a:r>
                <a:r>
                  <a:rPr lang="lv-LV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coding</a:t>
                </a:r>
                <a:r>
                  <a:rPr lang="lv-LV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lv-LV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</a:t>
                </a:r>
                <a:r>
                  <a:rPr lang="lv-LV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lv-LV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sensations</a:t>
                </a:r>
                <a:r>
                  <a:rPr lang="lv-LV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lv-LV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signs</a:t>
                </a:r>
                <a:r>
                  <a:rPr lang="lv-LV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r>
                  <a:rPr lang="lv-LV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* </a:t>
                </a:r>
                <a:r>
                  <a:rPr lang="lv-LV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sensing</a:t>
                </a:r>
                <a:r>
                  <a:rPr lang="lv-LV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lv-LV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seeing</a:t>
                </a:r>
                <a:r>
                  <a:rPr lang="lv-LV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lv-LV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hiearing</a:t>
                </a:r>
                <a:r>
                  <a:rPr lang="lv-LV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lv-LV" sz="2800" b="1" i="1" dirty="0" err="1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touching</a:t>
                </a:r>
                <a:r>
                  <a:rPr lang="lv-LV" sz="2800" b="1" i="1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2800" b="1" i="1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D134841-EEAA-42D0-99F4-3197AAF3F5AE}"/>
                  </a:ext>
                </a:extLst>
              </p:cNvPr>
              <p:cNvSpPr txBox="1"/>
              <p:nvPr/>
            </p:nvSpPr>
            <p:spPr>
              <a:xfrm>
                <a:off x="2984830" y="4118753"/>
                <a:ext cx="8793458" cy="476417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lv-LV" sz="2800" b="1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COGNITION                                      </a:t>
                </a:r>
                <a:r>
                  <a:rPr lang="lv-LV" sz="2800" b="1" dirty="0">
                    <a:solidFill>
                      <a:srgbClr val="1B7F1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C T I O N</a:t>
                </a:r>
                <a:r>
                  <a:rPr lang="lv-LV" sz="2800" b="1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</a:t>
                </a:r>
                <a:endParaRPr lang="en-US" sz="2800" b="1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1E30115-828D-F0AF-3DAE-41790937017F}"/>
                  </a:ext>
                </a:extLst>
              </p:cNvPr>
              <p:cNvSpPr txBox="1"/>
              <p:nvPr/>
            </p:nvSpPr>
            <p:spPr>
              <a:xfrm>
                <a:off x="4474473" y="1224709"/>
                <a:ext cx="3279648" cy="487219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lv-LV" sz="28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CONSIDERATION</a:t>
                </a:r>
                <a:endPara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9" name="Taisns bultveida savienotājs 38">
                <a:extLst>
                  <a:ext uri="{FF2B5EF4-FFF2-40B4-BE49-F238E27FC236}">
                    <a16:creationId xmlns:a16="http://schemas.microsoft.com/office/drawing/2014/main" id="{B521C744-8464-0388-D3E5-BA797DDF439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0751" y="1735317"/>
                <a:ext cx="4687931" cy="55672"/>
              </a:xfrm>
              <a:prstGeom prst="straightConnector1">
                <a:avLst/>
              </a:prstGeom>
              <a:ln w="762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Taisns bultveida savienotājs 25">
              <a:extLst>
                <a:ext uri="{FF2B5EF4-FFF2-40B4-BE49-F238E27FC236}">
                  <a16:creationId xmlns:a16="http://schemas.microsoft.com/office/drawing/2014/main" id="{3A8B6C1A-BC81-F2E7-B5D0-0ED6CCDC1B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47451" y="1650653"/>
              <a:ext cx="1348935" cy="3059864"/>
            </a:xfrm>
            <a:prstGeom prst="straightConnector1">
              <a:avLst/>
            </a:prstGeom>
            <a:ln w="762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1">
            <a:extLst>
              <a:ext uri="{FF2B5EF4-FFF2-40B4-BE49-F238E27FC236}">
                <a16:creationId xmlns:a16="http://schemas.microsoft.com/office/drawing/2014/main" id="{A7D2FC7D-09A7-4FDD-3B40-4D4AE6C5F2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108" y="56472"/>
            <a:ext cx="11340492" cy="5847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altLang="lv-LV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  T H I N K I N G - </a:t>
            </a:r>
            <a:r>
              <a:rPr kumimoji="0" lang="lv-LV" altLang="lv-LV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creation</a:t>
            </a:r>
            <a:r>
              <a:rPr kumimoji="0" lang="lv-LV" altLang="lv-LV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</a:t>
            </a:r>
            <a:r>
              <a:rPr kumimoji="0" lang="lv-LV" altLang="lv-LV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and</a:t>
            </a:r>
            <a:r>
              <a:rPr kumimoji="0" lang="lv-LV" altLang="lv-LV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</a:t>
            </a:r>
            <a:r>
              <a:rPr kumimoji="0" lang="lv-LV" altLang="lv-LV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processing</a:t>
            </a:r>
            <a:r>
              <a:rPr kumimoji="0" lang="lv-LV" altLang="lv-LV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 </a:t>
            </a:r>
            <a:r>
              <a:rPr kumimoji="0" lang="lv-LV" altLang="lv-LV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of</a:t>
            </a:r>
            <a:r>
              <a:rPr kumimoji="0" lang="lv-LV" altLang="lv-LV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THOUGHTS</a:t>
            </a:r>
            <a:endParaRPr kumimoji="0" lang="lv-LV" altLang="lv-LV" sz="6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228F2F75-1759-EF9C-5DAC-57480196F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3593" y="1440143"/>
            <a:ext cx="4293857" cy="2616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altLang="lv-LV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                         </a:t>
            </a:r>
            <a:r>
              <a:rPr kumimoji="0" lang="lv-LV" altLang="lv-LV" sz="2400" b="1" i="0" u="none" strike="noStrike" cap="none" normalizeH="0" baseline="0" dirty="0" err="1">
                <a:ln>
                  <a:noFill/>
                </a:ln>
                <a:solidFill>
                  <a:srgbClr val="1B7F13"/>
                </a:solidFill>
                <a:effectLst/>
                <a:latin typeface="Arial Unicode MS"/>
              </a:rPr>
              <a:t>The</a:t>
            </a:r>
            <a:r>
              <a:rPr kumimoji="0" lang="lv-LV" altLang="lv-LV" sz="2400" b="1" i="0" u="none" strike="noStrike" cap="none" normalizeH="0" baseline="0" dirty="0">
                <a:ln>
                  <a:noFill/>
                </a:ln>
                <a:solidFill>
                  <a:srgbClr val="1B7F13"/>
                </a:solidFill>
                <a:effectLst/>
                <a:latin typeface="Arial Unicode MS"/>
              </a:rPr>
              <a:t> </a:t>
            </a:r>
            <a:r>
              <a:rPr kumimoji="0" lang="lv-LV" altLang="lv-LV" sz="2400" b="1" i="0" u="none" strike="noStrike" cap="none" normalizeH="0" baseline="0" dirty="0" err="1">
                <a:ln>
                  <a:noFill/>
                </a:ln>
                <a:solidFill>
                  <a:srgbClr val="1B7F13"/>
                </a:solidFill>
                <a:effectLst/>
                <a:latin typeface="Arial Unicode MS"/>
              </a:rPr>
              <a:t>external</a:t>
            </a:r>
            <a:r>
              <a:rPr kumimoji="0" lang="lv-LV" altLang="lv-LV" sz="2400" b="1" i="0" u="none" strike="noStrike" cap="none" normalizeH="0" baseline="0" dirty="0">
                <a:ln>
                  <a:noFill/>
                </a:ln>
                <a:solidFill>
                  <a:srgbClr val="1B7F13"/>
                </a:solidFill>
                <a:effectLst/>
                <a:latin typeface="Arial Unicode M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altLang="lv-LV" sz="2200" b="1" i="0" u="none" strike="noStrike" cap="none" normalizeH="0" baseline="0" dirty="0">
                <a:ln>
                  <a:noFill/>
                </a:ln>
                <a:solidFill>
                  <a:srgbClr val="1B7F13"/>
                </a:solidFill>
                <a:effectLst/>
                <a:latin typeface="Arial Unicode MS"/>
              </a:rPr>
              <a:t>                         TRANSMISSION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altLang="lv-LV" sz="2400" b="1" i="0" u="none" strike="noStrike" cap="none" normalizeH="0" baseline="0" dirty="0">
                <a:ln>
                  <a:noFill/>
                </a:ln>
                <a:solidFill>
                  <a:srgbClr val="1B7F13"/>
                </a:solidFill>
                <a:effectLst/>
                <a:latin typeface="Arial Unicode MS"/>
              </a:rPr>
              <a:t>                        </a:t>
            </a:r>
            <a:r>
              <a:rPr kumimoji="0" lang="lv-LV" altLang="lv-LV" sz="2400" b="1" i="0" u="none" strike="noStrike" cap="none" normalizeH="0" baseline="0" dirty="0" err="1">
                <a:ln>
                  <a:noFill/>
                </a:ln>
                <a:solidFill>
                  <a:srgbClr val="1B7F13"/>
                </a:solidFill>
                <a:effectLst/>
                <a:latin typeface="Arial Unicode MS"/>
              </a:rPr>
              <a:t>of</a:t>
            </a:r>
            <a:r>
              <a:rPr kumimoji="0" lang="lv-LV" altLang="lv-LV" sz="2400" b="1" i="0" u="none" strike="noStrike" cap="none" normalizeH="0" baseline="0" dirty="0">
                <a:ln>
                  <a:noFill/>
                </a:ln>
                <a:solidFill>
                  <a:srgbClr val="1B7F13"/>
                </a:solidFill>
                <a:effectLst/>
                <a:latin typeface="Arial Unicode MS"/>
              </a:rPr>
              <a:t> </a:t>
            </a:r>
            <a:r>
              <a:rPr kumimoji="0" lang="lv-LV" altLang="lv-LV" sz="2400" b="1" i="0" u="none" strike="noStrike" cap="none" normalizeH="0" baseline="0" dirty="0" err="1">
                <a:ln>
                  <a:noFill/>
                </a:ln>
                <a:solidFill>
                  <a:srgbClr val="1B7F13"/>
                </a:solidFill>
                <a:effectLst/>
                <a:latin typeface="Arial Unicode MS"/>
              </a:rPr>
              <a:t>thoughts</a:t>
            </a:r>
            <a:r>
              <a:rPr kumimoji="0" lang="lv-LV" altLang="lv-LV" sz="2400" b="1" i="0" u="none" strike="noStrike" cap="none" normalizeH="0" baseline="0" dirty="0">
                <a:ln>
                  <a:noFill/>
                </a:ln>
                <a:solidFill>
                  <a:srgbClr val="1B7F13"/>
                </a:solidFill>
                <a:effectLst/>
                <a:latin typeface="Arial Unicode MS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altLang="lv-LV" sz="2400" b="1" i="0" u="none" strike="noStrike" cap="none" normalizeH="0" baseline="0" dirty="0">
                <a:ln>
                  <a:noFill/>
                </a:ln>
                <a:solidFill>
                  <a:srgbClr val="1B7F13"/>
                </a:solidFill>
                <a:effectLst/>
                <a:latin typeface="Arial Unicode MS"/>
              </a:rPr>
              <a:t>                            </a:t>
            </a:r>
            <a:r>
              <a:rPr kumimoji="0" lang="lv-LV" altLang="lv-LV" sz="2400" b="1" i="0" u="none" strike="noStrike" cap="none" normalizeH="0" baseline="0" dirty="0" err="1">
                <a:ln>
                  <a:noFill/>
                </a:ln>
                <a:solidFill>
                  <a:srgbClr val="1B7F13"/>
                </a:solidFill>
                <a:effectLst/>
                <a:latin typeface="Arial Unicode MS"/>
              </a:rPr>
              <a:t>and</a:t>
            </a:r>
            <a:r>
              <a:rPr kumimoji="0" lang="lv-LV" altLang="lv-LV" sz="2400" b="1" i="0" u="none" strike="noStrike" cap="none" normalizeH="0" baseline="0" dirty="0">
                <a:ln>
                  <a:noFill/>
                </a:ln>
                <a:solidFill>
                  <a:srgbClr val="1B7F13"/>
                </a:solidFill>
                <a:effectLst/>
                <a:latin typeface="Arial Unicode MS"/>
              </a:rPr>
              <a:t> </a:t>
            </a:r>
            <a:r>
              <a:rPr kumimoji="0" lang="lv-LV" altLang="lv-LV" sz="2400" b="1" i="0" u="none" strike="noStrike" cap="none" normalizeH="0" baseline="0" dirty="0" err="1">
                <a:ln>
                  <a:noFill/>
                </a:ln>
                <a:solidFill>
                  <a:srgbClr val="1B7F13"/>
                </a:solidFill>
                <a:effectLst/>
                <a:latin typeface="Arial Unicode MS"/>
              </a:rPr>
              <a:t>the</a:t>
            </a:r>
            <a:r>
              <a:rPr kumimoji="0" lang="lv-LV" altLang="lv-LV" sz="2400" b="1" i="0" u="none" strike="noStrike" cap="none" normalizeH="0" baseline="0" dirty="0">
                <a:ln>
                  <a:noFill/>
                </a:ln>
                <a:solidFill>
                  <a:srgbClr val="1B7F13"/>
                </a:solidFill>
                <a:effectLst/>
                <a:latin typeface="Arial Unicode M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altLang="lv-LV" sz="2200" b="1" i="0" u="none" strike="noStrike" cap="none" normalizeH="0" baseline="0" dirty="0">
                <a:ln>
                  <a:noFill/>
                </a:ln>
                <a:solidFill>
                  <a:srgbClr val="1B7F13"/>
                </a:solidFill>
                <a:effectLst/>
                <a:latin typeface="Arial Unicode MS"/>
              </a:rPr>
              <a:t>                           REALIZATION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altLang="lv-LV" sz="2400" b="1" i="0" u="none" strike="noStrike" cap="none" normalizeH="0" baseline="0" dirty="0">
                <a:ln>
                  <a:noFill/>
                </a:ln>
                <a:solidFill>
                  <a:srgbClr val="1B7F13"/>
                </a:solidFill>
                <a:effectLst/>
                <a:latin typeface="Arial Unicode MS"/>
              </a:rPr>
              <a:t>                     </a:t>
            </a:r>
            <a:r>
              <a:rPr kumimoji="0" lang="lv-LV" altLang="lv-LV" sz="2400" b="1" i="0" u="none" strike="noStrike" cap="none" normalizeH="0" baseline="0" dirty="0" err="1">
                <a:ln>
                  <a:noFill/>
                </a:ln>
                <a:solidFill>
                  <a:srgbClr val="1B7F13"/>
                </a:solidFill>
                <a:effectLst/>
                <a:latin typeface="Arial Unicode MS"/>
              </a:rPr>
              <a:t>of</a:t>
            </a:r>
            <a:r>
              <a:rPr kumimoji="0" lang="lv-LV" altLang="lv-LV" sz="2400" b="1" i="0" u="none" strike="noStrike" cap="none" normalizeH="0" baseline="0" dirty="0">
                <a:ln>
                  <a:noFill/>
                </a:ln>
                <a:solidFill>
                  <a:srgbClr val="1B7F13"/>
                </a:solidFill>
                <a:effectLst/>
                <a:latin typeface="Arial Unicode MS"/>
              </a:rPr>
              <a:t> </a:t>
            </a:r>
            <a:r>
              <a:rPr kumimoji="0" lang="lv-LV" altLang="lv-LV" sz="2400" b="1" i="0" u="none" strike="noStrike" cap="none" normalizeH="0" baseline="0" dirty="0" err="1">
                <a:ln>
                  <a:noFill/>
                </a:ln>
                <a:solidFill>
                  <a:srgbClr val="1B7F13"/>
                </a:solidFill>
                <a:effectLst/>
                <a:latin typeface="Arial Unicode MS"/>
              </a:rPr>
              <a:t>real</a:t>
            </a:r>
            <a:r>
              <a:rPr kumimoji="0" lang="lv-LV" altLang="lv-LV" sz="2400" b="1" i="0" u="none" strike="noStrike" cap="none" normalizeH="0" baseline="0" dirty="0">
                <a:ln>
                  <a:noFill/>
                </a:ln>
                <a:solidFill>
                  <a:srgbClr val="1B7F13"/>
                </a:solidFill>
                <a:effectLst/>
                <a:latin typeface="Arial Unicode MS"/>
              </a:rPr>
              <a:t> </a:t>
            </a:r>
            <a:r>
              <a:rPr kumimoji="0" lang="lv-LV" altLang="lv-LV" sz="2400" b="1" i="0" u="none" strike="noStrike" cap="none" normalizeH="0" baseline="0" dirty="0" err="1">
                <a:ln>
                  <a:noFill/>
                </a:ln>
                <a:solidFill>
                  <a:srgbClr val="1B7F13"/>
                </a:solidFill>
                <a:effectLst/>
                <a:latin typeface="Arial Unicode MS"/>
              </a:rPr>
              <a:t>thoughts</a:t>
            </a:r>
            <a:r>
              <a:rPr kumimoji="0" lang="lv-LV" altLang="lv-LV" sz="2400" b="1" i="0" u="none" strike="noStrike" cap="none" normalizeH="0" baseline="0" dirty="0">
                <a:ln>
                  <a:noFill/>
                </a:ln>
                <a:solidFill>
                  <a:srgbClr val="1B7F13"/>
                </a:solidFill>
                <a:effectLst/>
                <a:latin typeface="Arial Unicode M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altLang="lv-LV" sz="2400" b="1" i="0" u="none" strike="noStrike" cap="none" normalizeH="0" baseline="0" dirty="0">
                <a:ln>
                  <a:noFill/>
                </a:ln>
                <a:solidFill>
                  <a:srgbClr val="1B7F13"/>
                </a:solidFill>
                <a:effectLst/>
                <a:latin typeface="Arial Unicode MS"/>
              </a:rPr>
              <a:t>                          </a:t>
            </a:r>
            <a:r>
              <a:rPr kumimoji="0" lang="lv-LV" altLang="lv-LV" sz="2400" b="1" i="0" u="none" strike="noStrike" cap="none" normalizeH="0" baseline="0" dirty="0" err="1">
                <a:ln>
                  <a:noFill/>
                </a:ln>
                <a:solidFill>
                  <a:srgbClr val="1B7F13"/>
                </a:solidFill>
                <a:effectLst/>
                <a:latin typeface="Arial Unicode MS"/>
              </a:rPr>
              <a:t>in</a:t>
            </a:r>
            <a:r>
              <a:rPr kumimoji="0" lang="lv-LV" altLang="lv-LV" sz="2400" b="1" i="0" u="none" strike="noStrike" cap="none" normalizeH="0" baseline="0" dirty="0">
                <a:ln>
                  <a:noFill/>
                </a:ln>
                <a:solidFill>
                  <a:srgbClr val="1B7F13"/>
                </a:solidFill>
                <a:effectLst/>
                <a:latin typeface="Arial Unicode MS"/>
              </a:rPr>
              <a:t> </a:t>
            </a:r>
            <a:r>
              <a:rPr kumimoji="0" lang="lv-LV" altLang="lv-LV" sz="2400" b="1" i="0" u="none" strike="noStrike" cap="none" normalizeH="0" baseline="0" dirty="0" err="1">
                <a:ln>
                  <a:noFill/>
                </a:ln>
                <a:solidFill>
                  <a:srgbClr val="1B7F13"/>
                </a:solidFill>
                <a:effectLst/>
                <a:latin typeface="Arial Unicode MS"/>
              </a:rPr>
              <a:t>practice</a:t>
            </a:r>
            <a:r>
              <a:rPr kumimoji="0" lang="lv-LV" altLang="lv-LV" sz="2400" b="1" i="0" u="none" strike="noStrike" cap="none" normalizeH="0" baseline="0" dirty="0">
                <a:ln>
                  <a:noFill/>
                </a:ln>
                <a:solidFill>
                  <a:srgbClr val="1B7F13"/>
                </a:solidFill>
                <a:effectLst/>
                <a:latin typeface="Arial Unicode MS"/>
              </a:rPr>
              <a:t> </a:t>
            </a:r>
            <a:endParaRPr kumimoji="0" lang="lv-LV" altLang="lv-LV" sz="2400" b="1" i="0" u="none" strike="noStrike" cap="none" normalizeH="0" baseline="0" dirty="0">
              <a:ln>
                <a:noFill/>
              </a:ln>
              <a:solidFill>
                <a:srgbClr val="1B7F13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931A7F7F-6AB3-B55F-3552-7B33EB24B6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108" y="5486240"/>
            <a:ext cx="1170547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altLang="lv-LV" sz="3000" b="1" i="0" u="none" strike="noStrike" cap="none" normalizeH="0" baseline="0" dirty="0">
                <a:ln>
                  <a:noFill/>
                </a:ln>
                <a:effectLst/>
                <a:latin typeface="Arial Unicode MS"/>
              </a:rPr>
              <a:t>M a t e r i a l  w o r l d – </a:t>
            </a:r>
            <a:r>
              <a:rPr lang="lv-LV" altLang="lv-LV" sz="3000" b="1" dirty="0" err="1">
                <a:latin typeface="Arial Unicode MS"/>
              </a:rPr>
              <a:t>known</a:t>
            </a:r>
            <a:r>
              <a:rPr lang="lv-LV" altLang="lv-LV" sz="3000" b="1" dirty="0">
                <a:latin typeface="Arial Unicode MS"/>
              </a:rPr>
              <a:t> to </a:t>
            </a:r>
            <a:r>
              <a:rPr lang="lv-LV" altLang="lv-LV" sz="3000" b="1" dirty="0" err="1">
                <a:latin typeface="Arial Unicode MS"/>
              </a:rPr>
              <a:t>Human</a:t>
            </a:r>
            <a:r>
              <a:rPr lang="lv-LV" altLang="lv-LV" sz="3000" b="1" dirty="0">
                <a:latin typeface="Arial Unicode MS"/>
              </a:rPr>
              <a:t> </a:t>
            </a:r>
            <a:r>
              <a:rPr kumimoji="0" lang="lv-LV" altLang="lv-LV" sz="3000" b="1" i="0" u="none" strike="noStrike" cap="none" normalizeH="0" baseline="0" dirty="0" err="1">
                <a:ln>
                  <a:noFill/>
                </a:ln>
                <a:effectLst/>
                <a:latin typeface="Arial Unicode MS"/>
              </a:rPr>
              <a:t>part</a:t>
            </a:r>
            <a:r>
              <a:rPr kumimoji="0" lang="lv-LV" altLang="lv-LV" sz="3000" b="1" i="0" u="none" strike="noStrike" cap="none" normalizeH="0" baseline="0" dirty="0">
                <a:ln>
                  <a:noFill/>
                </a:ln>
                <a:effectLst/>
                <a:latin typeface="Arial Unicode MS"/>
              </a:rPr>
              <a:t> </a:t>
            </a:r>
            <a:r>
              <a:rPr kumimoji="0" lang="lv-LV" altLang="lv-LV" sz="3000" b="1" i="0" u="none" strike="noStrike" cap="none" normalizeH="0" baseline="0" dirty="0" err="1">
                <a:ln>
                  <a:noFill/>
                </a:ln>
                <a:effectLst/>
                <a:latin typeface="Arial Unicode MS"/>
              </a:rPr>
              <a:t>of</a:t>
            </a:r>
            <a:r>
              <a:rPr kumimoji="0" lang="lv-LV" altLang="lv-LV" sz="3000" b="1" i="0" u="none" strike="noStrike" cap="none" normalizeH="0" baseline="0" dirty="0">
                <a:ln>
                  <a:noFill/>
                </a:ln>
                <a:effectLst/>
                <a:latin typeface="Arial Unicode MS"/>
              </a:rPr>
              <a:t> </a:t>
            </a:r>
            <a:r>
              <a:rPr kumimoji="0" lang="lv-LV" altLang="lv-LV" sz="3000" b="1" i="0" u="none" strike="noStrike" cap="none" normalizeH="0" baseline="0" dirty="0" err="1">
                <a:ln>
                  <a:noFill/>
                </a:ln>
                <a:effectLst/>
                <a:latin typeface="Arial Unicode MS"/>
              </a:rPr>
              <a:t>the</a:t>
            </a:r>
            <a:r>
              <a:rPr kumimoji="0" lang="lv-LV" altLang="lv-LV" sz="3000" b="1" i="0" u="none" strike="noStrike" cap="none" normalizeH="0" baseline="0" dirty="0">
                <a:ln>
                  <a:noFill/>
                </a:ln>
                <a:effectLst/>
                <a:latin typeface="Arial Unicode MS"/>
              </a:rPr>
              <a:t> </a:t>
            </a:r>
            <a:r>
              <a:rPr kumimoji="0" lang="lv-LV" altLang="lv-LV" sz="3000" b="1" i="0" u="none" strike="noStrike" cap="none" normalizeH="0" baseline="0" dirty="0" err="1">
                <a:ln>
                  <a:noFill/>
                </a:ln>
                <a:effectLst/>
                <a:latin typeface="Arial Unicode MS"/>
              </a:rPr>
              <a:t>Universe</a:t>
            </a:r>
            <a:r>
              <a:rPr kumimoji="0" lang="lv-LV" altLang="lv-LV" sz="3000" b="1" i="0" u="none" strike="noStrike" cap="none" normalizeH="0" baseline="0" dirty="0">
                <a:ln>
                  <a:noFill/>
                </a:ln>
                <a:effectLst/>
                <a:latin typeface="Arial Unicode MS"/>
              </a:rPr>
              <a:t> - – </a:t>
            </a:r>
            <a:r>
              <a:rPr kumimoji="0" lang="lv-LV" altLang="lv-LV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/>
                <a:ea typeface="+mn-ea"/>
                <a:cs typeface="+mn-cs"/>
              </a:rPr>
              <a:t>Human’s</a:t>
            </a:r>
            <a:r>
              <a:rPr kumimoji="0" lang="lv-LV" altLang="lv-LV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/>
                <a:ea typeface="+mn-ea"/>
                <a:cs typeface="+mn-cs"/>
              </a:rPr>
              <a:t> </a:t>
            </a:r>
            <a:r>
              <a:rPr kumimoji="0" lang="lv-LV" altLang="lv-LV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/>
                <a:ea typeface="+mn-ea"/>
                <a:cs typeface="+mn-cs"/>
              </a:rPr>
              <a:t>real</a:t>
            </a:r>
            <a:r>
              <a:rPr kumimoji="0" lang="lv-LV" altLang="lv-LV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/>
                <a:ea typeface="+mn-ea"/>
                <a:cs typeface="+mn-cs"/>
              </a:rPr>
              <a:t> </a:t>
            </a:r>
            <a:r>
              <a:rPr kumimoji="0" lang="lv-LV" altLang="lv-LV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/>
                <a:ea typeface="+mn-ea"/>
                <a:cs typeface="+mn-cs"/>
              </a:rPr>
              <a:t>living</a:t>
            </a:r>
            <a:r>
              <a:rPr kumimoji="0" lang="lv-LV" altLang="lv-LV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/>
                <a:ea typeface="+mn-ea"/>
                <a:cs typeface="+mn-cs"/>
              </a:rPr>
              <a:t> </a:t>
            </a:r>
            <a:r>
              <a:rPr kumimoji="0" lang="lv-LV" altLang="lv-LV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/>
                <a:ea typeface="+mn-ea"/>
                <a:cs typeface="+mn-cs"/>
              </a:rPr>
              <a:t>environment</a:t>
            </a:r>
            <a:endParaRPr kumimoji="0" lang="lv-LV" altLang="lv-LV" sz="3000" b="1" i="0" u="none" strike="noStrike" cap="none" normalizeH="0" baseline="0" dirty="0">
              <a:ln>
                <a:noFill/>
              </a:ln>
              <a:effectLst/>
              <a:latin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8362801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ttēls 2" descr="Attēls, kurā ir teksts, diagramma, ekrānuzņēmums, fonts&#10;&#10;Apraksts ģenerēts automātiski">
            <a:extLst>
              <a:ext uri="{FF2B5EF4-FFF2-40B4-BE49-F238E27FC236}">
                <a16:creationId xmlns:a16="http://schemas.microsoft.com/office/drawing/2014/main" id="{9EE6485A-D81D-527F-D2D8-E5D69AD749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" y="198120"/>
            <a:ext cx="12118848" cy="646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6573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CC6D886-EF8C-580A-42DF-10AFC30501AC}"/>
              </a:ext>
            </a:extLst>
          </p:cNvPr>
          <p:cNvSpPr txBox="1"/>
          <p:nvPr/>
        </p:nvSpPr>
        <p:spPr>
          <a:xfrm>
            <a:off x="6900136" y="692218"/>
            <a:ext cx="5045430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1" dirty="0"/>
              <a:t>HUMAN’S   I N T E L I G E N C E</a:t>
            </a:r>
          </a:p>
          <a:p>
            <a:endParaRPr lang="en-GB" sz="400" dirty="0"/>
          </a:p>
          <a:p>
            <a:r>
              <a:rPr lang="en-GB" dirty="0"/>
              <a:t>      </a:t>
            </a:r>
            <a:r>
              <a:rPr lang="en-GB" b="1" dirty="0"/>
              <a:t>EMOTIONAL INTELLIGENCE </a:t>
            </a:r>
            <a:r>
              <a:rPr lang="en-GB" dirty="0"/>
              <a:t>is one of the characteristics of human’s </a:t>
            </a:r>
            <a:r>
              <a:rPr lang="lv-LV" dirty="0" err="1"/>
              <a:t>consciousness</a:t>
            </a:r>
            <a:r>
              <a:rPr lang="lv-LV" dirty="0"/>
              <a:t> </a:t>
            </a:r>
            <a:r>
              <a:rPr lang="en-GB" dirty="0"/>
              <a:t> </a:t>
            </a:r>
            <a:r>
              <a:rPr lang="lv-LV" dirty="0"/>
              <a:t>(</a:t>
            </a:r>
            <a:r>
              <a:rPr lang="en-GB" dirty="0"/>
              <a:t>spirituality</a:t>
            </a:r>
            <a:r>
              <a:rPr lang="lv-LV" dirty="0"/>
              <a:t>, </a:t>
            </a:r>
            <a:r>
              <a:rPr lang="en-GB" dirty="0"/>
              <a:t>mentality)</a:t>
            </a:r>
            <a:r>
              <a:rPr lang="lv-LV" dirty="0"/>
              <a:t>)</a:t>
            </a:r>
            <a:r>
              <a:rPr lang="en-GB" dirty="0"/>
              <a:t>, which is related to a person's emotionally imaginative world of feelings.  However, the emotional manifestation of feelings is only one part of the human’s </a:t>
            </a:r>
            <a:r>
              <a:rPr lang="lv-LV" dirty="0" err="1"/>
              <a:t>consciousness</a:t>
            </a:r>
            <a:r>
              <a:rPr lang="en-GB" dirty="0"/>
              <a:t>y in the real practice of our life.</a:t>
            </a:r>
          </a:p>
          <a:p>
            <a:r>
              <a:rPr lang="en-GB" dirty="0"/>
              <a:t>      </a:t>
            </a:r>
            <a:r>
              <a:rPr lang="en-GB" b="1" dirty="0"/>
              <a:t>RATIONAL INTELLIGENCE is </a:t>
            </a:r>
            <a:r>
              <a:rPr lang="en-GB" dirty="0"/>
              <a:t>the</a:t>
            </a:r>
            <a:r>
              <a:rPr lang="lv-LV" dirty="0"/>
              <a:t> top </a:t>
            </a:r>
            <a:r>
              <a:rPr lang="en-GB" dirty="0"/>
              <a:t>part of human’s </a:t>
            </a:r>
            <a:r>
              <a:rPr lang="lv-LV" dirty="0" err="1"/>
              <a:t>consciousness</a:t>
            </a:r>
            <a:r>
              <a:rPr lang="en-GB" dirty="0"/>
              <a:t> that complements emotional intelligence. Rationality ensures the purposeful</a:t>
            </a:r>
            <a:r>
              <a:rPr lang="lv-LV" dirty="0"/>
              <a:t> </a:t>
            </a:r>
            <a:r>
              <a:rPr lang="en-GB" dirty="0"/>
              <a:t>realization of created by the human</a:t>
            </a:r>
            <a:r>
              <a:rPr lang="lv-LV" dirty="0"/>
              <a:t>’s</a:t>
            </a:r>
            <a:r>
              <a:rPr lang="en-GB" dirty="0"/>
              <a:t> mind </a:t>
            </a:r>
            <a:r>
              <a:rPr lang="lv-LV" dirty="0" err="1"/>
              <a:t>scientific</a:t>
            </a:r>
            <a:r>
              <a:rPr lang="lv-LV" dirty="0"/>
              <a:t> </a:t>
            </a:r>
            <a:r>
              <a:rPr lang="en-GB" dirty="0"/>
              <a:t>knowledge</a:t>
            </a:r>
            <a:r>
              <a:rPr lang="lv-LV" dirty="0"/>
              <a:t>.</a:t>
            </a:r>
            <a:endParaRPr lang="en-GB" dirty="0"/>
          </a:p>
          <a:p>
            <a:r>
              <a:rPr lang="en-GB" dirty="0"/>
              <a:t>      Finally, the third part of spirituality exists at the level of human consciousness. It is the </a:t>
            </a:r>
            <a:r>
              <a:rPr lang="en-GB" b="1" dirty="0"/>
              <a:t>WILL (</a:t>
            </a:r>
            <a:r>
              <a:rPr lang="en-GB" b="1" dirty="0" err="1"/>
              <a:t>willpover</a:t>
            </a:r>
            <a:r>
              <a:rPr lang="en-GB" b="1" dirty="0"/>
              <a:t>) </a:t>
            </a:r>
            <a:r>
              <a:rPr lang="en-GB" dirty="0"/>
              <a:t>without which the human’s  INTELLIGENCE does not create </a:t>
            </a:r>
            <a:r>
              <a:rPr lang="en-GB" dirty="0" err="1"/>
              <a:t>comccious</a:t>
            </a:r>
            <a:r>
              <a:rPr lang="en-GB" dirty="0"/>
              <a:t> human’s life as the whole.</a:t>
            </a:r>
          </a:p>
        </p:txBody>
      </p:sp>
      <p:pic>
        <p:nvPicPr>
          <p:cNvPr id="5" name="Attēls 4" descr="Attēls, kurā ir teksts, ekrānuzņēmums, fonts, aplis&#10;&#10;Apraksts ģenerēts automātiski">
            <a:extLst>
              <a:ext uri="{FF2B5EF4-FFF2-40B4-BE49-F238E27FC236}">
                <a16:creationId xmlns:a16="http://schemas.microsoft.com/office/drawing/2014/main" id="{11272BB6-3AF7-2D0E-9F87-2F864FAC62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76" y="311286"/>
            <a:ext cx="6024487" cy="593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8488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3D84BB-2DDA-4FF5-81B8-447D2142D8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651A71D-D7A4-1F80-56C9-E978C5D26C02}"/>
              </a:ext>
            </a:extLst>
          </p:cNvPr>
          <p:cNvSpPr txBox="1"/>
          <p:nvPr/>
        </p:nvSpPr>
        <p:spPr>
          <a:xfrm>
            <a:off x="0" y="0"/>
            <a:ext cx="1202195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lv-LV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Human’s</a:t>
            </a:r>
            <a:r>
              <a:rPr kumimoji="0" lang="lv-LV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lv-LV" sz="4400" b="1" dirty="0">
                <a:solidFill>
                  <a:prstClr val="black"/>
                </a:solidFill>
                <a:latin typeface="Calibri" panose="020F0502020204030204"/>
              </a:rPr>
              <a:t> LIFE </a:t>
            </a:r>
            <a:r>
              <a:rPr lang="lv-LV" sz="4400" b="1" dirty="0" err="1">
                <a:solidFill>
                  <a:prstClr val="black"/>
                </a:solidFill>
                <a:latin typeface="Calibri" panose="020F0502020204030204"/>
              </a:rPr>
              <a:t>wihin</a:t>
            </a:r>
            <a:r>
              <a:rPr lang="lv-LV" sz="44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lv-LV" sz="4400" b="1" dirty="0" err="1">
                <a:solidFill>
                  <a:prstClr val="black"/>
                </a:solidFill>
                <a:latin typeface="Calibri" panose="020F0502020204030204"/>
              </a:rPr>
              <a:t>the</a:t>
            </a:r>
            <a:r>
              <a:rPr lang="lv-LV" sz="44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lv-LV" sz="4400" b="1" dirty="0" err="1">
                <a:solidFill>
                  <a:prstClr val="black"/>
                </a:solidFill>
                <a:latin typeface="Calibri" panose="020F0502020204030204"/>
              </a:rPr>
              <a:t>Universe</a:t>
            </a:r>
            <a:endParaRPr lang="lv-LV" sz="4400" b="1" dirty="0">
              <a:solidFill>
                <a:prstClr val="black"/>
              </a:solidFill>
              <a:latin typeface="Calibri" panose="020F0502020204030204"/>
            </a:endParaRPr>
          </a:p>
          <a:p>
            <a:pPr lvl="0" algn="ctr">
              <a:defRPr/>
            </a:pPr>
            <a:r>
              <a:rPr lang="lv-LV" sz="44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lv-LV" sz="4400" b="1" dirty="0" err="1">
                <a:solidFill>
                  <a:prstClr val="black"/>
                </a:solidFill>
                <a:latin typeface="Calibri" panose="020F0502020204030204"/>
              </a:rPr>
              <a:t>in</a:t>
            </a:r>
            <a:r>
              <a:rPr lang="lv-LV" sz="44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lv-LV" sz="4400" b="1" dirty="0" err="1">
                <a:solidFill>
                  <a:prstClr val="black"/>
                </a:solidFill>
                <a:latin typeface="Calibri" panose="020F0502020204030204"/>
              </a:rPr>
              <a:t>space</a:t>
            </a:r>
            <a:r>
              <a:rPr lang="lv-LV" sz="44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lv-LV" sz="4400" b="1" dirty="0" err="1">
                <a:solidFill>
                  <a:prstClr val="black"/>
                </a:solidFill>
                <a:latin typeface="Calibri" panose="020F0502020204030204"/>
              </a:rPr>
              <a:t>and</a:t>
            </a:r>
            <a:r>
              <a:rPr lang="lv-LV" sz="44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lv-LV" sz="4400" b="1" dirty="0" err="1">
                <a:solidFill>
                  <a:prstClr val="black"/>
                </a:solidFill>
                <a:latin typeface="Calibri" panose="020F0502020204030204"/>
              </a:rPr>
              <a:t>time</a:t>
            </a:r>
            <a:r>
              <a:rPr lang="lv-LV" sz="4400" b="1" dirty="0">
                <a:solidFill>
                  <a:prstClr val="black"/>
                </a:solidFill>
                <a:latin typeface="Calibri" panose="020F0502020204030204"/>
              </a:rPr>
              <a:t> – </a:t>
            </a:r>
            <a:r>
              <a:rPr lang="lv-LV" sz="4400" b="1" dirty="0" err="1">
                <a:solidFill>
                  <a:srgbClr val="C00000"/>
                </a:solidFill>
                <a:highlight>
                  <a:srgbClr val="FFFF00"/>
                </a:highlight>
                <a:latin typeface="Calibri" panose="020F0502020204030204"/>
              </a:rPr>
              <a:t>processual</a:t>
            </a:r>
            <a:r>
              <a:rPr lang="lv-LV" sz="4400" b="1" dirty="0">
                <a:solidFill>
                  <a:srgbClr val="C00000"/>
                </a:solidFill>
                <a:highlight>
                  <a:srgbClr val="FFFF00"/>
                </a:highlight>
                <a:latin typeface="Calibri" panose="020F0502020204030204"/>
              </a:rPr>
              <a:t> </a:t>
            </a:r>
            <a:r>
              <a:rPr lang="lv-LV" sz="4400" b="1" dirty="0" err="1">
                <a:solidFill>
                  <a:srgbClr val="C00000"/>
                </a:solidFill>
                <a:highlight>
                  <a:srgbClr val="FFFF00"/>
                </a:highlight>
                <a:latin typeface="Calibri" panose="020F0502020204030204"/>
              </a:rPr>
              <a:t>system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Tabula 3">
            <a:extLst>
              <a:ext uri="{FF2B5EF4-FFF2-40B4-BE49-F238E27FC236}">
                <a16:creationId xmlns:a16="http://schemas.microsoft.com/office/drawing/2014/main" id="{4BD9C968-ADAD-7C1B-61C3-2C08E8046CB2}"/>
              </a:ext>
            </a:extLst>
          </p:cNvPr>
          <p:cNvGraphicFramePr>
            <a:graphicFrameLocks noGrp="1"/>
          </p:cNvGraphicFramePr>
          <p:nvPr/>
        </p:nvGraphicFramePr>
        <p:xfrm>
          <a:off x="486477" y="1574896"/>
          <a:ext cx="11049000" cy="51097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29271">
                  <a:extLst>
                    <a:ext uri="{9D8B030D-6E8A-4147-A177-3AD203B41FA5}">
                      <a16:colId xmlns:a16="http://schemas.microsoft.com/office/drawing/2014/main" val="1067663315"/>
                    </a:ext>
                  </a:extLst>
                </a:gridCol>
                <a:gridCol w="1886569">
                  <a:extLst>
                    <a:ext uri="{9D8B030D-6E8A-4147-A177-3AD203B41FA5}">
                      <a16:colId xmlns:a16="http://schemas.microsoft.com/office/drawing/2014/main" val="1081069949"/>
                    </a:ext>
                  </a:extLst>
                </a:gridCol>
                <a:gridCol w="2072640">
                  <a:extLst>
                    <a:ext uri="{9D8B030D-6E8A-4147-A177-3AD203B41FA5}">
                      <a16:colId xmlns:a16="http://schemas.microsoft.com/office/drawing/2014/main" val="44292269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66456472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95875328"/>
                    </a:ext>
                  </a:extLst>
                </a:gridCol>
              </a:tblGrid>
              <a:tr h="1031990">
                <a:tc>
                  <a:txBody>
                    <a:bodyPr/>
                    <a:lstStyle/>
                    <a:p>
                      <a:pPr algn="ctr"/>
                      <a:r>
                        <a:rPr lang="lv-LV" sz="4000" b="1" dirty="0" err="1"/>
                        <a:t>Human’s</a:t>
                      </a:r>
                      <a:r>
                        <a:rPr lang="lv-LV" sz="4000" b="1" dirty="0"/>
                        <a:t> </a:t>
                      </a:r>
                    </a:p>
                    <a:p>
                      <a:pPr algn="ctr"/>
                      <a:r>
                        <a:rPr lang="lv-LV" sz="4000" b="1" dirty="0"/>
                        <a:t>LIFE </a:t>
                      </a:r>
                      <a:endParaRPr lang="en-GB" sz="40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lv-LV" sz="3200" b="1" dirty="0" err="1"/>
                        <a:t>Physical</a:t>
                      </a:r>
                      <a:r>
                        <a:rPr lang="lv-LV" sz="3200" b="1" dirty="0"/>
                        <a:t> </a:t>
                      </a:r>
                    </a:p>
                    <a:p>
                      <a:pPr algn="ctr"/>
                      <a:r>
                        <a:rPr lang="lv-LV" sz="3200" b="1" dirty="0"/>
                        <a:t>LIFE</a:t>
                      </a:r>
                    </a:p>
                    <a:p>
                      <a:pPr algn="ctr"/>
                      <a:r>
                        <a:rPr lang="lv-LV" sz="3200" b="1" dirty="0"/>
                        <a:t>(</a:t>
                      </a:r>
                      <a:r>
                        <a:rPr lang="lv-LV" sz="3200" b="1" dirty="0" err="1"/>
                        <a:t>physiology</a:t>
                      </a:r>
                      <a:r>
                        <a:rPr lang="lv-LV" sz="3200" b="1" dirty="0"/>
                        <a:t>)</a:t>
                      </a:r>
                      <a:endParaRPr lang="en-GB" sz="3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Mental or psychic</a:t>
                      </a:r>
                      <a:r>
                        <a:rPr lang="lv-LV" sz="3200" b="1" dirty="0"/>
                        <a:t> </a:t>
                      </a:r>
                      <a:r>
                        <a:rPr lang="lv-LV" sz="3200" b="1" dirty="0" err="1"/>
                        <a:t>or</a:t>
                      </a:r>
                      <a:r>
                        <a:rPr lang="lv-LV" sz="3200" b="1" dirty="0"/>
                        <a:t> </a:t>
                      </a:r>
                      <a:r>
                        <a:rPr lang="lv-LV" sz="3200" b="1" dirty="0" err="1"/>
                        <a:t>spiritual</a:t>
                      </a:r>
                      <a:r>
                        <a:rPr lang="en-US" sz="3200" b="1" dirty="0"/>
                        <a:t> </a:t>
                      </a:r>
                      <a:r>
                        <a:rPr lang="lv-LV" sz="3200" b="1" dirty="0"/>
                        <a:t>LIFE</a:t>
                      </a:r>
                      <a:r>
                        <a:rPr lang="en-US" sz="3200" b="1" dirty="0"/>
                        <a:t> </a:t>
                      </a:r>
                      <a:r>
                        <a:rPr lang="lv-LV" sz="3200" b="1" dirty="0"/>
                        <a:t> </a:t>
                      </a:r>
                      <a:r>
                        <a:rPr lang="en-US" sz="3200" b="1" dirty="0"/>
                        <a:t>(psychology</a:t>
                      </a:r>
                      <a:r>
                        <a:rPr lang="en-US" sz="2800" b="1" dirty="0"/>
                        <a:t>).</a:t>
                      </a:r>
                      <a:endParaRPr lang="en-GB" sz="28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0033947"/>
                  </a:ext>
                </a:extLst>
              </a:tr>
              <a:tr h="364626">
                <a:tc>
                  <a:txBody>
                    <a:bodyPr/>
                    <a:lstStyle/>
                    <a:p>
                      <a:pPr algn="ctr"/>
                      <a:r>
                        <a:rPr lang="lv-LV" sz="3600" dirty="0" err="1"/>
                        <a:t>External</a:t>
                      </a:r>
                      <a:r>
                        <a:rPr lang="lv-LV" sz="3600" dirty="0"/>
                        <a:t> </a:t>
                      </a:r>
                      <a:r>
                        <a:rPr lang="lv-LV" sz="3600" dirty="0" err="1"/>
                        <a:t>environment</a:t>
                      </a:r>
                      <a:endParaRPr lang="en-GB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3200" b="1" dirty="0"/>
                        <a:t>s(t)</a:t>
                      </a:r>
                    </a:p>
                    <a:p>
                      <a:pPr algn="ctr"/>
                      <a:r>
                        <a:rPr lang="lv-LV" sz="2800" b="1" dirty="0"/>
                        <a:t>Step </a:t>
                      </a:r>
                      <a:r>
                        <a:rPr lang="lv-LV" sz="2800" b="1" dirty="0" err="1"/>
                        <a:t>by</a:t>
                      </a:r>
                      <a:r>
                        <a:rPr lang="lv-LV" sz="2800" b="1" dirty="0"/>
                        <a:t> step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s(t)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Step </a:t>
                      </a:r>
                      <a:r>
                        <a:rPr kumimoji="0" lang="lv-LV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by</a:t>
                      </a:r>
                      <a:r>
                        <a:rPr kumimoji="0" lang="lv-LV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step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3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s(t)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2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Step by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2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step</a:t>
                      </a:r>
                      <a:endParaRPr kumimoji="0" lang="en-GB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3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s(t)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2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Step by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2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step</a:t>
                      </a:r>
                      <a:endParaRPr kumimoji="0" lang="en-GB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3637623"/>
                  </a:ext>
                </a:extLst>
              </a:tr>
              <a:tr h="1065954">
                <a:tc>
                  <a:txBody>
                    <a:bodyPr/>
                    <a:lstStyle/>
                    <a:p>
                      <a:pPr algn="ctr"/>
                      <a:r>
                        <a:rPr lang="lv-LV" sz="3600" dirty="0" err="1"/>
                        <a:t>Internal</a:t>
                      </a:r>
                      <a:endParaRPr lang="lv-LV" sz="3600" dirty="0"/>
                    </a:p>
                    <a:p>
                      <a:pPr algn="ctr"/>
                      <a:r>
                        <a:rPr lang="lv-LV" sz="3600" dirty="0" err="1"/>
                        <a:t>environment</a:t>
                      </a:r>
                      <a:endParaRPr lang="en-GB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s(t)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Step </a:t>
                      </a:r>
                      <a:r>
                        <a:rPr kumimoji="0" lang="lv-LV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by</a:t>
                      </a:r>
                      <a:r>
                        <a:rPr kumimoji="0" lang="lv-LV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step</a:t>
                      </a:r>
                      <a:endParaRPr kumimoji="0" lang="en-GB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s(t)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Step </a:t>
                      </a:r>
                      <a:r>
                        <a:rPr kumimoji="0" lang="lv-LV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by</a:t>
                      </a:r>
                      <a:r>
                        <a:rPr kumimoji="0" lang="lv-LV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step</a:t>
                      </a:r>
                      <a:endParaRPr kumimoji="0" lang="en-GB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s(t)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Step </a:t>
                      </a:r>
                      <a:r>
                        <a:rPr kumimoji="0" lang="lv-LV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by</a:t>
                      </a:r>
                      <a:r>
                        <a:rPr kumimoji="0" lang="lv-LV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step</a:t>
                      </a:r>
                      <a:endParaRPr kumimoji="0" lang="en-GB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s(t)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Step </a:t>
                      </a:r>
                      <a:r>
                        <a:rPr kumimoji="0" lang="lv-LV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by</a:t>
                      </a:r>
                      <a:r>
                        <a:rPr kumimoji="0" lang="lv-LV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step</a:t>
                      </a:r>
                      <a:endParaRPr kumimoji="0" lang="en-GB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3548509"/>
                  </a:ext>
                </a:extLst>
              </a:tr>
              <a:tr h="69013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3600" dirty="0"/>
                        <a:t>SPACE (s)</a:t>
                      </a:r>
                      <a:endParaRPr lang="en-GB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3600" dirty="0"/>
                        <a:t>TIME (t)</a:t>
                      </a:r>
                      <a:endParaRPr lang="en-GB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3600" dirty="0"/>
                        <a:t>SPACE (s)</a:t>
                      </a:r>
                      <a:endParaRPr lang="en-GB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3600" dirty="0"/>
                        <a:t>TIME (t)</a:t>
                      </a:r>
                      <a:endParaRPr lang="en-GB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79759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0585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A5C065-B421-C0D2-6CA2-61E0BD8630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isnstūris 4">
            <a:extLst>
              <a:ext uri="{FF2B5EF4-FFF2-40B4-BE49-F238E27FC236}">
                <a16:creationId xmlns:a16="http://schemas.microsoft.com/office/drawing/2014/main" id="{D0E35A5D-0B93-822F-2E66-0A6FD83FD7E2}"/>
              </a:ext>
            </a:extLst>
          </p:cNvPr>
          <p:cNvSpPr/>
          <p:nvPr/>
        </p:nvSpPr>
        <p:spPr>
          <a:xfrm>
            <a:off x="96557" y="135977"/>
            <a:ext cx="11858836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3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Structure</a:t>
            </a:r>
            <a:r>
              <a:rPr lang="lv-LV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lv-LV" sz="3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our</a:t>
            </a:r>
            <a:r>
              <a:rPr lang="lv-LV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en-GB" sz="3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tudy</a:t>
            </a:r>
            <a:r>
              <a:rPr lang="en-GB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course</a:t>
            </a:r>
            <a:r>
              <a:rPr lang="lv-LV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GB" sz="3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Systemology</a:t>
            </a:r>
            <a:r>
              <a:rPr lang="en-GB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 Thinking</a:t>
            </a:r>
            <a:r>
              <a:rPr lang="lv-LV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</p:txBody>
      </p:sp>
      <p:grpSp>
        <p:nvGrpSpPr>
          <p:cNvPr id="13" name="Grupa 12">
            <a:extLst>
              <a:ext uri="{FF2B5EF4-FFF2-40B4-BE49-F238E27FC236}">
                <a16:creationId xmlns:a16="http://schemas.microsoft.com/office/drawing/2014/main" id="{040A44A0-D8C0-EFDA-4E08-7E5764081A95}"/>
              </a:ext>
            </a:extLst>
          </p:cNvPr>
          <p:cNvGrpSpPr/>
          <p:nvPr/>
        </p:nvGrpSpPr>
        <p:grpSpPr>
          <a:xfrm>
            <a:off x="471303" y="865836"/>
            <a:ext cx="2238090" cy="4948519"/>
            <a:chOff x="-9134" y="1868787"/>
            <a:chExt cx="2238090" cy="3646622"/>
          </a:xfrm>
        </p:grpSpPr>
        <p:sp>
          <p:nvSpPr>
            <p:cNvPr id="2" name="Taisnstūris 1">
              <a:extLst>
                <a:ext uri="{FF2B5EF4-FFF2-40B4-BE49-F238E27FC236}">
                  <a16:creationId xmlns:a16="http://schemas.microsoft.com/office/drawing/2014/main" id="{FEA52107-D762-4516-2F16-7AC7F2930501}"/>
                </a:ext>
              </a:extLst>
            </p:cNvPr>
            <p:cNvSpPr/>
            <p:nvPr/>
          </p:nvSpPr>
          <p:spPr>
            <a:xfrm>
              <a:off x="-9134" y="2272109"/>
              <a:ext cx="2238090" cy="32433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lv-LV" sz="2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WORLD OF THOUGHTS</a:t>
              </a:r>
            </a:p>
            <a:p>
              <a:pPr lvl="0" algn="ctr"/>
              <a:r>
                <a:rPr lang="lv-LV" sz="2400" b="1" dirty="0"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3rd </a:t>
              </a:r>
              <a:r>
                <a:rPr lang="lv-LV" sz="2400" b="1" dirty="0" err="1"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chapter</a:t>
              </a:r>
              <a:r>
                <a:rPr lang="lv-LV" sz="2400" b="1" dirty="0"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 -</a:t>
              </a:r>
              <a:r>
                <a:rPr lang="lv-LV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–</a:t>
              </a:r>
            </a:p>
            <a:p>
              <a:pPr lvl="0" algn="ctr"/>
              <a:r>
                <a:rPr lang="lv-LV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Arrangement</a:t>
              </a:r>
              <a:r>
                <a:rPr lang="lv-LV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lv-LV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of</a:t>
              </a:r>
              <a:r>
                <a:rPr lang="lv-LV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lv-LV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the</a:t>
              </a:r>
              <a:r>
                <a:rPr lang="lv-LV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lv-LV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World</a:t>
              </a:r>
              <a:r>
                <a:rPr lang="lv-LV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lv-LV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of</a:t>
              </a:r>
              <a:r>
                <a:rPr lang="lv-LV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lv-LV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Thoughts</a:t>
              </a:r>
              <a:endParaRPr lang="lv-LV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2nd </a:t>
              </a:r>
              <a:r>
                <a:rPr kumimoji="0" lang="lv-LV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chapter</a:t>
              </a:r>
              <a:r>
                <a:rPr kumimoji="0" lang="lv-LV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--</a:t>
              </a:r>
              <a:endParaRPr kumimoji="0" lang="lv-LV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lvl="0" algn="ctr"/>
              <a:r>
                <a:rPr lang="lv-LV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Transmission</a:t>
              </a:r>
              <a:r>
                <a:rPr lang="lv-LV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</a:t>
              </a:r>
              <a:r>
                <a:rPr lang="lv-LV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of</a:t>
              </a:r>
              <a:r>
                <a:rPr lang="lv-LV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lv-LV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Thoughts</a:t>
              </a:r>
              <a:endParaRPr lang="lv-LV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/>
              <a:r>
                <a:rPr lang="lv-LV" sz="2400" b="1" dirty="0"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1st </a:t>
              </a:r>
              <a:r>
                <a:rPr lang="lv-LV" sz="2400" b="1" dirty="0" err="1"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chapter</a:t>
              </a:r>
              <a:r>
                <a:rPr lang="lv-LV" sz="2400" b="1" dirty="0"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lv-LV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/>
              <a:r>
                <a:rPr lang="lv-LV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lv-LV" sz="2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Thoughts</a:t>
              </a:r>
              <a:r>
                <a:rPr lang="lv-LV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lv-LV" sz="2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and</a:t>
              </a:r>
              <a:r>
                <a:rPr lang="lv-LV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lv-LV" sz="2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Thinking</a:t>
              </a:r>
              <a:endParaRPr lang="lv-LV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aisnstūris 5">
              <a:extLst>
                <a:ext uri="{FF2B5EF4-FFF2-40B4-BE49-F238E27FC236}">
                  <a16:creationId xmlns:a16="http://schemas.microsoft.com/office/drawing/2014/main" id="{98CB15E8-3016-0A87-3B54-F18E86C49A88}"/>
                </a:ext>
              </a:extLst>
            </p:cNvPr>
            <p:cNvSpPr/>
            <p:nvPr/>
          </p:nvSpPr>
          <p:spPr>
            <a:xfrm>
              <a:off x="433432" y="1868787"/>
              <a:ext cx="1540806" cy="4309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lv-LV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1st </a:t>
              </a:r>
              <a:r>
                <a:rPr lang="lv-LV" sz="32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part</a:t>
              </a:r>
              <a:endParaRPr lang="en-US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9" name="Grupa 18">
            <a:extLst>
              <a:ext uri="{FF2B5EF4-FFF2-40B4-BE49-F238E27FC236}">
                <a16:creationId xmlns:a16="http://schemas.microsoft.com/office/drawing/2014/main" id="{D8739F37-598A-C52F-C84E-15596BCA7D5C}"/>
              </a:ext>
            </a:extLst>
          </p:cNvPr>
          <p:cNvGrpSpPr/>
          <p:nvPr/>
        </p:nvGrpSpPr>
        <p:grpSpPr>
          <a:xfrm>
            <a:off x="8865525" y="974813"/>
            <a:ext cx="3138211" cy="4648369"/>
            <a:chOff x="9147600" y="495464"/>
            <a:chExt cx="2942521" cy="4648369"/>
          </a:xfrm>
        </p:grpSpPr>
        <p:sp>
          <p:nvSpPr>
            <p:cNvPr id="3" name="Taisnstūris 2">
              <a:extLst>
                <a:ext uri="{FF2B5EF4-FFF2-40B4-BE49-F238E27FC236}">
                  <a16:creationId xmlns:a16="http://schemas.microsoft.com/office/drawing/2014/main" id="{3B99431B-F536-6514-EB0F-A8BE63E59A3D}"/>
                </a:ext>
              </a:extLst>
            </p:cNvPr>
            <p:cNvSpPr/>
            <p:nvPr/>
          </p:nvSpPr>
          <p:spPr>
            <a:xfrm>
              <a:off x="9147600" y="1065794"/>
              <a:ext cx="2942521" cy="40780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lv-LV" sz="2200" b="1" dirty="0">
                  <a:solidFill>
                    <a:srgbClr val="1B7F1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SYSTEMS THEORIES</a:t>
              </a:r>
            </a:p>
            <a:p>
              <a:pPr lvl="0" algn="ctr"/>
              <a:r>
                <a:rPr lang="lv-LV" sz="2200" b="1" dirty="0">
                  <a:solidFill>
                    <a:srgbClr val="1B7F1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IN PRACICE</a:t>
              </a:r>
            </a:p>
            <a:p>
              <a:pPr lvl="0" algn="ctr"/>
              <a:endParaRPr lang="lv-LV" sz="1100" b="1" dirty="0">
                <a:solidFill>
                  <a:srgbClr val="1B7F13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/>
              <a:r>
                <a:rPr lang="lv-LV" sz="2200" b="1" dirty="0"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1st </a:t>
              </a:r>
              <a:r>
                <a:rPr lang="lv-LV" sz="2200" b="1" dirty="0" err="1"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chapter</a:t>
              </a:r>
              <a:r>
                <a:rPr lang="lv-LV" sz="2200" b="1" dirty="0"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lv-LV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– </a:t>
              </a:r>
              <a:r>
                <a:rPr lang="lv-LV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UNIVERSE</a:t>
              </a:r>
              <a:r>
                <a:rPr lang="lv-LV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lv-LV" sz="2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as</a:t>
              </a:r>
              <a:r>
                <a:rPr lang="lv-LV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lv-LV" sz="2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the</a:t>
              </a:r>
              <a:r>
                <a:rPr lang="lv-LV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lv-LV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SYSTEM</a:t>
              </a:r>
              <a:endParaRPr lang="lv-LV" sz="2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/>
              <a:r>
                <a:rPr lang="lv-LV" sz="2200" b="1" dirty="0"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2nd </a:t>
              </a:r>
              <a:r>
                <a:rPr lang="lv-LV" sz="2200" b="1" dirty="0" err="1"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chapter</a:t>
              </a:r>
              <a:r>
                <a:rPr lang="lv-LV" sz="2200" b="1" dirty="0"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</a:t>
              </a:r>
              <a:r>
                <a:rPr lang="lv-LV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Human</a:t>
              </a:r>
              <a:r>
                <a:rPr lang="lv-LV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</a:p>
            <a:p>
              <a:pPr lvl="0" algn="ctr"/>
              <a:r>
                <a:rPr lang="lv-LV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lv-LV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Life</a:t>
              </a:r>
              <a:r>
                <a:rPr lang="lv-LV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lv-LV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Society</a:t>
              </a:r>
              <a:r>
                <a:rPr lang="lv-LV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lv-LV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as</a:t>
              </a:r>
              <a:r>
                <a:rPr lang="lv-LV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lv-LV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SYSTEMS</a:t>
              </a:r>
              <a:r>
                <a:rPr lang="lv-LV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lv-LV" sz="2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Systemologies</a:t>
              </a:r>
              <a:r>
                <a:rPr lang="lv-LV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lv-LV" sz="2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of</a:t>
              </a:r>
              <a:r>
                <a:rPr lang="lv-LV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lvl="0" algn="ctr"/>
              <a:r>
                <a:rPr lang="lv-LV" sz="2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State</a:t>
              </a:r>
              <a:r>
                <a:rPr lang="lv-LV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 </a:t>
              </a:r>
              <a:r>
                <a:rPr lang="lv-LV" sz="2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Research</a:t>
              </a:r>
              <a:r>
                <a:rPr lang="lv-LV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lv-LV" sz="2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Education</a:t>
              </a:r>
              <a:r>
                <a:rPr lang="lv-LV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</a:p>
            <a:p>
              <a:pPr lvl="0" algn="ctr"/>
              <a:r>
                <a:rPr lang="lv-LV" sz="2200" b="1" dirty="0"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3rd </a:t>
              </a:r>
              <a:r>
                <a:rPr lang="lv-LV" sz="2200" b="1" dirty="0" err="1"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chapter</a:t>
              </a:r>
              <a:r>
                <a:rPr lang="lv-LV" sz="2200" b="1" dirty="0"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lv-LV" sz="2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Global</a:t>
              </a:r>
              <a:r>
                <a:rPr lang="lv-LV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lv-LV" sz="2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Life</a:t>
              </a:r>
              <a:endParaRPr lang="lv-LV" sz="2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/>
              <a:r>
                <a:rPr lang="lv-LV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lv-LV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as</a:t>
              </a:r>
              <a:r>
                <a:rPr lang="lv-LV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SYSTEM</a:t>
              </a:r>
              <a:r>
                <a:rPr lang="lv-LV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</a:p>
          </p:txBody>
        </p:sp>
        <p:sp>
          <p:nvSpPr>
            <p:cNvPr id="8" name="Taisnstūris 7">
              <a:extLst>
                <a:ext uri="{FF2B5EF4-FFF2-40B4-BE49-F238E27FC236}">
                  <a16:creationId xmlns:a16="http://schemas.microsoft.com/office/drawing/2014/main" id="{B7B8C6EB-BD18-AD78-BBB4-88140E372A2F}"/>
                </a:ext>
              </a:extLst>
            </p:cNvPr>
            <p:cNvSpPr/>
            <p:nvPr/>
          </p:nvSpPr>
          <p:spPr>
            <a:xfrm>
              <a:off x="9713013" y="495464"/>
              <a:ext cx="223258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lv-LV" sz="3200" b="1" dirty="0">
                  <a:solidFill>
                    <a:srgbClr val="1B7F1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3rd </a:t>
              </a:r>
              <a:r>
                <a:rPr lang="lv-LV" sz="3200" b="1" dirty="0" err="1">
                  <a:solidFill>
                    <a:srgbClr val="1B7F1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part</a:t>
              </a:r>
              <a:r>
                <a:rPr lang="lv-LV" sz="3200" b="1" dirty="0">
                  <a:solidFill>
                    <a:srgbClr val="1B7F1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18" name="Grupa 17">
            <a:extLst>
              <a:ext uri="{FF2B5EF4-FFF2-40B4-BE49-F238E27FC236}">
                <a16:creationId xmlns:a16="http://schemas.microsoft.com/office/drawing/2014/main" id="{71A340E7-53E9-72F4-FFB5-97BDF702B974}"/>
              </a:ext>
            </a:extLst>
          </p:cNvPr>
          <p:cNvGrpSpPr/>
          <p:nvPr/>
        </p:nvGrpSpPr>
        <p:grpSpPr>
          <a:xfrm>
            <a:off x="2945585" y="1024711"/>
            <a:ext cx="5970183" cy="4063764"/>
            <a:chOff x="2971367" y="1374287"/>
            <a:chExt cx="5970183" cy="4063764"/>
          </a:xfrm>
        </p:grpSpPr>
        <p:sp>
          <p:nvSpPr>
            <p:cNvPr id="9" name="Taisnstūris 8">
              <a:extLst>
                <a:ext uri="{FF2B5EF4-FFF2-40B4-BE49-F238E27FC236}">
                  <a16:creationId xmlns:a16="http://schemas.microsoft.com/office/drawing/2014/main" id="{F764AAE5-703B-3568-0BEF-0B70C19D9009}"/>
                </a:ext>
              </a:extLst>
            </p:cNvPr>
            <p:cNvSpPr/>
            <p:nvPr/>
          </p:nvSpPr>
          <p:spPr>
            <a:xfrm>
              <a:off x="5064451" y="1708511"/>
              <a:ext cx="169950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lv-LV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2nd </a:t>
              </a:r>
              <a:r>
                <a:rPr lang="lv-LV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part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grpSp>
          <p:nvGrpSpPr>
            <p:cNvPr id="17" name="Grupa 16">
              <a:extLst>
                <a:ext uri="{FF2B5EF4-FFF2-40B4-BE49-F238E27FC236}">
                  <a16:creationId xmlns:a16="http://schemas.microsoft.com/office/drawing/2014/main" id="{7A79FCE7-3A42-A231-D86A-442E674C0D43}"/>
                </a:ext>
              </a:extLst>
            </p:cNvPr>
            <p:cNvGrpSpPr/>
            <p:nvPr/>
          </p:nvGrpSpPr>
          <p:grpSpPr>
            <a:xfrm>
              <a:off x="2971367" y="1374287"/>
              <a:ext cx="5970183" cy="4063764"/>
              <a:chOff x="3173774" y="1553825"/>
              <a:chExt cx="5970183" cy="4063764"/>
            </a:xfrm>
          </p:grpSpPr>
          <p:sp>
            <p:nvSpPr>
              <p:cNvPr id="7" name="Augšupvērstā bultiņa 2">
                <a:extLst>
                  <a:ext uri="{FF2B5EF4-FFF2-40B4-BE49-F238E27FC236}">
                    <a16:creationId xmlns:a16="http://schemas.microsoft.com/office/drawing/2014/main" id="{2230BC6B-66C2-4CC6-8E6B-3C282E10A061}"/>
                  </a:ext>
                </a:extLst>
              </p:cNvPr>
              <p:cNvSpPr/>
              <p:nvPr/>
            </p:nvSpPr>
            <p:spPr>
              <a:xfrm rot="1430283">
                <a:off x="3547116" y="1840440"/>
                <a:ext cx="355230" cy="1301614"/>
              </a:xfrm>
              <a:prstGeom prst="upArrow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v-LV">
                  <a:solidFill>
                    <a:srgbClr val="0000FF"/>
                  </a:solidFill>
                </a:endParaRPr>
              </a:p>
            </p:txBody>
          </p:sp>
          <p:sp>
            <p:nvSpPr>
              <p:cNvPr id="10" name="Taisnstūris 9">
                <a:extLst>
                  <a:ext uri="{FF2B5EF4-FFF2-40B4-BE49-F238E27FC236}">
                    <a16:creationId xmlns:a16="http://schemas.microsoft.com/office/drawing/2014/main" id="{014BC3E8-40A4-6B5C-058B-499553F7E076}"/>
                  </a:ext>
                </a:extLst>
              </p:cNvPr>
              <p:cNvSpPr/>
              <p:nvPr/>
            </p:nvSpPr>
            <p:spPr>
              <a:xfrm>
                <a:off x="3875909" y="2437024"/>
                <a:ext cx="4646016" cy="892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lv-LV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SYSTEMIC THINKING</a:t>
                </a:r>
              </a:p>
              <a:p>
                <a:pPr algn="ctr"/>
                <a:r>
                  <a:rPr lang="lv-LV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lv-LV" sz="20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general</a:t>
                </a:r>
                <a:r>
                  <a:rPr lang="lv-LV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lv-LV" sz="20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</a:t>
                </a:r>
                <a:r>
                  <a:rPr lang="lv-LV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lv-LV" sz="20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particular</a:t>
                </a:r>
                <a:r>
                  <a:rPr lang="lv-LV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lv-LV" sz="20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systems</a:t>
                </a:r>
                <a:r>
                  <a:rPr lang="lv-LV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lv-LV" sz="20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theories</a:t>
                </a:r>
                <a:r>
                  <a:rPr lang="lv-LV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12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1" name="Labā bultiņa 3">
                <a:extLst>
                  <a:ext uri="{FF2B5EF4-FFF2-40B4-BE49-F238E27FC236}">
                    <a16:creationId xmlns:a16="http://schemas.microsoft.com/office/drawing/2014/main" id="{DA767CA8-E1F8-9E4C-82EA-8859D2AC67C7}"/>
                  </a:ext>
                </a:extLst>
              </p:cNvPr>
              <p:cNvSpPr/>
              <p:nvPr/>
            </p:nvSpPr>
            <p:spPr>
              <a:xfrm>
                <a:off x="4055347" y="1553825"/>
                <a:ext cx="4125995" cy="385835"/>
              </a:xfrm>
              <a:prstGeom prst="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v-LV">
                  <a:solidFill>
                    <a:srgbClr val="C00000"/>
                  </a:solidFill>
                </a:endParaRPr>
              </a:p>
            </p:txBody>
          </p:sp>
          <p:sp>
            <p:nvSpPr>
              <p:cNvPr id="12" name="Augšupvērstā bultiņa 5">
                <a:extLst>
                  <a:ext uri="{FF2B5EF4-FFF2-40B4-BE49-F238E27FC236}">
                    <a16:creationId xmlns:a16="http://schemas.microsoft.com/office/drawing/2014/main" id="{15A6F0D3-E34A-6D04-2E3B-397C23295E8E}"/>
                  </a:ext>
                </a:extLst>
              </p:cNvPr>
              <p:cNvSpPr/>
              <p:nvPr/>
            </p:nvSpPr>
            <p:spPr>
              <a:xfrm rot="9147536">
                <a:off x="8452233" y="1902863"/>
                <a:ext cx="342711" cy="1136921"/>
              </a:xfrm>
              <a:prstGeom prst="upArrow">
                <a:avLst/>
              </a:prstGeom>
              <a:solidFill>
                <a:srgbClr val="1B7F13"/>
              </a:solidFill>
              <a:ln>
                <a:solidFill>
                  <a:srgbClr val="00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v-LV">
                  <a:solidFill>
                    <a:srgbClr val="006600"/>
                  </a:solidFill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252B971-ED4E-441F-9BF6-BBD106F0EEB7}"/>
                  </a:ext>
                </a:extLst>
              </p:cNvPr>
              <p:cNvSpPr txBox="1"/>
              <p:nvPr/>
            </p:nvSpPr>
            <p:spPr>
              <a:xfrm>
                <a:off x="3173774" y="3340841"/>
                <a:ext cx="1861357" cy="1908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b="1" i="1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1st </a:t>
                </a:r>
                <a:r>
                  <a:rPr lang="lv-LV" sz="2400" b="1" i="1" dirty="0" err="1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chapter</a:t>
                </a:r>
                <a:r>
                  <a:rPr lang="lv-LV" sz="2400" b="1" i="1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endParaRPr lang="en-GB" sz="2400" b="1" i="1" dirty="0"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GB" sz="22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SYSTEMS,</a:t>
                </a:r>
              </a:p>
              <a:p>
                <a:pPr algn="ctr"/>
                <a:r>
                  <a:rPr lang="en-GB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general </a:t>
                </a:r>
                <a:r>
                  <a:rPr lang="en-GB" sz="24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propert</a:t>
                </a:r>
                <a:r>
                  <a:rPr lang="lv-LV" sz="24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ie</a:t>
                </a:r>
                <a:r>
                  <a:rPr lang="en-GB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 </a:t>
                </a:r>
                <a:endParaRPr lang="lv-LV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GB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systems 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242EC21-85E7-C2EF-D6AF-49015C338EF4}"/>
                  </a:ext>
                </a:extLst>
              </p:cNvPr>
              <p:cNvSpPr txBox="1"/>
              <p:nvPr/>
            </p:nvSpPr>
            <p:spPr>
              <a:xfrm>
                <a:off x="4903971" y="3365587"/>
                <a:ext cx="2247002" cy="2215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b="1" i="1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2nd </a:t>
                </a:r>
                <a:r>
                  <a:rPr lang="lv-LV" sz="2400" b="1" i="1" dirty="0" err="1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chapter</a:t>
                </a:r>
                <a:r>
                  <a:rPr lang="en-GB" sz="2400" b="1" i="1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GB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ctr"/>
                <a:r>
                  <a:rPr lang="lv-LV" sz="2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CONSTRUCTION</a:t>
                </a:r>
                <a:r>
                  <a:rPr lang="lv-LV" sz="22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2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systems, </a:t>
                </a:r>
              </a:p>
              <a:p>
                <a:pPr algn="ctr"/>
                <a:r>
                  <a:rPr lang="en-GB" sz="22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HIERA</a:t>
                </a:r>
                <a:r>
                  <a:rPr lang="lv-LV" sz="22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GB" sz="22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CHY OF  SYSTEMS STRUCTURE</a:t>
                </a:r>
                <a:r>
                  <a:rPr lang="lv-LV" sz="22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endParaRPr lang="en-GB" sz="22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A6EA987-7CDF-1E93-3E62-9DE6F3FFE48E}"/>
                  </a:ext>
                </a:extLst>
              </p:cNvPr>
              <p:cNvSpPr txBox="1"/>
              <p:nvPr/>
            </p:nvSpPr>
            <p:spPr>
              <a:xfrm>
                <a:off x="7001521" y="3370820"/>
                <a:ext cx="2142436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lv-LV" sz="2200" b="1" i="1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3rd </a:t>
                </a:r>
                <a:r>
                  <a:rPr lang="lv-LV" sz="2200" b="1" i="1" dirty="0" err="1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chapter</a:t>
                </a:r>
                <a:r>
                  <a:rPr lang="lv-LV" sz="2200" b="1" i="1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</a:p>
              <a:p>
                <a:pPr algn="ctr"/>
                <a:r>
                  <a:rPr lang="lv-LV" sz="2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CHANGE</a:t>
                </a:r>
                <a:r>
                  <a:rPr lang="lv-LV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ctr"/>
                <a:r>
                  <a:rPr lang="lv-LV" sz="24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</a:t>
                </a:r>
                <a:r>
                  <a:rPr lang="lv-LV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lv-LV" sz="24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systems</a:t>
                </a:r>
                <a:r>
                  <a:rPr lang="lv-LV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lv-LV" sz="24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properties</a:t>
                </a:r>
                <a:r>
                  <a:rPr lang="lv-LV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</a:p>
              <a:p>
                <a:pPr algn="ctr"/>
                <a:r>
                  <a:rPr lang="lv-LV" sz="22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PROCESSUAL SYSTEMS</a:t>
                </a:r>
              </a:p>
            </p:txBody>
          </p: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F4BA4A33-1524-96E0-33E2-31845488F738}"/>
              </a:ext>
            </a:extLst>
          </p:cNvPr>
          <p:cNvSpPr txBox="1"/>
          <p:nvPr/>
        </p:nvSpPr>
        <p:spPr>
          <a:xfrm>
            <a:off x="96557" y="5850366"/>
            <a:ext cx="119771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                                                                   CONCLUSION</a:t>
            </a:r>
            <a:endParaRPr lang="en-GB" sz="2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Bultiņa: pa labi 24">
            <a:extLst>
              <a:ext uri="{FF2B5EF4-FFF2-40B4-BE49-F238E27FC236}">
                <a16:creationId xmlns:a16="http://schemas.microsoft.com/office/drawing/2014/main" id="{8A0EE10B-5F1E-23A6-D852-AF826C3A7125}"/>
              </a:ext>
            </a:extLst>
          </p:cNvPr>
          <p:cNvSpPr/>
          <p:nvPr/>
        </p:nvSpPr>
        <p:spPr>
          <a:xfrm>
            <a:off x="214860" y="6354379"/>
            <a:ext cx="11858836" cy="319964"/>
          </a:xfrm>
          <a:prstGeom prst="righ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D490F44-DF4C-B76A-CA7A-732451BA070E}"/>
              </a:ext>
            </a:extLst>
          </p:cNvPr>
          <p:cNvSpPr txBox="1"/>
          <p:nvPr/>
        </p:nvSpPr>
        <p:spPr>
          <a:xfrm>
            <a:off x="3459934" y="5154050"/>
            <a:ext cx="52503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tudy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COURSE is </a:t>
            </a:r>
            <a:r>
              <a:rPr lang="lv-LV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realiz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 in practice </a:t>
            </a:r>
            <a:endParaRPr lang="lv-L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</a:t>
            </a:r>
            <a:r>
              <a:rPr lang="lv-LV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ssual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SYSTEM –</a:t>
            </a:r>
            <a:endParaRPr lang="lv-L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space (content) and time (process)</a:t>
            </a:r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9280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F90961-D213-054D-7F1A-1FDB0DE612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a 11">
            <a:extLst>
              <a:ext uri="{FF2B5EF4-FFF2-40B4-BE49-F238E27FC236}">
                <a16:creationId xmlns:a16="http://schemas.microsoft.com/office/drawing/2014/main" id="{1110E075-1174-6D48-A763-9894A517740D}"/>
              </a:ext>
            </a:extLst>
          </p:cNvPr>
          <p:cNvGrpSpPr/>
          <p:nvPr/>
        </p:nvGrpSpPr>
        <p:grpSpPr>
          <a:xfrm>
            <a:off x="116359" y="781866"/>
            <a:ext cx="11959281" cy="5924795"/>
            <a:chOff x="-43175" y="1357052"/>
            <a:chExt cx="11959281" cy="592479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1F51E30-64E0-B657-99A1-E0DC9CCBC46E}"/>
                </a:ext>
              </a:extLst>
            </p:cNvPr>
            <p:cNvSpPr txBox="1"/>
            <p:nvPr/>
          </p:nvSpPr>
          <p:spPr>
            <a:xfrm>
              <a:off x="2559836" y="1357052"/>
              <a:ext cx="4700701" cy="23083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Let</a:t>
              </a:r>
              <a:r>
                <a:rPr kumimoji="0" lang="lv-LV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lv-LV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me</a:t>
              </a:r>
              <a:r>
                <a:rPr kumimoji="0" lang="lv-LV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lv-LV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wish</a:t>
              </a:r>
              <a:r>
                <a:rPr kumimoji="0" lang="lv-LV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to </a:t>
              </a:r>
              <a:r>
                <a:rPr kumimoji="0" lang="lv-LV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all</a:t>
              </a:r>
              <a:r>
                <a:rPr kumimoji="0" lang="lv-LV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lv-LV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of</a:t>
              </a:r>
              <a:r>
                <a:rPr kumimoji="0" lang="lv-LV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lv-LV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you</a:t>
              </a:r>
              <a:r>
                <a:rPr kumimoji="0" lang="lv-LV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lang="lv-LV" sz="3600" b="1" dirty="0" err="1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successful</a:t>
              </a:r>
              <a:r>
                <a:rPr lang="lv-LV" sz="3600" b="1" dirty="0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lv-LV" sz="3600" b="1" dirty="0" err="1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independently</a:t>
              </a:r>
              <a:r>
                <a:rPr lang="lv-LV" sz="3600" b="1" dirty="0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lv-LV" sz="3600" b="1" dirty="0" err="1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creative</a:t>
              </a:r>
              <a:r>
                <a:rPr lang="lv-LV" sz="3600" b="1" dirty="0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lv-LV" sz="3600" b="1" dirty="0" err="1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study</a:t>
              </a:r>
              <a:r>
                <a:rPr lang="lv-LV" sz="3600" b="1" dirty="0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lv-LV" sz="3600" b="1" dirty="0" err="1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week</a:t>
              </a:r>
              <a:r>
                <a:rPr lang="lv-LV" sz="3600" b="1" dirty="0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No 9</a:t>
              </a:r>
              <a:endParaRPr kumimoji="0" lang="lv-LV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C432E01-AEAE-C37B-CAB9-7FB796630155}"/>
                </a:ext>
              </a:extLst>
            </p:cNvPr>
            <p:cNvSpPr txBox="1"/>
            <p:nvPr/>
          </p:nvSpPr>
          <p:spPr>
            <a:xfrm>
              <a:off x="-43175" y="5096633"/>
              <a:ext cx="11959281" cy="21852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See you again on next Friday, </a:t>
              </a:r>
              <a:r>
                <a:rPr kumimoji="0" lang="lv-LV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19.04.24</a:t>
              </a: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afternoon (16:30 –18:30) </a:t>
              </a:r>
            </a:p>
            <a:p>
              <a:pPr algn="ctr">
                <a:defRPr/>
              </a:pPr>
              <a:r>
                <a:rPr lang="en-US" sz="3200" b="1" dirty="0"/>
                <a:t>We continue to study the interconnections between general systems theory and our practical life!</a:t>
              </a:r>
              <a:endParaRPr lang="lv-LV" sz="3200" b="1" dirty="0"/>
            </a:p>
            <a:p>
              <a:pPr lvl="0" algn="ctr">
                <a:defRPr/>
              </a:pPr>
              <a:r>
                <a:rPr lang="lv-LV" sz="32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Next</a:t>
              </a:r>
              <a:r>
                <a:rPr lang="lv-LV" sz="32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lv-LV" sz="32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  <a:r>
                <a:rPr lang="lv-LV" sz="3200" b="1" dirty="0" err="1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opic</a:t>
              </a:r>
              <a:r>
                <a:rPr lang="lv-LV" sz="3200" b="1" dirty="0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lv-LV" sz="3200" b="1" dirty="0" err="1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will</a:t>
              </a:r>
              <a:r>
                <a:rPr lang="lv-LV" sz="3200" b="1" dirty="0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lv-LV" sz="3200" b="1" dirty="0" err="1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be</a:t>
              </a:r>
              <a:r>
                <a:rPr lang="lv-LV" sz="3200" b="1" dirty="0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:  </a:t>
              </a:r>
              <a:r>
                <a:rPr lang="lv-LV" sz="3200" b="1" dirty="0" err="1">
                  <a:solidFill>
                    <a:srgbClr val="7030A0"/>
                  </a:solidFill>
                  <a:highlight>
                    <a:srgbClr val="FFFF00"/>
                  </a:highlight>
                  <a:latin typeface="Calibri" panose="020F0502020204030204" pitchFamily="34" charset="0"/>
                  <a:cs typeface="Calibri" panose="020F0502020204030204" pitchFamily="34" charset="0"/>
                </a:rPr>
                <a:t>Human’s</a:t>
              </a:r>
              <a:r>
                <a:rPr lang="lv-LV" sz="4000" b="1" dirty="0">
                  <a:solidFill>
                    <a:srgbClr val="7030A0"/>
                  </a:solidFill>
                  <a:highlight>
                    <a:srgbClr val="FFFF00"/>
                  </a:highlight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lv-LV" sz="3200" b="1" dirty="0">
                  <a:solidFill>
                    <a:srgbClr val="7030A0"/>
                  </a:solidFill>
                  <a:highlight>
                    <a:srgbClr val="FFFF00"/>
                  </a:highlight>
                  <a:latin typeface="Calibri" panose="020F0502020204030204" pitchFamily="34" charset="0"/>
                  <a:cs typeface="Calibri" panose="020F0502020204030204" pitchFamily="34" charset="0"/>
                </a:rPr>
                <a:t>LIFE </a:t>
              </a:r>
              <a:r>
                <a:rPr lang="lv-LV" sz="3200" b="1" dirty="0" err="1">
                  <a:solidFill>
                    <a:srgbClr val="7030A0"/>
                  </a:solidFill>
                  <a:highlight>
                    <a:srgbClr val="FFFF00"/>
                  </a:highlight>
                  <a:latin typeface="Calibri" panose="020F0502020204030204" pitchFamily="34" charset="0"/>
                  <a:cs typeface="Calibri" panose="020F0502020204030204" pitchFamily="34" charset="0"/>
                </a:rPr>
                <a:t>as</a:t>
              </a:r>
              <a:r>
                <a:rPr lang="lv-LV" sz="3200" b="1" dirty="0">
                  <a:solidFill>
                    <a:srgbClr val="7030A0"/>
                  </a:solidFill>
                  <a:highlight>
                    <a:srgbClr val="FFFF00"/>
                  </a:highlight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lv-LV" sz="3200" b="1" dirty="0" err="1">
                  <a:solidFill>
                    <a:srgbClr val="7030A0"/>
                  </a:solidFill>
                  <a:highlight>
                    <a:srgbClr val="FFFF00"/>
                  </a:highlight>
                  <a:latin typeface="Calibri" panose="020F0502020204030204" pitchFamily="34" charset="0"/>
                  <a:cs typeface="Calibri" panose="020F0502020204030204" pitchFamily="34" charset="0"/>
                </a:rPr>
                <a:t>the</a:t>
              </a:r>
              <a:r>
                <a:rPr lang="lv-LV" sz="3200" b="1" dirty="0">
                  <a:solidFill>
                    <a:srgbClr val="7030A0"/>
                  </a:solidFill>
                  <a:highlight>
                    <a:srgbClr val="FFFF00"/>
                  </a:highlight>
                  <a:latin typeface="Calibri" panose="020F0502020204030204" pitchFamily="34" charset="0"/>
                  <a:cs typeface="Calibri" panose="020F0502020204030204" pitchFamily="34" charset="0"/>
                </a:rPr>
                <a:t> SYSTEM.  </a:t>
              </a:r>
              <a:endPara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3" name="Attēls 2" descr="Attēls, kurā ir teksts, persona, iekštelpa, klēpjdators&#10;&#10;Apraksts ģenerēts automātiski">
            <a:extLst>
              <a:ext uri="{FF2B5EF4-FFF2-40B4-BE49-F238E27FC236}">
                <a16:creationId xmlns:a16="http://schemas.microsoft.com/office/drawing/2014/main" id="{76A5A077-E324-86FE-6ECC-286C8C953B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078" y="531495"/>
            <a:ext cx="4089233" cy="2636247"/>
          </a:xfrm>
          <a:prstGeom prst="rect">
            <a:avLst/>
          </a:prstGeom>
        </p:spPr>
      </p:pic>
      <p:pic>
        <p:nvPicPr>
          <p:cNvPr id="4" name="Attēls 3" descr="Attēls, kurā ir teksts, kaķis, iekštelpa, mājas kaķis&#10;&#10;Apraksts ģenerēts automātiski">
            <a:extLst>
              <a:ext uri="{FF2B5EF4-FFF2-40B4-BE49-F238E27FC236}">
                <a16:creationId xmlns:a16="http://schemas.microsoft.com/office/drawing/2014/main" id="{92A78F09-97D6-D769-3742-9C8A2C13CE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99" y="531495"/>
            <a:ext cx="1471462" cy="27564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BC99109-EB86-FBDA-A9C8-F6BB3594DCDB}"/>
              </a:ext>
            </a:extLst>
          </p:cNvPr>
          <p:cNvSpPr txBox="1"/>
          <p:nvPr/>
        </p:nvSpPr>
        <p:spPr>
          <a:xfrm>
            <a:off x="0" y="3444229"/>
            <a:ext cx="124292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200" b="1" dirty="0"/>
              <a:t>M</a:t>
            </a:r>
            <a:r>
              <a:rPr lang="en-GB" sz="3200" b="1" dirty="0" err="1"/>
              <a:t>aterial</a:t>
            </a:r>
            <a:r>
              <a:rPr lang="lv-LV" sz="3200" b="1" dirty="0"/>
              <a:t>s </a:t>
            </a:r>
            <a:r>
              <a:rPr lang="lv-LV" sz="3200" b="1" dirty="0" err="1"/>
              <a:t>for</a:t>
            </a:r>
            <a:r>
              <a:rPr lang="lv-LV" sz="3200" b="1" dirty="0"/>
              <a:t> s</a:t>
            </a:r>
            <a:r>
              <a:rPr lang="en-GB" sz="3200" b="1" dirty="0" err="1"/>
              <a:t>tudy</a:t>
            </a:r>
            <a:r>
              <a:rPr lang="en-GB" sz="3200" b="1" dirty="0"/>
              <a:t> </a:t>
            </a:r>
            <a:r>
              <a:rPr lang="lv-LV" sz="3200" b="1" dirty="0"/>
              <a:t>w</a:t>
            </a:r>
            <a:r>
              <a:rPr lang="en-GB" sz="3200" b="1" dirty="0"/>
              <a:t>eek</a:t>
            </a:r>
            <a:r>
              <a:rPr lang="lv-LV" sz="3200" b="1" dirty="0"/>
              <a:t> No9  </a:t>
            </a:r>
            <a:r>
              <a:rPr lang="en-GB" sz="3200" b="1" dirty="0"/>
              <a:t> </a:t>
            </a:r>
            <a:r>
              <a:rPr lang="en-GB" sz="3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lv-LV" sz="3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en-GB" sz="3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_ST(</a:t>
            </a:r>
            <a:r>
              <a:rPr lang="lv-LV" sz="3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GB" sz="3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)23-24 </a:t>
            </a:r>
            <a:r>
              <a:rPr lang="en-GB" sz="32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engl</a:t>
            </a:r>
            <a:r>
              <a:rPr lang="lv-LV" sz="3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12.04.24</a:t>
            </a:r>
          </a:p>
          <a:p>
            <a:pPr algn="ctr"/>
            <a:r>
              <a:rPr lang="lv-LV" sz="3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b="1" dirty="0"/>
              <a:t>are here:</a:t>
            </a:r>
            <a:r>
              <a:rPr lang="lv-LV" sz="3200" b="1" dirty="0"/>
              <a:t>  </a:t>
            </a:r>
            <a:r>
              <a:rPr lang="lv-LV" sz="3200" b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https://failiem.lv/u/yy3gbvk2yk</a:t>
            </a:r>
            <a:r>
              <a:rPr lang="lv-LV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4054820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6852870-7C99-4A71-B2B3-662814BA2FC1}"/>
              </a:ext>
            </a:extLst>
          </p:cNvPr>
          <p:cNvSpPr txBox="1"/>
          <p:nvPr/>
        </p:nvSpPr>
        <p:spPr>
          <a:xfrm>
            <a:off x="-86497" y="2028616"/>
            <a:ext cx="442371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4400" b="1" i="1" dirty="0" err="1">
                <a:solidFill>
                  <a:srgbClr val="8263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Let’s</a:t>
            </a:r>
            <a:r>
              <a:rPr lang="lv-LV" sz="4400" b="1" i="1" dirty="0">
                <a:solidFill>
                  <a:srgbClr val="8263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start</a:t>
            </a:r>
          </a:p>
          <a:p>
            <a:pPr algn="ctr"/>
            <a:r>
              <a:rPr lang="lv-LV" sz="4400" b="1" i="1" dirty="0" err="1">
                <a:solidFill>
                  <a:srgbClr val="8263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our</a:t>
            </a:r>
            <a:r>
              <a:rPr lang="lv-LV" sz="4400" b="1" i="1" dirty="0">
                <a:solidFill>
                  <a:srgbClr val="8263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distance </a:t>
            </a:r>
            <a:r>
              <a:rPr lang="lv-LV" sz="4400" b="1" i="1" dirty="0" err="1">
                <a:solidFill>
                  <a:srgbClr val="8263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meeting</a:t>
            </a:r>
            <a:r>
              <a:rPr lang="lv-LV" sz="4400" b="1" i="1" dirty="0">
                <a:solidFill>
                  <a:srgbClr val="8263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</a:t>
            </a:r>
          </a:p>
          <a:p>
            <a:pPr algn="ctr"/>
            <a:r>
              <a:rPr lang="lv-LV" sz="4400" b="1" i="1" dirty="0" err="1">
                <a:solidFill>
                  <a:srgbClr val="8263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stage</a:t>
            </a:r>
            <a:r>
              <a:rPr lang="lv-LV" sz="4400" b="1" i="1" dirty="0">
                <a:solidFill>
                  <a:srgbClr val="8263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No1 </a:t>
            </a:r>
            <a:endParaRPr lang="lv-LV" sz="4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Attēls 3" descr="Attēls, kurā ir māksla, dizains&#10;&#10;Automātiski ģenerēts apraksts ar mazu ticamību">
            <a:extLst>
              <a:ext uri="{FF2B5EF4-FFF2-40B4-BE49-F238E27FC236}">
                <a16:creationId xmlns:a16="http://schemas.microsoft.com/office/drawing/2014/main" id="{36877017-F28C-B860-9FDD-DFE9E9720E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289" y="533399"/>
            <a:ext cx="6723888" cy="5791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0F72BF-97BC-7B5F-CC0E-E6714E07CEFD}"/>
              </a:ext>
            </a:extLst>
          </p:cNvPr>
          <p:cNvSpPr txBox="1"/>
          <p:nvPr/>
        </p:nvSpPr>
        <p:spPr>
          <a:xfrm>
            <a:off x="5745480" y="2965207"/>
            <a:ext cx="55930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500" b="1" i="1" dirty="0" err="1"/>
              <a:t>Let’s</a:t>
            </a:r>
            <a:r>
              <a:rPr lang="lv-LV" sz="3500" b="1" i="1" dirty="0"/>
              <a:t> start </a:t>
            </a:r>
            <a:r>
              <a:rPr lang="lv-LV" sz="3500" b="1" i="1" dirty="0" err="1"/>
              <a:t>with</a:t>
            </a:r>
            <a:r>
              <a:rPr lang="lv-LV" sz="3500" b="1" i="1" dirty="0"/>
              <a:t> </a:t>
            </a:r>
            <a:r>
              <a:rPr lang="lv-LV" sz="3500" b="1" i="1" dirty="0" err="1"/>
              <a:t>traditional</a:t>
            </a:r>
            <a:r>
              <a:rPr lang="lv-LV" sz="3500" b="1" i="1" dirty="0"/>
              <a:t> r</a:t>
            </a:r>
            <a:r>
              <a:rPr lang="en-GB" sz="3500" b="1" i="1" dirty="0" err="1"/>
              <a:t>emarks</a:t>
            </a:r>
            <a:r>
              <a:rPr lang="en-GB" sz="3500" b="1" i="1" dirty="0"/>
              <a:t> on</a:t>
            </a:r>
            <a:r>
              <a:rPr lang="lv-LV" sz="3500" b="1" i="1" dirty="0"/>
              <a:t> </a:t>
            </a:r>
            <a:r>
              <a:rPr lang="lv-LV" sz="3500" b="1" i="1" dirty="0" err="1"/>
              <a:t>basic</a:t>
            </a:r>
            <a:r>
              <a:rPr lang="lv-LV" sz="3500" b="1" i="1" dirty="0"/>
              <a:t> </a:t>
            </a:r>
            <a:r>
              <a:rPr lang="lv-LV" sz="3500" b="1" i="1" dirty="0" err="1"/>
              <a:t>concepts</a:t>
            </a:r>
            <a:r>
              <a:rPr lang="lv-LV" sz="3500" b="1" i="1" dirty="0"/>
              <a:t> </a:t>
            </a:r>
            <a:r>
              <a:rPr lang="lv-LV" sz="3500" b="1" i="1" dirty="0" err="1"/>
              <a:t>that</a:t>
            </a:r>
            <a:r>
              <a:rPr lang="lv-LV" sz="3500" b="1" i="1" dirty="0"/>
              <a:t> </a:t>
            </a:r>
            <a:r>
              <a:rPr lang="lv-LV" sz="3500" b="1" i="1" dirty="0" err="1"/>
              <a:t>were</a:t>
            </a:r>
            <a:r>
              <a:rPr lang="lv-LV" sz="3500" b="1" i="1" dirty="0"/>
              <a:t> </a:t>
            </a:r>
            <a:r>
              <a:rPr lang="lv-LV" sz="3500" b="1" i="1" dirty="0" err="1"/>
              <a:t>considered</a:t>
            </a:r>
            <a:r>
              <a:rPr lang="lv-LV" sz="3500" b="1" i="1" dirty="0"/>
              <a:t> </a:t>
            </a:r>
            <a:r>
              <a:rPr lang="lv-LV" sz="3500" b="1" i="1" dirty="0" err="1"/>
              <a:t>during</a:t>
            </a:r>
            <a:r>
              <a:rPr lang="lv-LV" sz="3500" b="1" i="1" dirty="0"/>
              <a:t>  </a:t>
            </a:r>
            <a:r>
              <a:rPr lang="lv-LV" sz="3500" b="1" i="1" dirty="0" err="1"/>
              <a:t>the</a:t>
            </a:r>
            <a:r>
              <a:rPr lang="lv-LV" sz="3500" b="1" i="1" dirty="0"/>
              <a:t> </a:t>
            </a:r>
            <a:r>
              <a:rPr lang="lv-LV" sz="3500" b="1" i="1" dirty="0" err="1"/>
              <a:t>previous</a:t>
            </a:r>
            <a:r>
              <a:rPr lang="lv-LV" sz="3500" b="1" i="1" dirty="0"/>
              <a:t> </a:t>
            </a:r>
            <a:r>
              <a:rPr lang="lv-LV" sz="3500" b="1" i="1" dirty="0" err="1"/>
              <a:t>study</a:t>
            </a:r>
            <a:r>
              <a:rPr lang="lv-LV" sz="3500" b="1" i="1" dirty="0"/>
              <a:t> </a:t>
            </a:r>
            <a:r>
              <a:rPr lang="lv-LV" sz="3500" b="1" i="1" dirty="0" err="1"/>
              <a:t>weeks</a:t>
            </a:r>
            <a:r>
              <a:rPr lang="lv-LV" sz="3500" b="1" i="1" dirty="0"/>
              <a:t>.</a:t>
            </a:r>
            <a:endParaRPr lang="en-GB" sz="3500" b="1" i="1" dirty="0"/>
          </a:p>
        </p:txBody>
      </p:sp>
    </p:spTree>
    <p:extLst>
      <p:ext uri="{BB962C8B-B14F-4D97-AF65-F5344CB8AC3E}">
        <p14:creationId xmlns:p14="http://schemas.microsoft.com/office/powerpoint/2010/main" val="60315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a 10">
            <a:extLst>
              <a:ext uri="{FF2B5EF4-FFF2-40B4-BE49-F238E27FC236}">
                <a16:creationId xmlns:a16="http://schemas.microsoft.com/office/drawing/2014/main" id="{E5950240-A329-F99F-4B78-5C228DAADD09}"/>
              </a:ext>
            </a:extLst>
          </p:cNvPr>
          <p:cNvGrpSpPr/>
          <p:nvPr/>
        </p:nvGrpSpPr>
        <p:grpSpPr>
          <a:xfrm>
            <a:off x="0" y="86625"/>
            <a:ext cx="12126017" cy="6583153"/>
            <a:chOff x="0" y="86625"/>
            <a:chExt cx="12126017" cy="6583153"/>
          </a:xfrm>
        </p:grpSpPr>
        <p:grpSp>
          <p:nvGrpSpPr>
            <p:cNvPr id="3" name="Grupa 2">
              <a:extLst>
                <a:ext uri="{FF2B5EF4-FFF2-40B4-BE49-F238E27FC236}">
                  <a16:creationId xmlns:a16="http://schemas.microsoft.com/office/drawing/2014/main" id="{AE16665D-A7D2-1B9C-45B7-1D72C81C2BA9}"/>
                </a:ext>
              </a:extLst>
            </p:cNvPr>
            <p:cNvGrpSpPr/>
            <p:nvPr/>
          </p:nvGrpSpPr>
          <p:grpSpPr>
            <a:xfrm>
              <a:off x="0" y="86625"/>
              <a:ext cx="3634330" cy="6583153"/>
              <a:chOff x="-447011" y="86625"/>
              <a:chExt cx="3834886" cy="6583153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9CF419B-4841-95C4-6414-C057E73D65FF}"/>
                  </a:ext>
                </a:extLst>
              </p:cNvPr>
              <p:cNvSpPr txBox="1"/>
              <p:nvPr/>
            </p:nvSpPr>
            <p:spPr>
              <a:xfrm>
                <a:off x="-255050" y="1308166"/>
                <a:ext cx="359188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b="1" dirty="0"/>
                  <a:t>UNIVERSE -</a:t>
                </a:r>
                <a:r>
                  <a:rPr lang="lv-LV" sz="2400" b="1" dirty="0"/>
                  <a:t> </a:t>
                </a:r>
                <a:r>
                  <a:rPr lang="en-GB" sz="2400" b="1" dirty="0"/>
                  <a:t> </a:t>
                </a:r>
                <a:r>
                  <a:rPr lang="en-GB" sz="2400" dirty="0"/>
                  <a:t>it is</a:t>
                </a:r>
                <a:r>
                  <a:rPr lang="lv-LV" sz="2400" dirty="0"/>
                  <a:t> a s</a:t>
                </a:r>
                <a:r>
                  <a:rPr lang="en-GB" sz="2400" dirty="0"/>
                  <a:t>et </a:t>
                </a:r>
                <a:endParaRPr lang="lv-LV" sz="2400" dirty="0"/>
              </a:p>
              <a:p>
                <a:r>
                  <a:rPr lang="en-GB" sz="2400" dirty="0"/>
                  <a:t>of diverse</a:t>
                </a:r>
                <a:r>
                  <a:rPr lang="lv-LV" sz="2400" dirty="0"/>
                  <a:t> </a:t>
                </a:r>
                <a:r>
                  <a:rPr lang="en-GB" sz="2400" dirty="0"/>
                  <a:t>Phenomena</a:t>
                </a:r>
                <a:endParaRPr lang="lv-LV" sz="2400" dirty="0"/>
              </a:p>
              <a:p>
                <a:r>
                  <a:rPr lang="lv-LV" sz="2400" dirty="0" err="1"/>
                  <a:t>as</a:t>
                </a:r>
                <a:r>
                  <a:rPr lang="lv-LV" sz="2400" dirty="0"/>
                  <a:t> C</a:t>
                </a:r>
                <a:r>
                  <a:rPr lang="en-GB" sz="2400" dirty="0"/>
                  <a:t>hanging </a:t>
                </a:r>
                <a:r>
                  <a:rPr lang="lv-LV" sz="2400" dirty="0"/>
                  <a:t>T</a:t>
                </a:r>
                <a:r>
                  <a:rPr lang="en-GB" sz="2400" dirty="0" err="1"/>
                  <a:t>hings</a:t>
                </a:r>
                <a:r>
                  <a:rPr lang="lv-LV" sz="2400" dirty="0"/>
                  <a:t>.</a:t>
                </a:r>
                <a:r>
                  <a:rPr lang="en-GB" sz="2400" dirty="0"/>
                  <a:t> 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40E3891-73E6-DE40-EA05-2644327CFDE4}"/>
                  </a:ext>
                </a:extLst>
              </p:cNvPr>
              <p:cNvSpPr txBox="1"/>
              <p:nvPr/>
            </p:nvSpPr>
            <p:spPr>
              <a:xfrm>
                <a:off x="-204011" y="2650144"/>
                <a:ext cx="3591886" cy="2308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2400" b="1" dirty="0"/>
                  <a:t>LIFE</a:t>
                </a:r>
                <a:r>
                  <a:rPr lang="en-GB" sz="2400" dirty="0"/>
                  <a:t> -  it is</a:t>
                </a:r>
                <a:r>
                  <a:rPr lang="lv-LV" sz="2400" dirty="0"/>
                  <a:t> a</a:t>
                </a:r>
                <a:r>
                  <a:rPr lang="en-GB" sz="2400" dirty="0"/>
                  <a:t> set of diverse humans’ activities</a:t>
                </a:r>
                <a:r>
                  <a:rPr lang="lv-LV" sz="2400" dirty="0"/>
                  <a:t> </a:t>
                </a:r>
                <a:r>
                  <a:rPr lang="en-GB" sz="2400" dirty="0"/>
                  <a:t>to satisfy t</a:t>
                </a:r>
                <a:r>
                  <a:rPr lang="lv-LV" sz="2400" dirty="0"/>
                  <a:t>h</a:t>
                </a:r>
                <a:r>
                  <a:rPr lang="en-GB" sz="2400" dirty="0"/>
                  <a:t>e</a:t>
                </a:r>
                <a:r>
                  <a:rPr lang="lv-LV" sz="2400" dirty="0"/>
                  <a:t>i</a:t>
                </a:r>
                <a:r>
                  <a:rPr lang="en-GB" sz="2400" dirty="0"/>
                  <a:t>r needs</a:t>
                </a:r>
                <a:r>
                  <a:rPr lang="lv-LV" sz="2400" dirty="0"/>
                  <a:t> </a:t>
                </a:r>
                <a:r>
                  <a:rPr lang="lv-LV" sz="2400" dirty="0" err="1"/>
                  <a:t>of</a:t>
                </a:r>
                <a:r>
                  <a:rPr lang="lv-LV" sz="2400" dirty="0"/>
                  <a:t> </a:t>
                </a:r>
                <a:r>
                  <a:rPr lang="lv-LV" sz="2400" dirty="0" err="1"/>
                  <a:t>Life</a:t>
                </a:r>
                <a:r>
                  <a:rPr lang="lv-LV" sz="2400" dirty="0"/>
                  <a:t>.</a:t>
                </a:r>
              </a:p>
              <a:p>
                <a:r>
                  <a:rPr lang="lv-LV" sz="2400" b="1" dirty="0" err="1">
                    <a:solidFill>
                      <a:srgbClr val="C00000"/>
                    </a:solidFill>
                  </a:rPr>
                  <a:t>It’s</a:t>
                </a:r>
                <a:r>
                  <a:rPr lang="lv-LV" sz="2400" b="1" dirty="0">
                    <a:solidFill>
                      <a:srgbClr val="C00000"/>
                    </a:solidFill>
                  </a:rPr>
                  <a:t> </a:t>
                </a:r>
                <a:r>
                  <a:rPr lang="lv-LV" sz="2400" b="1" dirty="0" err="1">
                    <a:solidFill>
                      <a:srgbClr val="C00000"/>
                    </a:solidFill>
                  </a:rPr>
                  <a:t>continous</a:t>
                </a:r>
                <a:r>
                  <a:rPr lang="lv-LV" sz="2400" b="1" dirty="0">
                    <a:solidFill>
                      <a:srgbClr val="C00000"/>
                    </a:solidFill>
                  </a:rPr>
                  <a:t> </a:t>
                </a:r>
                <a:r>
                  <a:rPr lang="lv-LV" sz="2400" b="1" dirty="0" err="1">
                    <a:solidFill>
                      <a:srgbClr val="C00000"/>
                    </a:solidFill>
                  </a:rPr>
                  <a:t>everyday</a:t>
                </a:r>
                <a:r>
                  <a:rPr lang="lv-LV" sz="2400" b="1" dirty="0">
                    <a:solidFill>
                      <a:srgbClr val="C00000"/>
                    </a:solidFill>
                  </a:rPr>
                  <a:t>  </a:t>
                </a:r>
                <a:r>
                  <a:rPr lang="lv-LV" sz="2400" b="1" dirty="0" err="1">
                    <a:solidFill>
                      <a:srgbClr val="C00000"/>
                    </a:solidFill>
                  </a:rPr>
                  <a:t>meeting</a:t>
                </a:r>
                <a:r>
                  <a:rPr lang="lv-LV" sz="2400" b="1" dirty="0">
                    <a:solidFill>
                      <a:srgbClr val="C00000"/>
                    </a:solidFill>
                  </a:rPr>
                  <a:t> </a:t>
                </a:r>
                <a:r>
                  <a:rPr lang="lv-LV" sz="2400" b="1" dirty="0" err="1">
                    <a:solidFill>
                      <a:srgbClr val="C00000"/>
                    </a:solidFill>
                  </a:rPr>
                  <a:t>with</a:t>
                </a:r>
                <a:r>
                  <a:rPr lang="lv-LV" sz="2400" b="1" dirty="0">
                    <a:solidFill>
                      <a:srgbClr val="C00000"/>
                    </a:solidFill>
                  </a:rPr>
                  <a:t> </a:t>
                </a:r>
                <a:r>
                  <a:rPr lang="lv-LV" sz="2400" b="1" dirty="0" err="1">
                    <a:solidFill>
                      <a:srgbClr val="C00000"/>
                    </a:solidFill>
                  </a:rPr>
                  <a:t>something</a:t>
                </a:r>
                <a:r>
                  <a:rPr lang="lv-LV" sz="2400" b="1" dirty="0">
                    <a:solidFill>
                      <a:srgbClr val="C00000"/>
                    </a:solidFill>
                  </a:rPr>
                  <a:t> </a:t>
                </a:r>
                <a:r>
                  <a:rPr lang="lv-LV" sz="2400" b="1" dirty="0" err="1">
                    <a:solidFill>
                      <a:srgbClr val="C00000"/>
                    </a:solidFill>
                  </a:rPr>
                  <a:t>known</a:t>
                </a:r>
                <a:r>
                  <a:rPr lang="lv-LV" sz="2400" b="1" dirty="0">
                    <a:solidFill>
                      <a:srgbClr val="C00000"/>
                    </a:solidFill>
                  </a:rPr>
                  <a:t> </a:t>
                </a:r>
                <a:r>
                  <a:rPr lang="lv-LV" sz="2400" b="1" dirty="0" err="1">
                    <a:solidFill>
                      <a:srgbClr val="C00000"/>
                    </a:solidFill>
                  </a:rPr>
                  <a:t>and</a:t>
                </a:r>
                <a:r>
                  <a:rPr lang="lv-LV" sz="2400" b="1" dirty="0">
                    <a:solidFill>
                      <a:srgbClr val="C00000"/>
                    </a:solidFill>
                  </a:rPr>
                  <a:t> </a:t>
                </a:r>
                <a:r>
                  <a:rPr lang="lv-LV" sz="2400" b="1" dirty="0" err="1">
                    <a:solidFill>
                      <a:srgbClr val="C00000"/>
                    </a:solidFill>
                  </a:rPr>
                  <a:t>unknown</a:t>
                </a:r>
                <a:r>
                  <a:rPr lang="lv-LV" sz="2400" b="1" dirty="0">
                    <a:solidFill>
                      <a:srgbClr val="C00000"/>
                    </a:solidFill>
                  </a:rPr>
                  <a:t>!</a:t>
                </a:r>
                <a:r>
                  <a:rPr lang="en-GB" sz="2400" b="1" dirty="0">
                    <a:solidFill>
                      <a:srgbClr val="C00000"/>
                    </a:solidFill>
                  </a:rPr>
                  <a:t> 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EC1A092-A9E5-0364-3E4A-9EA0756477A7}"/>
                  </a:ext>
                </a:extLst>
              </p:cNvPr>
              <p:cNvSpPr txBox="1"/>
              <p:nvPr/>
            </p:nvSpPr>
            <p:spPr>
              <a:xfrm>
                <a:off x="-216656" y="5100118"/>
                <a:ext cx="3160078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HUMAN</a:t>
                </a:r>
                <a:r>
                  <a:rPr kumimoji="0" lang="lv-LV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</a:t>
                </a:r>
                <a:r>
                  <a:rPr kumimoji="0" lang="lv-LV" sz="240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as</a:t>
                </a:r>
                <a:r>
                  <a:rPr kumimoji="0" lang="lv-LV" sz="24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lv-LV" sz="240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Homo</a:t>
                </a:r>
                <a:r>
                  <a:rPr kumimoji="0" lang="lv-LV" sz="24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lv-LV" sz="240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Sapiens</a:t>
                </a:r>
                <a:r>
                  <a:rPr kumimoji="0" lang="lv-LV" sz="24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–</a:t>
                </a: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lv-LV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it is</a:t>
                </a:r>
                <a:r>
                  <a:rPr kumimoji="0" lang="lv-LV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the </a:t>
                </a:r>
                <a:r>
                  <a:rPr lang="en-GB" sz="2400" dirty="0">
                    <a:solidFill>
                      <a:prstClr val="black"/>
                    </a:solidFill>
                    <a:latin typeface="Calibri" panose="020F0502020204030204"/>
                  </a:rPr>
                  <a:t>conscious</a:t>
                </a:r>
                <a:r>
                  <a:rPr lang="lv-LV" sz="2400" dirty="0">
                    <a:solidFill>
                      <a:prstClr val="black"/>
                    </a:solidFill>
                    <a:latin typeface="Calibri" panose="020F0502020204030204"/>
                  </a:rPr>
                  <a:t> </a:t>
                </a:r>
                <a:r>
                  <a:rPr lang="en-GB" sz="2400" dirty="0">
                    <a:solidFill>
                      <a:prstClr val="black"/>
                    </a:solidFill>
                    <a:latin typeface="Calibri" panose="020F0502020204030204"/>
                  </a:rPr>
                  <a:t> alive </a:t>
                </a:r>
                <a:r>
                  <a:rPr lang="lv-LV" sz="2400" dirty="0">
                    <a:solidFill>
                      <a:prstClr val="black"/>
                    </a:solidFill>
                    <a:latin typeface="Calibri" panose="020F0502020204030204"/>
                  </a:rPr>
                  <a:t>(</a:t>
                </a:r>
                <a:r>
                  <a:rPr lang="lv-LV" sz="2400" dirty="0" err="1">
                    <a:solidFill>
                      <a:prstClr val="black"/>
                    </a:solidFill>
                    <a:latin typeface="Calibri" panose="020F0502020204030204"/>
                  </a:rPr>
                  <a:t>living</a:t>
                </a:r>
                <a:r>
                  <a:rPr lang="lv-LV" sz="2400" dirty="0">
                    <a:solidFill>
                      <a:prstClr val="black"/>
                    </a:solidFill>
                    <a:latin typeface="Calibri" panose="020F0502020204030204"/>
                  </a:rPr>
                  <a:t>) </a:t>
                </a:r>
                <a:r>
                  <a:rPr lang="en-GB" sz="2400" dirty="0">
                    <a:solidFill>
                      <a:prstClr val="black"/>
                    </a:solidFill>
                    <a:latin typeface="Calibri" panose="020F0502020204030204"/>
                  </a:rPr>
                  <a:t>being</a:t>
                </a:r>
                <a:r>
                  <a:rPr lang="lv-LV" sz="2400" dirty="0">
                    <a:solidFill>
                      <a:prstClr val="black"/>
                    </a:solidFill>
                    <a:latin typeface="Calibri" panose="020F0502020204030204"/>
                  </a:rPr>
                  <a:t>.</a:t>
                </a:r>
                <a:r>
                  <a:rPr lang="en-GB" sz="2400" dirty="0">
                    <a:solidFill>
                      <a:prstClr val="black"/>
                    </a:solidFill>
                    <a:latin typeface="Calibri" panose="020F0502020204030204"/>
                  </a:rPr>
                  <a:t> </a:t>
                </a:r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381B59B-4BDC-4A4D-2466-9B1ED3FF77F0}"/>
                  </a:ext>
                </a:extLst>
              </p:cNvPr>
              <p:cNvSpPr txBox="1"/>
              <p:nvPr/>
            </p:nvSpPr>
            <p:spPr>
              <a:xfrm>
                <a:off x="-447011" y="86625"/>
                <a:ext cx="3390433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lv-LV" sz="2600" b="1" dirty="0" err="1">
                    <a:highlight>
                      <a:srgbClr val="FFFF00"/>
                    </a:highlight>
                  </a:rPr>
                  <a:t>General</a:t>
                </a:r>
                <a:r>
                  <a:rPr lang="lv-LV" sz="2600" b="1" dirty="0">
                    <a:highlight>
                      <a:srgbClr val="FFFF00"/>
                    </a:highlight>
                  </a:rPr>
                  <a:t> </a:t>
                </a:r>
                <a:r>
                  <a:rPr lang="lv-LV" sz="2600" b="1" dirty="0" err="1">
                    <a:highlight>
                      <a:srgbClr val="FFFF00"/>
                    </a:highlight>
                  </a:rPr>
                  <a:t>structure</a:t>
                </a:r>
                <a:r>
                  <a:rPr lang="lv-LV" sz="2600" b="1" dirty="0">
                    <a:highlight>
                      <a:srgbClr val="FFFF00"/>
                    </a:highlight>
                  </a:rPr>
                  <a:t> </a:t>
                </a:r>
              </a:p>
              <a:p>
                <a:pPr algn="ctr"/>
                <a:r>
                  <a:rPr lang="lv-LV" sz="2600" b="1" dirty="0" err="1">
                    <a:highlight>
                      <a:srgbClr val="FFFF00"/>
                    </a:highlight>
                  </a:rPr>
                  <a:t>of</a:t>
                </a:r>
                <a:r>
                  <a:rPr lang="lv-LV" sz="2600" b="1" dirty="0">
                    <a:highlight>
                      <a:srgbClr val="FFFF00"/>
                    </a:highlight>
                  </a:rPr>
                  <a:t> </a:t>
                </a:r>
                <a:r>
                  <a:rPr lang="lv-LV" sz="2600" b="1" dirty="0" err="1">
                    <a:highlight>
                      <a:srgbClr val="FFFF00"/>
                    </a:highlight>
                  </a:rPr>
                  <a:t>the</a:t>
                </a:r>
                <a:r>
                  <a:rPr lang="lv-LV" sz="2600" b="1" dirty="0">
                    <a:highlight>
                      <a:srgbClr val="FFFF00"/>
                    </a:highlight>
                  </a:rPr>
                  <a:t> UNIVERSE</a:t>
                </a:r>
                <a:endParaRPr lang="en-GB" sz="2600" b="1" dirty="0">
                  <a:highlight>
                    <a:srgbClr val="FFFF00"/>
                  </a:highlight>
                </a:endParaRPr>
              </a:p>
            </p:txBody>
          </p:sp>
        </p:grpSp>
        <p:pic>
          <p:nvPicPr>
            <p:cNvPr id="9" name="Attēls 8" descr="Attēls, kurā ir teksts, ekrānuzņēmums, fonts, cipars&#10;&#10;Apraksts ģenerēts automātiski">
              <a:extLst>
                <a:ext uri="{FF2B5EF4-FFF2-40B4-BE49-F238E27FC236}">
                  <a16:creationId xmlns:a16="http://schemas.microsoft.com/office/drawing/2014/main" id="{46734AE0-6E70-FAF0-9958-6F387ABF07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9635" y="188221"/>
              <a:ext cx="8256382" cy="63053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7145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ED3D1E-1642-70CB-BBA9-4366DFFA88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ttēls 7" descr="Attēls, kurā ir planēta, Zeme, kosmoss, sfēra&#10;&#10;Apraksts ģenerēts automātiski">
            <a:extLst>
              <a:ext uri="{FF2B5EF4-FFF2-40B4-BE49-F238E27FC236}">
                <a16:creationId xmlns:a16="http://schemas.microsoft.com/office/drawing/2014/main" id="{CA4852AD-12BB-0354-8261-2CCDDD8D56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039" y="2519782"/>
            <a:ext cx="2778504" cy="27710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B253E52-BF20-EA8A-F4E0-B6651BE0B0AA}"/>
              </a:ext>
            </a:extLst>
          </p:cNvPr>
          <p:cNvSpPr txBox="1"/>
          <p:nvPr/>
        </p:nvSpPr>
        <p:spPr>
          <a:xfrm>
            <a:off x="221883" y="255946"/>
            <a:ext cx="1154339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All phenomena of the </a:t>
            </a:r>
            <a:r>
              <a:rPr lang="lv-LV" sz="3600" b="1" dirty="0"/>
              <a:t>U</a:t>
            </a:r>
            <a:r>
              <a:rPr lang="en-US" sz="3600" b="1" dirty="0" err="1"/>
              <a:t>niverse</a:t>
            </a:r>
            <a:r>
              <a:rPr lang="en-US" sz="3600" b="1" dirty="0"/>
              <a:t> are represented </a:t>
            </a:r>
            <a:endParaRPr lang="lv-LV" sz="3600" b="1" dirty="0"/>
          </a:p>
          <a:p>
            <a:pPr algn="ctr"/>
            <a:r>
              <a:rPr lang="en-US" sz="3600" dirty="0"/>
              <a:t>in</a:t>
            </a:r>
            <a:r>
              <a:rPr lang="en-US" sz="3600" b="1" dirty="0"/>
              <a:t> </a:t>
            </a:r>
            <a:r>
              <a:rPr lang="en-US" sz="3600" dirty="0"/>
              <a:t>the World of Human</a:t>
            </a:r>
            <a:r>
              <a:rPr lang="lv-LV" sz="3600" dirty="0"/>
              <a:t>’s</a:t>
            </a:r>
            <a:r>
              <a:rPr lang="en-US" sz="3600" dirty="0"/>
              <a:t> Though</a:t>
            </a:r>
            <a:r>
              <a:rPr lang="lv-LV" sz="3600" dirty="0" err="1"/>
              <a:t>ts</a:t>
            </a:r>
            <a:r>
              <a:rPr lang="lv-LV" sz="3600" dirty="0"/>
              <a:t> </a:t>
            </a:r>
            <a:r>
              <a:rPr lang="en-US" sz="3600" dirty="0"/>
              <a:t>as changing things</a:t>
            </a:r>
            <a:r>
              <a:rPr lang="lv-LV" sz="3600" dirty="0"/>
              <a:t>,</a:t>
            </a:r>
          </a:p>
          <a:p>
            <a:pPr algn="ctr"/>
            <a:r>
              <a:rPr lang="en-US" sz="3600" dirty="0"/>
              <a:t> that are interconnected and interacting </a:t>
            </a:r>
            <a:r>
              <a:rPr lang="en-US" sz="3600" b="1" dirty="0"/>
              <a:t>in </a:t>
            </a:r>
            <a:r>
              <a:rPr lang="lv-LV" sz="3600" b="1" dirty="0"/>
              <a:t>S</a:t>
            </a:r>
            <a:r>
              <a:rPr lang="en-US" sz="3600" b="1" dirty="0"/>
              <a:t>pace and </a:t>
            </a:r>
            <a:r>
              <a:rPr lang="lv-LV" sz="3600" b="1" dirty="0"/>
              <a:t>T</a:t>
            </a:r>
            <a:r>
              <a:rPr lang="en-US" sz="3600" b="1" dirty="0" err="1"/>
              <a:t>ime</a:t>
            </a:r>
            <a:endParaRPr lang="en-GB" sz="36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F0FD45-440B-7DA7-3095-5E8373AF928E}"/>
              </a:ext>
            </a:extLst>
          </p:cNvPr>
          <p:cNvSpPr txBox="1"/>
          <p:nvPr/>
        </p:nvSpPr>
        <p:spPr>
          <a:xfrm>
            <a:off x="458217" y="2165182"/>
            <a:ext cx="2681223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SPACE-TIME</a:t>
            </a:r>
          </a:p>
          <a:p>
            <a:pPr algn="ctr"/>
            <a:r>
              <a:rPr lang="en-US" sz="2800" b="1" dirty="0">
                <a:solidFill>
                  <a:srgbClr val="C00000"/>
                </a:solidFill>
              </a:rPr>
              <a:t> CROSS –</a:t>
            </a:r>
          </a:p>
          <a:p>
            <a:pPr algn="ctr"/>
            <a:r>
              <a:rPr lang="en-US" sz="2800" b="1" dirty="0"/>
              <a:t>the most important</a:t>
            </a:r>
          </a:p>
          <a:p>
            <a:pPr algn="ctr"/>
            <a:r>
              <a:rPr lang="en-US" sz="2800" b="1" dirty="0"/>
              <a:t>dialectical</a:t>
            </a:r>
          </a:p>
          <a:p>
            <a:pPr algn="ctr"/>
            <a:r>
              <a:rPr lang="lv-LV" sz="2800" b="1" dirty="0"/>
              <a:t>T</a:t>
            </a:r>
            <a:r>
              <a:rPr lang="en-US" sz="2800" b="1" dirty="0" err="1"/>
              <a:t>hought</a:t>
            </a:r>
            <a:r>
              <a:rPr lang="lv-LV" sz="2800" b="1" dirty="0"/>
              <a:t>s</a:t>
            </a:r>
            <a:r>
              <a:rPr lang="en-US" sz="2800" b="1" dirty="0"/>
              <a:t> structure</a:t>
            </a:r>
            <a:endParaRPr lang="en-GB" sz="28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C8A062-E1CA-67A5-57A5-48973722A780}"/>
              </a:ext>
            </a:extLst>
          </p:cNvPr>
          <p:cNvSpPr txBox="1"/>
          <p:nvPr/>
        </p:nvSpPr>
        <p:spPr>
          <a:xfrm>
            <a:off x="221883" y="5800386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100" b="1" dirty="0">
                <a:solidFill>
                  <a:srgbClr val="C00000"/>
                </a:solidFill>
                <a:highlight>
                  <a:srgbClr val="FFFF00"/>
                </a:highlight>
              </a:rPr>
              <a:t>Me as a HUMAN - </a:t>
            </a:r>
            <a:r>
              <a:rPr lang="lv-LV" sz="3100" b="1" dirty="0">
                <a:solidFill>
                  <a:srgbClr val="C00000"/>
                </a:solidFill>
                <a:highlight>
                  <a:srgbClr val="FFFF00"/>
                </a:highlight>
              </a:rPr>
              <a:t>p</a:t>
            </a:r>
            <a:r>
              <a:rPr lang="en-US" sz="3100" b="1" dirty="0">
                <a:solidFill>
                  <a:srgbClr val="C00000"/>
                </a:solidFill>
                <a:highlight>
                  <a:srgbClr val="FFFF00"/>
                </a:highlight>
              </a:rPr>
              <a:t>art of the </a:t>
            </a:r>
            <a:r>
              <a:rPr lang="lv-LV" sz="3100" b="1" dirty="0">
                <a:solidFill>
                  <a:srgbClr val="C00000"/>
                </a:solidFill>
                <a:highlight>
                  <a:srgbClr val="FFFF00"/>
                </a:highlight>
              </a:rPr>
              <a:t>U</a:t>
            </a:r>
            <a:r>
              <a:rPr lang="en-US" sz="3100" b="1" dirty="0" err="1">
                <a:solidFill>
                  <a:srgbClr val="C00000"/>
                </a:solidFill>
                <a:highlight>
                  <a:srgbClr val="FFFF00"/>
                </a:highlight>
              </a:rPr>
              <a:t>niverse</a:t>
            </a:r>
            <a:r>
              <a:rPr lang="en-US" sz="3100" b="1" dirty="0">
                <a:solidFill>
                  <a:srgbClr val="C00000"/>
                </a:solidFill>
                <a:highlight>
                  <a:srgbClr val="FFFF00"/>
                </a:highlight>
              </a:rPr>
              <a:t>: here (in space) and now (in time)</a:t>
            </a:r>
            <a:endParaRPr lang="en-GB" sz="3100" b="1" dirty="0">
              <a:solidFill>
                <a:srgbClr val="C00000"/>
              </a:solidFill>
              <a:highlight>
                <a:srgbClr val="FFFF00"/>
              </a:highlight>
            </a:endParaRPr>
          </a:p>
        </p:txBody>
      </p:sp>
      <p:pic>
        <p:nvPicPr>
          <p:cNvPr id="13" name="Attēls 12">
            <a:extLst>
              <a:ext uri="{FF2B5EF4-FFF2-40B4-BE49-F238E27FC236}">
                <a16:creationId xmlns:a16="http://schemas.microsoft.com/office/drawing/2014/main" id="{DD5B454B-DCB1-8778-B013-0CD00CD7B1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7368" y="2150214"/>
            <a:ext cx="4595401" cy="337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973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AE7A0AA-C8C7-E081-58D4-48683B8DFBF3}"/>
              </a:ext>
            </a:extLst>
          </p:cNvPr>
          <p:cNvSpPr txBox="1"/>
          <p:nvPr/>
        </p:nvSpPr>
        <p:spPr>
          <a:xfrm>
            <a:off x="119922" y="134911"/>
            <a:ext cx="120720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200" b="1" u="sng" dirty="0"/>
              <a:t>EXISTANCE </a:t>
            </a:r>
            <a:r>
              <a:rPr lang="lv-LV" sz="3200" b="1" u="sng" dirty="0" err="1"/>
              <a:t>of</a:t>
            </a:r>
            <a:r>
              <a:rPr lang="lv-LV" sz="3200" b="1" u="sng" dirty="0"/>
              <a:t> </a:t>
            </a:r>
            <a:r>
              <a:rPr lang="lv-LV" sz="3200" b="1" u="sng" dirty="0" err="1"/>
              <a:t>the</a:t>
            </a:r>
            <a:r>
              <a:rPr lang="lv-LV" sz="3200" b="1" u="sng" dirty="0"/>
              <a:t> HUMANITY </a:t>
            </a:r>
            <a:r>
              <a:rPr lang="lv-LV" sz="3200" b="1" u="sng" dirty="0" err="1"/>
              <a:t>on</a:t>
            </a:r>
            <a:r>
              <a:rPr lang="lv-LV" sz="3200" b="1" u="sng" dirty="0"/>
              <a:t> </a:t>
            </a:r>
            <a:r>
              <a:rPr lang="lv-LV" sz="3200" b="1" u="sng" dirty="0" err="1"/>
              <a:t>the</a:t>
            </a:r>
            <a:r>
              <a:rPr lang="lv-LV" sz="3200" b="1" u="sng" dirty="0"/>
              <a:t> </a:t>
            </a:r>
            <a:r>
              <a:rPr lang="lv-LV" sz="3200" b="1" u="sng" dirty="0" err="1"/>
              <a:t>planet</a:t>
            </a:r>
            <a:r>
              <a:rPr lang="lv-LV" sz="3200" b="1" u="sng" dirty="0"/>
              <a:t> EARTH </a:t>
            </a:r>
            <a:r>
              <a:rPr lang="lv-LV" sz="3200" b="1" dirty="0"/>
              <a:t>– </a:t>
            </a:r>
          </a:p>
          <a:p>
            <a:pPr algn="ctr"/>
            <a:r>
              <a:rPr lang="lv-LV" sz="3200" b="1" dirty="0" err="1"/>
              <a:t>sustainable</a:t>
            </a:r>
            <a:r>
              <a:rPr lang="lv-LV" sz="3200" b="1" dirty="0"/>
              <a:t> (</a:t>
            </a:r>
            <a:r>
              <a:rPr lang="lv-LV" sz="3200" b="1" dirty="0" err="1"/>
              <a:t>long</a:t>
            </a:r>
            <a:r>
              <a:rPr lang="lv-LV" sz="3200" b="1" dirty="0"/>
              <a:t> </a:t>
            </a:r>
            <a:r>
              <a:rPr lang="lv-LV" sz="3200" b="1" dirty="0" err="1"/>
              <a:t>time</a:t>
            </a:r>
            <a:r>
              <a:rPr lang="lv-LV" sz="3200" b="1" dirty="0"/>
              <a:t> </a:t>
            </a:r>
            <a:r>
              <a:rPr lang="lv-LV" sz="3200" b="1" dirty="0" err="1"/>
              <a:t>balanced</a:t>
            </a:r>
            <a:r>
              <a:rPr lang="lv-LV" sz="3200" b="1" dirty="0"/>
              <a:t>) </a:t>
            </a:r>
            <a:r>
              <a:rPr lang="lv-LV" sz="3200" b="1" dirty="0" err="1"/>
              <a:t>development</a:t>
            </a:r>
            <a:r>
              <a:rPr lang="lv-LV" sz="3200" b="1" dirty="0"/>
              <a:t> </a:t>
            </a:r>
            <a:r>
              <a:rPr lang="lv-LV" sz="3200" b="1" dirty="0" err="1"/>
              <a:t>of</a:t>
            </a:r>
            <a:r>
              <a:rPr lang="lv-LV" sz="3200" b="1" dirty="0"/>
              <a:t> </a:t>
            </a:r>
            <a:r>
              <a:rPr lang="lv-LV" sz="3200" b="1" dirty="0" err="1"/>
              <a:t>Humans</a:t>
            </a:r>
            <a:r>
              <a:rPr lang="lv-LV" sz="3200" b="1" dirty="0"/>
              <a:t> LIFE </a:t>
            </a:r>
          </a:p>
        </p:txBody>
      </p:sp>
      <p:pic>
        <p:nvPicPr>
          <p:cNvPr id="7" name="Attēls 6" descr="Attēls, kurā ir teksts, ekrānuzņēmums, fonts, rinda&#10;&#10;Apraksts ģenerēts automātiski">
            <a:extLst>
              <a:ext uri="{FF2B5EF4-FFF2-40B4-BE49-F238E27FC236}">
                <a16:creationId xmlns:a16="http://schemas.microsoft.com/office/drawing/2014/main" id="{A3DA2E14-8044-F24B-0C8B-0A5CDC1C16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78" y="1302881"/>
            <a:ext cx="11224955" cy="533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423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8110A81-66E6-E400-91D3-D01B6241108A}"/>
              </a:ext>
            </a:extLst>
          </p:cNvPr>
          <p:cNvSpPr txBox="1"/>
          <p:nvPr/>
        </p:nvSpPr>
        <p:spPr>
          <a:xfrm>
            <a:off x="540226" y="0"/>
            <a:ext cx="11368239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lv-LV" sz="900" dirty="0"/>
          </a:p>
          <a:p>
            <a:pPr algn="ctr"/>
            <a:r>
              <a:rPr lang="lv-LV" sz="4000" dirty="0" err="1">
                <a:solidFill>
                  <a:srgbClr val="C00000"/>
                </a:solidFill>
              </a:rPr>
              <a:t>Humans</a:t>
            </a:r>
            <a:r>
              <a:rPr lang="lv-LV" sz="4000" dirty="0">
                <a:solidFill>
                  <a:srgbClr val="C00000"/>
                </a:solidFill>
              </a:rPr>
              <a:t> </a:t>
            </a:r>
            <a:r>
              <a:rPr lang="en-US" sz="4000" dirty="0">
                <a:solidFill>
                  <a:srgbClr val="C00000"/>
                </a:solidFill>
              </a:rPr>
              <a:t>perceive and </a:t>
            </a:r>
            <a:r>
              <a:rPr lang="lv-LV" sz="4000" dirty="0" err="1">
                <a:solidFill>
                  <a:srgbClr val="C00000"/>
                </a:solidFill>
              </a:rPr>
              <a:t>describe</a:t>
            </a:r>
            <a:r>
              <a:rPr lang="en-US" sz="4000" dirty="0">
                <a:solidFill>
                  <a:srgbClr val="C00000"/>
                </a:solidFill>
              </a:rPr>
              <a:t> the </a:t>
            </a:r>
            <a:r>
              <a:rPr lang="en-US" sz="4000" b="1" dirty="0">
                <a:solidFill>
                  <a:srgbClr val="C00000"/>
                </a:solidFill>
              </a:rPr>
              <a:t>UNIVERSE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endParaRPr lang="lv-LV" sz="4000" dirty="0">
              <a:solidFill>
                <a:srgbClr val="C00000"/>
              </a:solidFill>
            </a:endParaRPr>
          </a:p>
          <a:p>
            <a:pPr algn="ctr"/>
            <a:r>
              <a:rPr lang="lv-LV" sz="3200" dirty="0"/>
              <a:t>(</a:t>
            </a:r>
            <a:r>
              <a:rPr lang="en-US" sz="3200" dirty="0"/>
              <a:t>as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/>
              <a:t>a diverse set of </a:t>
            </a:r>
            <a:r>
              <a:rPr lang="lv-LV" sz="3200" dirty="0" err="1"/>
              <a:t>phenomena</a:t>
            </a:r>
            <a:r>
              <a:rPr lang="lv-LV" sz="3200" dirty="0"/>
              <a:t> </a:t>
            </a:r>
            <a:r>
              <a:rPr lang="lv-LV" sz="3200" dirty="0" err="1"/>
              <a:t>as</a:t>
            </a:r>
            <a:r>
              <a:rPr lang="lv-LV" sz="3200" dirty="0"/>
              <a:t> </a:t>
            </a:r>
            <a:r>
              <a:rPr lang="en-US" sz="3200" dirty="0"/>
              <a:t>changing things</a:t>
            </a:r>
            <a:r>
              <a:rPr lang="lv-LV" sz="3200" dirty="0"/>
              <a:t>)</a:t>
            </a:r>
          </a:p>
          <a:p>
            <a:pPr algn="ctr"/>
            <a:r>
              <a:rPr lang="lv-LV" sz="4000" dirty="0"/>
              <a:t> </a:t>
            </a:r>
            <a:r>
              <a:rPr lang="en-US" sz="4000" dirty="0"/>
              <a:t>in </a:t>
            </a:r>
            <a:r>
              <a:rPr lang="lv-LV" sz="4000" dirty="0"/>
              <a:t>PARTS</a:t>
            </a:r>
            <a:r>
              <a:rPr lang="en-US" sz="4000" dirty="0"/>
              <a:t>, comparing them with each other </a:t>
            </a:r>
            <a:endParaRPr lang="lv-LV" sz="4000" dirty="0"/>
          </a:p>
          <a:p>
            <a:pPr algn="ctr"/>
            <a:r>
              <a:rPr lang="en-US" sz="4000" dirty="0"/>
              <a:t>an</a:t>
            </a:r>
            <a:r>
              <a:rPr lang="lv-LV" sz="4000" dirty="0"/>
              <a:t>d </a:t>
            </a:r>
            <a:r>
              <a:rPr lang="en-US" sz="4000" dirty="0"/>
              <a:t>c</a:t>
            </a:r>
            <a:r>
              <a:rPr lang="lv-LV" sz="4000" dirty="0"/>
              <a:t>o</a:t>
            </a:r>
            <a:r>
              <a:rPr lang="en-US" sz="4000" dirty="0" err="1"/>
              <a:t>nnecting</a:t>
            </a:r>
            <a:r>
              <a:rPr lang="en-US" sz="4000" dirty="0"/>
              <a:t> them into </a:t>
            </a:r>
            <a:r>
              <a:rPr lang="lv-LV" sz="4000" dirty="0" err="1"/>
              <a:t>the</a:t>
            </a:r>
            <a:r>
              <a:rPr lang="lv-LV" sz="4000" dirty="0"/>
              <a:t> WHOLE </a:t>
            </a:r>
            <a:r>
              <a:rPr lang="lv-LV" sz="4000" dirty="0" err="1">
                <a:solidFill>
                  <a:srgbClr val="C00000"/>
                </a:solidFill>
              </a:rPr>
              <a:t>as</a:t>
            </a:r>
            <a:r>
              <a:rPr lang="lv-LV" sz="4000" dirty="0">
                <a:solidFill>
                  <a:srgbClr val="C00000"/>
                </a:solidFill>
              </a:rPr>
              <a:t> </a:t>
            </a:r>
            <a:r>
              <a:rPr lang="lv-LV" sz="4000" dirty="0" err="1">
                <a:solidFill>
                  <a:srgbClr val="C00000"/>
                </a:solidFill>
              </a:rPr>
              <a:t>the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b="1" dirty="0">
                <a:solidFill>
                  <a:srgbClr val="C00000"/>
                </a:solidFill>
              </a:rPr>
              <a:t>SYSTEM</a:t>
            </a:r>
            <a:r>
              <a:rPr lang="lv-LV" sz="4000" b="1" dirty="0">
                <a:solidFill>
                  <a:srgbClr val="C00000"/>
                </a:solidFill>
              </a:rPr>
              <a:t>.</a:t>
            </a:r>
            <a:endParaRPr lang="en-US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7A7229-5D7D-203F-39E1-AE22FB013D7F}"/>
              </a:ext>
            </a:extLst>
          </p:cNvPr>
          <p:cNvSpPr txBox="1"/>
          <p:nvPr/>
        </p:nvSpPr>
        <p:spPr>
          <a:xfrm>
            <a:off x="3970529" y="2636843"/>
            <a:ext cx="5140404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Observed</a:t>
            </a:r>
            <a:r>
              <a:rPr kumimoji="0" lang="lv-LV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lv-LV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</a:t>
            </a:r>
            <a:r>
              <a:rPr kumimoji="0" lang="lv-LV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lv-LV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practice</a:t>
            </a:r>
            <a:endParaRPr kumimoji="0" lang="lv-LV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cause</a:t>
            </a:r>
            <a:r>
              <a:rPr kumimoji="0" lang="lv-LV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</a:t>
            </a:r>
            <a:r>
              <a:rPr kumimoji="0" lang="lv-LV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-e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ffect</a:t>
            </a:r>
            <a:r>
              <a:rPr kumimoji="0" lang="lv-LV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lv-LV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chain</a:t>
            </a:r>
            <a:r>
              <a:rPr kumimoji="0" lang="lv-LV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relationships</a:t>
            </a:r>
            <a:r>
              <a:rPr kumimoji="0" lang="lv-LV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lv-LV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  <a:r>
              <a:rPr kumimoji="0" lang="lv-LV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lv-LV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</a:t>
            </a:r>
            <a:r>
              <a:rPr kumimoji="0" lang="lv-LV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lv-LV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phenomena</a:t>
            </a:r>
            <a:r>
              <a:rPr kumimoji="0" lang="lv-LV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lv-LV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within</a:t>
            </a:r>
            <a:r>
              <a:rPr kumimoji="0" lang="lv-LV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lv-LV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</a:t>
            </a:r>
            <a:r>
              <a:rPr kumimoji="0" lang="lv-LV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lv-LV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Universr</a:t>
            </a:r>
            <a:r>
              <a:rPr kumimoji="0" lang="lv-LV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lv-LV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are</a:t>
            </a:r>
            <a:r>
              <a:rPr kumimoji="0" lang="lv-LV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lv-LV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explained</a:t>
            </a:r>
            <a:r>
              <a:rPr kumimoji="0" lang="lv-LV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lv-LV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</a:t>
            </a:r>
            <a:r>
              <a:rPr kumimoji="0" lang="lv-LV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INTERACTION</a:t>
            </a:r>
            <a:r>
              <a:rPr kumimoji="0" lang="lv-LV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 all </a:t>
            </a:r>
            <a:r>
              <a:rPr kumimoji="0" lang="lv-LV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hings</a:t>
            </a:r>
            <a:r>
              <a:rPr kumimoji="0" lang="lv-LV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</a:t>
            </a:r>
            <a:r>
              <a:rPr kumimoji="0" lang="lv-LV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phenomena</a:t>
            </a:r>
            <a:r>
              <a:rPr kumimoji="0" lang="lv-LV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lv-LV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  <a:endParaRPr kumimoji="0" lang="lv-LV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</a:t>
            </a:r>
            <a:r>
              <a:rPr kumimoji="0" lang="lv-LV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lv-LV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Universe</a:t>
            </a:r>
            <a:r>
              <a:rPr kumimoji="0" lang="lv-LV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Attēls 7" descr="Attēls, kurā ir sfēra, karte, globuss, pasaule&#10;&#10;Apraksts ģenerēts automātiski">
            <a:extLst>
              <a:ext uri="{FF2B5EF4-FFF2-40B4-BE49-F238E27FC236}">
                <a16:creationId xmlns:a16="http://schemas.microsoft.com/office/drawing/2014/main" id="{D98F4D71-7106-E0DC-71B6-694E26C639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61" y="3105920"/>
            <a:ext cx="3404616" cy="3093720"/>
          </a:xfrm>
          <a:prstGeom prst="rect">
            <a:avLst/>
          </a:prstGeom>
        </p:spPr>
      </p:pic>
      <p:pic>
        <p:nvPicPr>
          <p:cNvPr id="5" name="Attēls 4" descr="Attēls, kurā ir Fraktāļu māksla, Elektriski zila, māksla, gaisma&#10;&#10;Apraksts ģenerēts automātiski">
            <a:extLst>
              <a:ext uri="{FF2B5EF4-FFF2-40B4-BE49-F238E27FC236}">
                <a16:creationId xmlns:a16="http://schemas.microsoft.com/office/drawing/2014/main" id="{134576BE-5530-E0BF-F18E-477515424E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944" y="2997867"/>
            <a:ext cx="2655895" cy="265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371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BE596E-7325-69DF-AED5-E016C6DB2F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645947DC-FDA2-A9E1-C4E9-F84C82449607}"/>
              </a:ext>
            </a:extLst>
          </p:cNvPr>
          <p:cNvGrpSpPr/>
          <p:nvPr/>
        </p:nvGrpSpPr>
        <p:grpSpPr>
          <a:xfrm>
            <a:off x="369611" y="0"/>
            <a:ext cx="11643714" cy="6670861"/>
            <a:chOff x="369611" y="0"/>
            <a:chExt cx="11643714" cy="667086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4C61E70-E505-5AFB-D57B-0FF438D153EF}"/>
                </a:ext>
              </a:extLst>
            </p:cNvPr>
            <p:cNvSpPr txBox="1"/>
            <p:nvPr/>
          </p:nvSpPr>
          <p:spPr>
            <a:xfrm>
              <a:off x="617853" y="0"/>
              <a:ext cx="11395472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4200" b="1" i="0" u="none" strike="noStrike" kern="1200" cap="none" spc="0" normalizeH="0" baseline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General</a:t>
              </a:r>
              <a:r>
                <a:rPr kumimoji="0" lang="lv-LV" sz="4200" b="1" i="0" u="none" strike="noStrike" kern="1200" cap="none" spc="0" normalizeH="0" baseline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lv-LV" sz="4200" b="1" i="0" u="none" strike="noStrike" kern="1200" cap="none" spc="0" normalizeH="0" baseline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or</a:t>
              </a:r>
              <a:r>
                <a:rPr kumimoji="0" lang="en-GB" sz="4200" b="1" i="0" u="none" strike="noStrike" kern="1200" cap="none" spc="0" normalizeH="0" baseline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Top concepts of all SYSTEMS THEORIES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2AD83EB-79DC-6050-745B-25007391AB29}"/>
                </a:ext>
              </a:extLst>
            </p:cNvPr>
            <p:cNvSpPr txBox="1"/>
            <p:nvPr/>
          </p:nvSpPr>
          <p:spPr>
            <a:xfrm>
              <a:off x="369611" y="907105"/>
              <a:ext cx="3618526" cy="5356384"/>
            </a:xfrm>
            <a:prstGeom prst="roundRect">
              <a:avLst/>
            </a:prstGeom>
            <a:noFill/>
            <a:ln w="38100">
              <a:solidFill>
                <a:srgbClr val="B93325"/>
              </a:solidFill>
            </a:ln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kumimoji="0" lang="lv-LV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Word </a:t>
              </a:r>
              <a:r>
                <a:rPr kumimoji="0" lang="lv-LV" sz="3200" b="1" i="0" u="sng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SYSTEM </a:t>
              </a:r>
              <a:r>
                <a:rPr kumimoji="0" lang="lv-LV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means</a:t>
              </a:r>
              <a:r>
                <a:rPr kumimoji="0" lang="lv-LV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lv-LV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everything</a:t>
              </a:r>
              <a:r>
                <a:rPr kumimoji="0" lang="lv-LV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lv-LV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as</a:t>
              </a:r>
              <a:r>
                <a:rPr kumimoji="0" lang="lv-LV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lv-LV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the</a:t>
              </a:r>
              <a:r>
                <a:rPr kumimoji="0" lang="lv-LV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WHOLE, </a:t>
              </a:r>
              <a:r>
                <a:rPr kumimoji="0" lang="lv-LV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what</a:t>
              </a:r>
              <a:r>
                <a:rPr kumimoji="0" lang="lv-LV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lv-LV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conteins</a:t>
              </a:r>
              <a:r>
                <a:rPr kumimoji="0" lang="lv-LV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lv-LV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interactive</a:t>
              </a:r>
              <a:r>
                <a:rPr kumimoji="0" lang="lv-LV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lv-LV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part</a:t>
              </a:r>
              <a:r>
                <a:rPr lang="lv-LV" sz="3200" b="1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 </a:t>
              </a:r>
              <a:r>
                <a:rPr lang="lv-LV" sz="3200" b="1" dirty="0" err="1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and</a:t>
              </a:r>
              <a:r>
                <a:rPr lang="lv-LV" sz="3200" b="1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lv-LV" sz="3200" b="1" dirty="0" err="1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at</a:t>
              </a:r>
              <a:r>
                <a:rPr lang="lv-LV" sz="3200" b="1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lv-LV" sz="3200" b="1" dirty="0" err="1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the</a:t>
              </a:r>
              <a:r>
                <a:rPr lang="lv-LV" sz="3200" b="1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lv-LV" sz="3200" b="1" dirty="0" err="1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same</a:t>
              </a:r>
              <a:r>
                <a:rPr lang="lv-LV" sz="3200" b="1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lv-LV" sz="3200" b="1" dirty="0" err="1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time</a:t>
              </a:r>
              <a:r>
                <a:rPr lang="lv-LV" sz="3200" b="1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lv-LV" sz="3200" b="1" dirty="0" err="1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is</a:t>
              </a:r>
              <a:r>
                <a:rPr lang="lv-LV" sz="3200" b="1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lv-LV" sz="3200" b="1" dirty="0" err="1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the</a:t>
              </a:r>
              <a:r>
                <a:rPr lang="lv-LV" sz="3200" b="1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PART </a:t>
              </a:r>
              <a:r>
                <a:rPr lang="lv-LV" sz="3200" b="1" dirty="0" err="1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as</a:t>
              </a:r>
              <a:r>
                <a:rPr lang="lv-LV" sz="3200" b="1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lv-LV" sz="3200" b="1" dirty="0" err="1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subsystem</a:t>
              </a:r>
              <a:r>
                <a:rPr lang="lv-LV" sz="3200" b="1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 </a:t>
              </a:r>
              <a:r>
                <a:rPr lang="lv-LV" sz="3200" b="1" dirty="0" err="1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of</a:t>
              </a:r>
              <a:r>
                <a:rPr lang="lv-LV" sz="3200" b="1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lv-LV" sz="3200" b="1" dirty="0" err="1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some</a:t>
              </a:r>
              <a:r>
                <a:rPr lang="lv-LV" sz="3200" b="1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lv-LV" sz="3200" b="1" dirty="0" err="1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other</a:t>
              </a:r>
              <a:r>
                <a:rPr lang="lv-LV" sz="3200" b="1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lv-LV" sz="3200" b="1" dirty="0" err="1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bigger</a:t>
              </a:r>
              <a:r>
                <a:rPr lang="lv-LV" sz="3200" b="1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lv-LV" sz="3200" b="1" dirty="0" err="1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System</a:t>
              </a:r>
              <a:endParaRPr kumimoji="0" lang="lv-LV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6C076BC-8062-33F4-D534-6E06EE400B6C}"/>
                </a:ext>
              </a:extLst>
            </p:cNvPr>
            <p:cNvSpPr txBox="1"/>
            <p:nvPr/>
          </p:nvSpPr>
          <p:spPr>
            <a:xfrm>
              <a:off x="8203864" y="907105"/>
              <a:ext cx="3618526" cy="5763756"/>
            </a:xfrm>
            <a:prstGeom prst="roundRect">
              <a:avLst/>
            </a:prstGeom>
            <a:noFill/>
            <a:ln w="38100">
              <a:solidFill>
                <a:srgbClr val="B93325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u="sng" dirty="0">
                  <a:solidFill>
                    <a:srgbClr val="C00000"/>
                  </a:solidFill>
                </a:rPr>
                <a:t>Arranged or systemic re</a:t>
              </a:r>
              <a:r>
                <a:rPr lang="lv-LV" sz="3200" b="1" u="sng" dirty="0" err="1">
                  <a:solidFill>
                    <a:srgbClr val="C00000"/>
                  </a:solidFill>
                </a:rPr>
                <a:t>presentation</a:t>
              </a:r>
              <a:r>
                <a:rPr lang="en-GB" sz="3200" b="1" u="sng" dirty="0">
                  <a:solidFill>
                    <a:srgbClr val="C00000"/>
                  </a:solidFill>
                </a:rPr>
                <a:t> of the Universe is realized </a:t>
              </a:r>
              <a:r>
                <a:rPr lang="en-GB" sz="3200" b="1" dirty="0">
                  <a:solidFill>
                    <a:srgbClr val="C00000"/>
                  </a:solidFill>
                </a:rPr>
                <a:t>by </a:t>
              </a:r>
              <a:r>
                <a:rPr lang="lv-LV" sz="3200" b="1" dirty="0">
                  <a:solidFill>
                    <a:srgbClr val="C00000"/>
                  </a:solidFill>
                </a:rPr>
                <a:t>PARTS </a:t>
              </a:r>
              <a:r>
                <a:rPr lang="en-GB" sz="2800" b="1" dirty="0">
                  <a:solidFill>
                    <a:srgbClr val="C00000"/>
                  </a:solidFill>
                </a:rPr>
                <a:t>(ANALYSIS), </a:t>
              </a:r>
              <a:r>
                <a:rPr lang="en-GB" sz="3200" b="1" dirty="0">
                  <a:solidFill>
                    <a:srgbClr val="C00000"/>
                  </a:solidFill>
                </a:rPr>
                <a:t>comparing and  connecting them (</a:t>
              </a:r>
              <a:r>
                <a:rPr lang="en-GB" sz="2800" b="1" dirty="0">
                  <a:solidFill>
                    <a:srgbClr val="C00000"/>
                  </a:solidFill>
                </a:rPr>
                <a:t>SYNTHESIS</a:t>
              </a:r>
              <a:r>
                <a:rPr lang="en-GB" sz="3200" b="1" dirty="0">
                  <a:solidFill>
                    <a:srgbClr val="C00000"/>
                  </a:solidFill>
                </a:rPr>
                <a:t>) within the W</a:t>
              </a:r>
              <a:r>
                <a:rPr lang="lv-LV" sz="3200" b="1" dirty="0">
                  <a:solidFill>
                    <a:srgbClr val="C00000"/>
                  </a:solidFill>
                </a:rPr>
                <a:t>HOLE</a:t>
              </a:r>
              <a:r>
                <a:rPr lang="en-GB" sz="3200" b="1" dirty="0">
                  <a:solidFill>
                    <a:srgbClr val="C00000"/>
                  </a:solidFill>
                </a:rPr>
                <a:t> (SYSTEM).</a:t>
              </a:r>
              <a:endParaRPr lang="en-GB" sz="3200" b="1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64925DF-A182-F401-65AE-867B3A8CDD18}"/>
                </a:ext>
              </a:extLst>
            </p:cNvPr>
            <p:cNvSpPr txBox="1"/>
            <p:nvPr/>
          </p:nvSpPr>
          <p:spPr>
            <a:xfrm>
              <a:off x="4790453" y="1066324"/>
              <a:ext cx="261109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/>
                <a:t>HIERARCHY </a:t>
              </a:r>
              <a:r>
                <a:rPr lang="lv-LV" sz="3200" b="1" dirty="0"/>
                <a:t> </a:t>
              </a:r>
              <a:r>
                <a:rPr lang="en-GB" sz="3200" b="1" dirty="0"/>
                <a:t>of s</a:t>
              </a:r>
              <a:r>
                <a:rPr lang="lv-LV" sz="3200" b="1" dirty="0"/>
                <a:t>y</a:t>
              </a:r>
              <a:r>
                <a:rPr lang="en-GB" sz="3200" b="1" dirty="0"/>
                <a:t>stems</a:t>
              </a:r>
              <a:r>
                <a:rPr lang="lv-LV" sz="3200" b="1" dirty="0"/>
                <a:t> </a:t>
              </a:r>
              <a:r>
                <a:rPr lang="lv-LV" sz="3200" b="1" dirty="0" err="1"/>
                <a:t>structures</a:t>
              </a:r>
              <a:r>
                <a:rPr lang="en-GB" sz="3200" b="1" dirty="0"/>
                <a:t> </a:t>
              </a:r>
            </a:p>
          </p:txBody>
        </p:sp>
        <p:pic>
          <p:nvPicPr>
            <p:cNvPr id="9" name="Attēls 8" descr="Attēls, kurā ir teksts, aplis, diagramma, ekrānuzņēmums&#10;&#10;Apraksts ģenerēts automātiski">
              <a:extLst>
                <a:ext uri="{FF2B5EF4-FFF2-40B4-BE49-F238E27FC236}">
                  <a16:creationId xmlns:a16="http://schemas.microsoft.com/office/drawing/2014/main" id="{EBB994DF-7525-A61D-4A9C-14390E0F66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6737" y="2846766"/>
              <a:ext cx="3618526" cy="29449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90635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27214</TotalTime>
  <Words>1880</Words>
  <Application>Microsoft Office PowerPoint</Application>
  <PresentationFormat>Platekrāna</PresentationFormat>
  <Paragraphs>272</Paragraphs>
  <Slides>30</Slides>
  <Notes>10</Notes>
  <HiddenSlides>0</HiddenSlides>
  <MMClips>0</MMClips>
  <ScaleCrop>false</ScaleCrop>
  <HeadingPairs>
    <vt:vector size="6" baseType="variant">
      <vt:variant>
        <vt:lpstr>Lietotie fonti</vt:lpstr>
      </vt:variant>
      <vt:variant>
        <vt:i4>5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30</vt:i4>
      </vt:variant>
    </vt:vector>
  </HeadingPairs>
  <TitlesOfParts>
    <vt:vector size="36" baseType="lpstr">
      <vt:lpstr>Arial</vt:lpstr>
      <vt:lpstr>Arial Unicode MS</vt:lpstr>
      <vt:lpstr>Calibri</vt:lpstr>
      <vt:lpstr>Calibri Light</vt:lpstr>
      <vt:lpstr>Times New Roman</vt:lpstr>
      <vt:lpstr>Office dizains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prezentācija</dc:title>
  <dc:creator>Andris Broks</dc:creator>
  <cp:lastModifiedBy>Andris Broks</cp:lastModifiedBy>
  <cp:revision>600</cp:revision>
  <cp:lastPrinted>2017-04-16T10:34:30Z</cp:lastPrinted>
  <dcterms:created xsi:type="dcterms:W3CDTF">2017-01-07T15:29:53Z</dcterms:created>
  <dcterms:modified xsi:type="dcterms:W3CDTF">2024-04-12T15:51:25Z</dcterms:modified>
</cp:coreProperties>
</file>