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61" r:id="rId5"/>
    <p:sldId id="273" r:id="rId6"/>
    <p:sldId id="262" r:id="rId7"/>
    <p:sldId id="263" r:id="rId8"/>
    <p:sldId id="271" r:id="rId9"/>
    <p:sldId id="259" r:id="rId10"/>
    <p:sldId id="276" r:id="rId11"/>
    <p:sldId id="275" r:id="rId12"/>
    <p:sldId id="277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4B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315" y="-1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232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divot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733" y="1628800"/>
            <a:ext cx="1152521" cy="76695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15222" y="5745524"/>
            <a:ext cx="6166578" cy="9233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«От поля до подиума»</a:t>
            </a:r>
            <a:endParaRPr lang="ru-RU" sz="5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5569913"/>
            <a:ext cx="3528392" cy="40011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2000" dirty="0" smtClean="0">
                <a:ln w="1778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познавательная  игра</a:t>
            </a:r>
            <a:endParaRPr lang="ru-RU" sz="2000" cap="none" spc="0" dirty="0">
              <a:ln w="1778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0"/>
            <a:ext cx="821537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Предприятие по производству льна 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79511" y="714356"/>
            <a:ext cx="8856985" cy="2354604"/>
          </a:xfrm>
          <a:prstGeom prst="rect">
            <a:avLst/>
          </a:prstGeom>
        </p:spPr>
        <p:txBody>
          <a:bodyPr/>
          <a:lstStyle/>
          <a:p>
            <a:pPr marL="320040" marR="0" lvl="0" indent="-320040" algn="just" defTabSz="914400" rtl="0" eaLnBrk="1" fontAlgn="auto" latinLnBrk="0" hangingPunct="1">
              <a:lnSpc>
                <a:spcPts val="25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lang="ru-RU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Оршанский льнокомбинат»  в Витебской области является единственным в Беларуси и самым крупным в странах СНГ и Европы предприятием по производству льняных тканей, который начинал свою историю с небольшой льночесальной фабрики, которая вступила в строй в декабре 1930 года.  </a:t>
            </a:r>
          </a:p>
          <a:p>
            <a:pPr marL="320040" marR="0" lvl="0" indent="-320040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endParaRPr kumimoji="0" lang="ru-RU" sz="3200" i="1" u="none" strike="noStrike" kern="1200" cap="none" spc="0" normalizeH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20040" lvl="0" indent="-32004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dirty="0" smtClean="0"/>
          </a:p>
          <a:p>
            <a:pPr marL="320040" lvl="0" indent="-32004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dirty="0" smtClean="0"/>
          </a:p>
        </p:txBody>
      </p:sp>
      <p:pic>
        <p:nvPicPr>
          <p:cNvPr id="16" name="Picture 2" descr="C:\Users\Admin\Pictures\откуда ткань пришла\iStock-696921522-min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71670" y="3034535"/>
            <a:ext cx="5214973" cy="35027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платья.jpg"/>
          <p:cNvPicPr>
            <a:picLocks noChangeAspect="1"/>
          </p:cNvPicPr>
          <p:nvPr/>
        </p:nvPicPr>
        <p:blipFill>
          <a:blip r:embed="rId2"/>
          <a:srcRect l="3125" r="3125"/>
          <a:stretch>
            <a:fillRect/>
          </a:stretch>
        </p:blipFill>
        <p:spPr>
          <a:xfrm>
            <a:off x="5927196" y="2497641"/>
            <a:ext cx="2500330" cy="1928826"/>
          </a:xfrm>
          <a:prstGeom prst="snip2Diag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Прямоугольник 3"/>
          <p:cNvSpPr/>
          <p:nvPr/>
        </p:nvSpPr>
        <p:spPr>
          <a:xfrm>
            <a:off x="2786050" y="0"/>
            <a:ext cx="32775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Льняные модели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642918"/>
            <a:ext cx="8606190" cy="21441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20040" lvl="0" indent="-320040" algn="just">
              <a:lnSpc>
                <a:spcPts val="1700"/>
              </a:lnSpc>
              <a:spcBef>
                <a:spcPts val="700"/>
              </a:spcBef>
              <a:buClr>
                <a:srgbClr val="C0504D"/>
              </a:buClr>
              <a:buSzPct val="60000"/>
              <a:defRPr/>
            </a:pPr>
            <a:r>
              <a:rPr lang="ru-RU" sz="20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Лён – это материал, из которого можно изготовить практически любую одежду. Сегодня льняная одежда представлена в широчайшем ассортименте на любой вкус. Льняная ткань перестала быть исключительно летним материалом. Из натурального полотна шьют пальто, деловые костюмы и даже джинсы, которые охотно покупают и за рубежом. Белорусские дизайнеры помогают раскрыть новые грани льна создавая различные коллекции льняной одежды.</a:t>
            </a:r>
            <a:endParaRPr lang="ru-RU" sz="2200" dirty="0" smtClean="0"/>
          </a:p>
          <a:p>
            <a:endParaRPr lang="ru-RU" sz="2000" cap="sm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19" y="2678260"/>
            <a:ext cx="2571768" cy="2000264"/>
          </a:xfrm>
          <a:prstGeom prst="snip2Diag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908" y="4677562"/>
            <a:ext cx="2304256" cy="2118055"/>
          </a:xfrm>
          <a:prstGeom prst="snip1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Рисунок 8" descr="пальто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26" y="4678524"/>
            <a:ext cx="3050992" cy="1990836"/>
          </a:xfrm>
          <a:prstGeom prst="snip1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Рисунок 10" descr="пальто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7637" y="3582500"/>
            <a:ext cx="2980939" cy="219204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8923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800593"/>
            <a:ext cx="8729149" cy="4991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20040" lvl="0" indent="-320040" algn="just">
              <a:lnSpc>
                <a:spcPts val="2200"/>
              </a:lnSpc>
              <a:spcBef>
                <a:spcPts val="700"/>
              </a:spcBef>
              <a:buClr>
                <a:srgbClr val="C0504D"/>
              </a:buClr>
              <a:buSzPct val="60000"/>
              <a:defRPr/>
            </a:pPr>
            <a:r>
              <a:rPr lang="ru-RU" sz="20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Льняные изделия славятся своей износостойкостью и замечательными</a:t>
            </a:r>
            <a:r>
              <a:rPr lang="ru-RU" sz="22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эксплуатационными характеристиками. </a:t>
            </a:r>
          </a:p>
          <a:p>
            <a:pPr marL="320040" lvl="0" indent="-320040" algn="just">
              <a:lnSpc>
                <a:spcPts val="2200"/>
              </a:lnSpc>
              <a:spcBef>
                <a:spcPts val="700"/>
              </a:spcBef>
              <a:buClr>
                <a:srgbClr val="C0504D"/>
              </a:buClr>
              <a:buSzPct val="60000"/>
              <a:defRPr/>
            </a:pPr>
            <a:r>
              <a:rPr lang="ru-RU" sz="22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Льняные скатерти, салфетки, полотенца, постельные принадлежности – всё это настолько долговечно, что зачастую передаётся в семье из поколения в поколение.</a:t>
            </a:r>
          </a:p>
          <a:p>
            <a:pPr marL="320040" lvl="0" indent="-320040" algn="just">
              <a:lnSpc>
                <a:spcPts val="2400"/>
              </a:lnSpc>
              <a:spcBef>
                <a:spcPts val="700"/>
              </a:spcBef>
              <a:buClr>
                <a:srgbClr val="C0504D"/>
              </a:buClr>
              <a:buSzPct val="60000"/>
              <a:defRPr/>
            </a:pPr>
            <a:endParaRPr lang="ru-RU" sz="2200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20040" lvl="0" indent="-320040" algn="just">
              <a:lnSpc>
                <a:spcPts val="2400"/>
              </a:lnSpc>
              <a:spcBef>
                <a:spcPts val="700"/>
              </a:spcBef>
              <a:buClr>
                <a:srgbClr val="C0504D"/>
              </a:buClr>
              <a:buSzPct val="60000"/>
              <a:defRPr/>
            </a:pPr>
            <a:endParaRPr lang="ru-RU" sz="2200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20040" lvl="0" indent="-320040" algn="just">
              <a:lnSpc>
                <a:spcPts val="2400"/>
              </a:lnSpc>
              <a:spcBef>
                <a:spcPts val="700"/>
              </a:spcBef>
              <a:buClr>
                <a:srgbClr val="C0504D"/>
              </a:buClr>
              <a:buSzPct val="60000"/>
              <a:defRPr/>
            </a:pPr>
            <a:endParaRPr lang="ru-RU" sz="2200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20040" lvl="0" indent="-320040" algn="just">
              <a:lnSpc>
                <a:spcPts val="2400"/>
              </a:lnSpc>
              <a:spcBef>
                <a:spcPts val="700"/>
              </a:spcBef>
              <a:buClr>
                <a:srgbClr val="C0504D"/>
              </a:buClr>
              <a:buSzPct val="60000"/>
              <a:defRPr/>
            </a:pPr>
            <a:endParaRPr lang="ru-RU" sz="2200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20040" lvl="0" indent="-320040" algn="just">
              <a:lnSpc>
                <a:spcPts val="2400"/>
              </a:lnSpc>
              <a:spcBef>
                <a:spcPts val="700"/>
              </a:spcBef>
              <a:buClr>
                <a:srgbClr val="C0504D"/>
              </a:buClr>
              <a:buSzPct val="60000"/>
              <a:defRPr/>
            </a:pPr>
            <a:endParaRPr lang="ru-RU" sz="2200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20040" lvl="0" indent="-320040" algn="ctr">
              <a:lnSpc>
                <a:spcPts val="2400"/>
              </a:lnSpc>
              <a:spcBef>
                <a:spcPts val="700"/>
              </a:spcBef>
              <a:buClr>
                <a:srgbClr val="C0504D"/>
              </a:buClr>
              <a:buSzPct val="60000"/>
              <a:defRPr/>
            </a:pPr>
            <a:r>
              <a:rPr lang="ru-RU" sz="22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2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ьняные изделия, как белорусский сувенир, дарят самым дорогим гостям. </a:t>
            </a:r>
          </a:p>
          <a:p>
            <a:pPr marL="320040" lvl="0" indent="-320040">
              <a:lnSpc>
                <a:spcPts val="2400"/>
              </a:lnSpc>
              <a:spcBef>
                <a:spcPts val="700"/>
              </a:spcBef>
              <a:buClr>
                <a:srgbClr val="C0504D"/>
              </a:buClr>
              <a:buSzPct val="60000"/>
              <a:defRPr/>
            </a:pPr>
            <a:endParaRPr lang="ru-RU" sz="2200" dirty="0" smtClean="0"/>
          </a:p>
          <a:p>
            <a:pPr>
              <a:lnSpc>
                <a:spcPts val="2400"/>
              </a:lnSpc>
            </a:pPr>
            <a:endParaRPr lang="ru-RU" sz="2000" cap="sm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397" y="2348880"/>
            <a:ext cx="2376264" cy="1630941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Прямоугольник 3"/>
          <p:cNvSpPr/>
          <p:nvPr/>
        </p:nvSpPr>
        <p:spPr>
          <a:xfrm>
            <a:off x="2786050" y="0"/>
            <a:ext cx="37463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Льняная продукция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2" y="2489743"/>
            <a:ext cx="2329885" cy="1612810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14" y="2517345"/>
            <a:ext cx="2476418" cy="1627198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сувенир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1604" y="5072074"/>
            <a:ext cx="2286016" cy="164307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Рисунок 8" descr="сувенир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9190" y="5072074"/>
            <a:ext cx="2428892" cy="164321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78" y="5929330"/>
            <a:ext cx="1132121" cy="92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3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980728"/>
            <a:ext cx="8928992" cy="5875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lvl="0" indent="-320040" algn="just">
              <a:lnSpc>
                <a:spcPts val="2400"/>
              </a:lnSpc>
              <a:spcBef>
                <a:spcPts val="700"/>
              </a:spcBef>
              <a:buClr>
                <a:srgbClr val="C0504D"/>
              </a:buClr>
              <a:buSzPct val="60000"/>
              <a:defRPr/>
            </a:pPr>
            <a:r>
              <a:rPr lang="ru-RU" sz="22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2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 </a:t>
            </a:r>
            <a:r>
              <a:rPr lang="ru-RU" sz="22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увидели, какой длинный </a:t>
            </a:r>
            <a:r>
              <a:rPr lang="ru-RU" sz="22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тернистый </a:t>
            </a:r>
            <a:r>
              <a:rPr lang="ru-RU" sz="22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путь лен проделывает </a:t>
            </a:r>
            <a:r>
              <a:rPr lang="ru-RU" sz="22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тресты </a:t>
            </a:r>
            <a:r>
              <a:rPr lang="ru-RU" sz="22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полок магазинов. Он как настоящий король полей может </a:t>
            </a:r>
            <a:r>
              <a:rPr lang="ru-RU" sz="22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себе это </a:t>
            </a:r>
            <a:r>
              <a:rPr lang="ru-RU" sz="22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позволить - быть изящным и в то же время немного </a:t>
            </a:r>
            <a:r>
              <a:rPr lang="ru-RU" sz="22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капризным.</a:t>
            </a:r>
          </a:p>
          <a:p>
            <a:pPr marL="320040" lvl="0" indent="-320040">
              <a:lnSpc>
                <a:spcPts val="2400"/>
              </a:lnSpc>
              <a:spcBef>
                <a:spcPts val="700"/>
              </a:spcBef>
              <a:buClr>
                <a:srgbClr val="C0504D"/>
              </a:buClr>
              <a:buSzPct val="60000"/>
              <a:defRPr/>
            </a:pPr>
            <a:endParaRPr lang="ru-RU" sz="2200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20040" lvl="0" indent="-320040">
              <a:lnSpc>
                <a:spcPts val="2400"/>
              </a:lnSpc>
              <a:spcBef>
                <a:spcPts val="700"/>
              </a:spcBef>
              <a:buClr>
                <a:srgbClr val="C0504D"/>
              </a:buClr>
              <a:buSzPct val="60000"/>
              <a:defRPr/>
            </a:pPr>
            <a:endParaRPr lang="ru-RU" sz="2200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20040" lvl="0" indent="-320040">
              <a:lnSpc>
                <a:spcPts val="2400"/>
              </a:lnSpc>
              <a:spcBef>
                <a:spcPts val="700"/>
              </a:spcBef>
              <a:buClr>
                <a:srgbClr val="C0504D"/>
              </a:buClr>
              <a:buSzPct val="60000"/>
              <a:defRPr/>
            </a:pPr>
            <a:endParaRPr lang="ru-RU" sz="2200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20040" lvl="0" indent="-320040">
              <a:lnSpc>
                <a:spcPts val="2400"/>
              </a:lnSpc>
              <a:spcBef>
                <a:spcPts val="700"/>
              </a:spcBef>
              <a:buClr>
                <a:srgbClr val="C0504D"/>
              </a:buClr>
              <a:buSzPct val="60000"/>
              <a:defRPr/>
            </a:pPr>
            <a:endParaRPr lang="ru-RU" sz="2200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20040" lvl="0" indent="-320040">
              <a:lnSpc>
                <a:spcPts val="2400"/>
              </a:lnSpc>
              <a:spcBef>
                <a:spcPts val="700"/>
              </a:spcBef>
              <a:buClr>
                <a:srgbClr val="C0504D"/>
              </a:buClr>
              <a:buSzPct val="60000"/>
              <a:defRPr/>
            </a:pPr>
            <a:endParaRPr lang="ru-RU" sz="2200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20040" lvl="0" indent="-320040">
              <a:lnSpc>
                <a:spcPts val="2400"/>
              </a:lnSpc>
              <a:spcBef>
                <a:spcPts val="700"/>
              </a:spcBef>
              <a:buClr>
                <a:srgbClr val="C0504D"/>
              </a:buClr>
              <a:buSzPct val="60000"/>
              <a:defRPr/>
            </a:pPr>
            <a:endParaRPr lang="ru-RU" sz="2200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20040" lvl="0" indent="-320040">
              <a:lnSpc>
                <a:spcPts val="2400"/>
              </a:lnSpc>
              <a:spcBef>
                <a:spcPts val="700"/>
              </a:spcBef>
              <a:buClr>
                <a:srgbClr val="C0504D"/>
              </a:buClr>
              <a:buSzPct val="60000"/>
              <a:defRPr/>
            </a:pPr>
            <a:endParaRPr lang="ru-RU" sz="2200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20040" lvl="0" indent="-320040" algn="ctr">
              <a:lnSpc>
                <a:spcPts val="2400"/>
              </a:lnSpc>
              <a:spcBef>
                <a:spcPts val="700"/>
              </a:spcBef>
              <a:buClr>
                <a:srgbClr val="C0504D"/>
              </a:buClr>
              <a:buSzPct val="60000"/>
              <a:defRPr/>
            </a:pPr>
            <a:endParaRPr lang="ru-RU" sz="2200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20040" lvl="0" indent="-320040" algn="ctr">
              <a:lnSpc>
                <a:spcPts val="2400"/>
              </a:lnSpc>
              <a:spcBef>
                <a:spcPts val="700"/>
              </a:spcBef>
              <a:buClr>
                <a:srgbClr val="C0504D"/>
              </a:buClr>
              <a:buSzPct val="60000"/>
              <a:defRPr/>
            </a:pPr>
            <a:r>
              <a:rPr lang="ru-RU" sz="22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мы</a:t>
            </a:r>
            <a:r>
              <a:rPr lang="ru-RU" sz="22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белорусы, всегда должны помнить: своя рубашка изо льна </a:t>
            </a:r>
            <a:r>
              <a:rPr lang="ru-RU" sz="22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всегда</a:t>
            </a:r>
          </a:p>
          <a:p>
            <a:pPr marL="320040" lvl="0" indent="-320040" algn="ctr">
              <a:lnSpc>
                <a:spcPts val="2400"/>
              </a:lnSpc>
              <a:spcBef>
                <a:spcPts val="700"/>
              </a:spcBef>
              <a:buClr>
                <a:srgbClr val="C0504D"/>
              </a:buClr>
              <a:buSzPct val="60000"/>
              <a:defRPr/>
            </a:pPr>
            <a:r>
              <a:rPr lang="ru-RU" sz="22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ближе </a:t>
            </a:r>
            <a:r>
              <a:rPr lang="ru-RU" sz="22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телу.</a:t>
            </a:r>
          </a:p>
          <a:p>
            <a:pPr marL="320040" lvl="0" indent="-320040">
              <a:lnSpc>
                <a:spcPts val="2400"/>
              </a:lnSpc>
              <a:spcBef>
                <a:spcPts val="700"/>
              </a:spcBef>
              <a:buClr>
                <a:srgbClr val="C0504D"/>
              </a:buClr>
              <a:buSzPct val="60000"/>
              <a:defRPr/>
            </a:pPr>
            <a:endParaRPr lang="ru-RU" sz="2200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521" y="2499936"/>
            <a:ext cx="3796099" cy="26002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Прямоугольник 4"/>
          <p:cNvSpPr/>
          <p:nvPr/>
        </p:nvSpPr>
        <p:spPr>
          <a:xfrm>
            <a:off x="3008791" y="92587"/>
            <a:ext cx="32000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Белорусский лён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pic>
        <p:nvPicPr>
          <p:cNvPr id="6" name="Picture 2" descr="http://etnoart-shop.ru/img/len/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9804" y="2420888"/>
            <a:ext cx="3298670" cy="266440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4010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цветки льна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/>
          </a:blip>
          <a:srcRect t="8533" r="9723" b="6730"/>
          <a:stretch>
            <a:fillRect/>
          </a:stretch>
        </p:blipFill>
        <p:spPr>
          <a:xfrm rot="1797760">
            <a:off x="1431397" y="887303"/>
            <a:ext cx="6481260" cy="66653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20" y="785794"/>
            <a:ext cx="862041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/>
              <a:t>Лен - самый первый вид ткани, который научились изготавливать люди. История льна насчитывает много веков. Ученые так и не смогли установить, где он был произведен впервые. </a:t>
            </a:r>
          </a:p>
          <a:p>
            <a:pPr algn="just"/>
            <a:r>
              <a:rPr lang="ru-RU" sz="2200" dirty="0" smtClean="0"/>
              <a:t>В древней Греции носить одежду изо льна имели право только жрецы, а в Египте она была привилегией аристократии и нередко египтяне использовали ткань как денежную единицу.</a:t>
            </a:r>
          </a:p>
          <a:p>
            <a:pPr algn="just"/>
            <a:endParaRPr lang="ru-RU" sz="2200" b="1" dirty="0" smtClean="0"/>
          </a:p>
          <a:p>
            <a:pPr algn="just"/>
            <a:endParaRPr lang="ru-RU" sz="2200" b="1" dirty="0" smtClean="0"/>
          </a:p>
          <a:p>
            <a:pPr algn="just"/>
            <a:endParaRPr lang="ru-RU" sz="2200" b="1" dirty="0" smtClean="0"/>
          </a:p>
          <a:p>
            <a:pPr algn="just"/>
            <a:r>
              <a:rPr lang="ru-RU" sz="2200" b="1" dirty="0" smtClean="0"/>
              <a:t>Интересно!</a:t>
            </a:r>
            <a:r>
              <a:rPr lang="ru-RU" sz="2200" dirty="0" smtClean="0"/>
              <a:t> </a:t>
            </a:r>
            <a:r>
              <a:rPr lang="ru-RU" sz="2200" i="1" dirty="0" smtClean="0"/>
              <a:t>Египетские ткачи владели техникой прядения, позволявшей изготовить столь прозрачную ткань, что через пять ее слоев просвечивало тело, а сам наряд легко проходил сквозь маленькое кольцо.</a:t>
            </a:r>
          </a:p>
          <a:p>
            <a:endParaRPr lang="ru-RU" sz="2200" i="1" dirty="0" smtClean="0"/>
          </a:p>
          <a:p>
            <a:endParaRPr lang="ru-RU" sz="2200" i="1" dirty="0" smtClean="0"/>
          </a:p>
          <a:p>
            <a:endParaRPr lang="ru-RU" sz="22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786050" y="0"/>
            <a:ext cx="31940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История льна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4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488" y="214290"/>
            <a:ext cx="31940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История льна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1124" y="948541"/>
            <a:ext cx="828680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Лён в Республике Беларусь является исторически возделываемой культурой. В старину говорили: «Лён любит поклон». </a:t>
            </a:r>
          </a:p>
          <a:p>
            <a:pPr algn="just"/>
            <a:r>
              <a:rPr lang="ru-RU" sz="2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действительно, лён – культура капризная. Поле, на котором он рос, можно засеять только через семь лет, а окружающая среда настолько важна, что ткань, полученная из выросшего в разных регионах льна, будет отличаться на ощупь.</a:t>
            </a:r>
            <a:endParaRPr lang="ru-RU" sz="22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3" descr="C:\Users\Admin\Pictures\откуда ткань пришла\24b2b5165b1368cfbd9b54de72df592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 l="55413" t="10395" r="874" b="18197"/>
          <a:stretch>
            <a:fillRect/>
          </a:stretch>
        </p:blipFill>
        <p:spPr bwMode="auto">
          <a:xfrm>
            <a:off x="1403648" y="3356992"/>
            <a:ext cx="6336704" cy="3215280"/>
          </a:xfrm>
          <a:prstGeom prst="rect">
            <a:avLst/>
          </a:prstGeom>
          <a:noFill/>
          <a:ln w="10795">
            <a:solidFill>
              <a:schemeClr val="bg1"/>
            </a:solidFill>
            <a:prstDash val="dash"/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46127" y="149346"/>
            <a:ext cx="28739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Герб страны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918" y="1052736"/>
            <a:ext cx="82153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/>
              <a:t>В знак благодарности многовековой верности культуре льна Белорусский народ увековечил цветы льна в государственном гербе Республики Беларусь как символ мощи труда, знак добра и достатка.</a:t>
            </a:r>
            <a:endParaRPr lang="ru-RU" sz="2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2571744"/>
            <a:ext cx="3857652" cy="36931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 prst="angle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488" y="214290"/>
            <a:ext cx="26965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О растении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57158" y="1071546"/>
            <a:ext cx="8572560" cy="5286412"/>
          </a:xfrm>
          <a:prstGeom prst="rect">
            <a:avLst/>
          </a:prstGeom>
        </p:spPr>
        <p:txBody>
          <a:bodyPr/>
          <a:lstStyle/>
          <a:p>
            <a:pPr marL="320040" marR="0" lvl="0" indent="-320040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ru-RU" sz="3200" i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Высота р</a:t>
            </a:r>
            <a:r>
              <a:rPr kumimoji="0" lang="ru-RU" sz="3200" i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астения  до</a:t>
            </a:r>
            <a:r>
              <a:rPr kumimoji="0" lang="ru-RU" sz="3200" i="1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i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100см.</a:t>
            </a:r>
          </a:p>
          <a:p>
            <a:pPr marL="320040" marR="0" lvl="0" indent="-320040" defTabSz="914400" rtl="0" eaLnBrk="1" fontAlgn="auto" latinLnBrk="0" hangingPunct="1">
              <a:lnSpc>
                <a:spcPts val="25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ru-RU" sz="3200" i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320040" marR="0" lvl="0" indent="-320040" defTabSz="914400" rtl="0" eaLnBrk="1" fontAlgn="auto" latinLnBrk="0" hangingPunct="1">
              <a:lnSpc>
                <a:spcPts val="25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ru-RU" sz="3200" i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Волокна  льна расположены  </a:t>
            </a:r>
          </a:p>
          <a:p>
            <a:pPr marL="320040" marR="0" lvl="0" indent="-320040" defTabSz="914400" rtl="0" eaLnBrk="1" fontAlgn="auto" latinLnBrk="0" hangingPunct="1">
              <a:lnSpc>
                <a:spcPts val="25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ru-RU" sz="3200" i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в  коре  стебля</a:t>
            </a: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kumimoji="0" lang="ru-RU" sz="3200" i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называются </a:t>
            </a:r>
          </a:p>
          <a:p>
            <a:pPr marL="320040" marR="0" lvl="0" indent="-320040" defTabSz="914400" rtl="0" eaLnBrk="1" fontAlgn="auto" latinLnBrk="0" hangingPunct="1">
              <a:lnSpc>
                <a:spcPts val="25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ru-RU" sz="3200" i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лубяными.</a:t>
            </a:r>
          </a:p>
          <a:p>
            <a:pPr marL="320040" marR="0" lvl="0" indent="-320040" defTabSz="914400" rtl="0" eaLnBrk="1" fontAlgn="auto" latinLnBrk="0" hangingPunct="1">
              <a:lnSpc>
                <a:spcPts val="25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ru-RU" sz="3200" i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320040" marR="0" lvl="0" indent="-320040" defTabSz="914400" rtl="0" eaLnBrk="1" fontAlgn="auto" latinLnBrk="0" hangingPunct="1">
              <a:lnSpc>
                <a:spcPts val="25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ru-RU" sz="3200" i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Цвет  волокон серый </a:t>
            </a:r>
          </a:p>
          <a:p>
            <a:pPr marL="320040" marR="0" lvl="0" indent="-320040" defTabSz="914400" rtl="0" eaLnBrk="1" fontAlgn="auto" latinLnBrk="0" hangingPunct="1">
              <a:lnSpc>
                <a:spcPts val="25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i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(от  светлого  до</a:t>
            </a:r>
            <a:r>
              <a:rPr kumimoji="0" lang="ru-RU" sz="3200" i="1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i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тёмного).</a:t>
            </a:r>
          </a:p>
          <a:p>
            <a:pPr marL="320040" marR="0" lvl="0" indent="-320040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320040" marR="0" lvl="0" indent="-320040" defTabSz="914400" rtl="0" eaLnBrk="1" fontAlgn="auto" latinLnBrk="0" hangingPunct="1">
              <a:lnSpc>
                <a:spcPts val="25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 выглядит лён во время </a:t>
            </a:r>
          </a:p>
          <a:p>
            <a:pPr marL="320040" marR="0" lvl="0" indent="-320040" defTabSz="914400" rtl="0" eaLnBrk="1" fontAlgn="auto" latinLnBrk="0" hangingPunct="1">
              <a:lnSpc>
                <a:spcPts val="25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цветения</a:t>
            </a:r>
            <a:endParaRPr kumimoji="0" lang="ru-RU" sz="3200" i="1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4-конечная звезда 8"/>
          <p:cNvSpPr/>
          <p:nvPr/>
        </p:nvSpPr>
        <p:spPr>
          <a:xfrm>
            <a:off x="142844" y="1285860"/>
            <a:ext cx="214314" cy="214314"/>
          </a:xfrm>
          <a:prstGeom prst="star4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142844" y="2071678"/>
            <a:ext cx="214314" cy="214314"/>
          </a:xfrm>
          <a:prstGeom prst="star4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142844" y="3714752"/>
            <a:ext cx="214314" cy="214314"/>
          </a:xfrm>
          <a:prstGeom prst="star4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http://www.to111.ru/images/semena-lna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00760" y="4214818"/>
            <a:ext cx="2857520" cy="2357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4-конечная звезда 7"/>
          <p:cNvSpPr/>
          <p:nvPr/>
        </p:nvSpPr>
        <p:spPr>
          <a:xfrm>
            <a:off x="142844" y="5000636"/>
            <a:ext cx="214314" cy="214314"/>
          </a:xfrm>
          <a:prstGeom prst="star4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http://www.to111.ru/images/semena-lna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000760" y="1116195"/>
            <a:ext cx="2857520" cy="2196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00232" y="0"/>
            <a:ext cx="51693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Процесс изготовления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85720" y="1000108"/>
            <a:ext cx="4786346" cy="5286412"/>
          </a:xfrm>
          <a:prstGeom prst="rect">
            <a:avLst/>
          </a:prstGeom>
        </p:spPr>
        <p:txBody>
          <a:bodyPr/>
          <a:lstStyle/>
          <a:p>
            <a:pPr marL="320040" marR="0" lvl="0" indent="-320040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ru-RU" sz="3200" i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  Лён</a:t>
            </a:r>
            <a:r>
              <a:rPr kumimoji="0" lang="ru-RU" sz="3200" i="1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собирают вручную и с помощью комбайнов получают льняную солому; </a:t>
            </a:r>
            <a:endParaRPr kumimoji="0" lang="ru-RU" sz="3200" i="1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20040" marR="0" lvl="0" indent="-320040" defTabSz="914400" rtl="0" eaLnBrk="1" fontAlgn="auto" latinLnBrk="0" hangingPunct="1">
              <a:lnSpc>
                <a:spcPts val="31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ru-RU" sz="3200" i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  Полученную</a:t>
            </a:r>
            <a:r>
              <a:rPr kumimoji="0" lang="ru-RU" sz="3200" i="1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солому расстилают на полях на 15-20 суток для того, чтобы вымочить росой;</a:t>
            </a:r>
          </a:p>
          <a:p>
            <a:pPr marL="320040" lvl="0" indent="-32004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Собранный лён везут на производство в чесальный цех;</a:t>
            </a:r>
          </a:p>
          <a:p>
            <a:pPr marL="320040" lvl="0" indent="-32004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endParaRPr kumimoji="0" lang="ru-RU" sz="3200" i="1" u="none" strike="noStrike" kern="1200" cap="none" spc="0" normalizeH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20040" lvl="0" indent="-32004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dirty="0" smtClean="0"/>
          </a:p>
          <a:p>
            <a:pPr marL="320040" lvl="0" indent="-32004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dirty="0" smtClean="0"/>
          </a:p>
        </p:txBody>
      </p:sp>
      <p:sp>
        <p:nvSpPr>
          <p:cNvPr id="9" name="4-конечная звезда 8"/>
          <p:cNvSpPr/>
          <p:nvPr/>
        </p:nvSpPr>
        <p:spPr>
          <a:xfrm>
            <a:off x="357158" y="1214422"/>
            <a:ext cx="214314" cy="214314"/>
          </a:xfrm>
          <a:prstGeom prst="star4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357158" y="3000372"/>
            <a:ext cx="214314" cy="214314"/>
          </a:xfrm>
          <a:prstGeom prst="star4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285720" y="5143512"/>
            <a:ext cx="214314" cy="214314"/>
          </a:xfrm>
          <a:prstGeom prst="star4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C:\Users\Admin\Pictures\откуда ткань пришла\post_59c3d119850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642918"/>
            <a:ext cx="2500330" cy="15716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36"/>
          <a:stretch/>
        </p:blipFill>
        <p:spPr>
          <a:xfrm>
            <a:off x="4714876" y="2143116"/>
            <a:ext cx="2583904" cy="15716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950" y="3500438"/>
            <a:ext cx="2571768" cy="15928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Picture 3" descr="C:\Users\Admin\Pictures\откуда ткань пришла\9631f75a0392e8522d27c1e9a7eb38f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5072074"/>
            <a:ext cx="2571768" cy="1589853"/>
          </a:xfrm>
          <a:prstGeom prst="rect">
            <a:avLst/>
          </a:prstGeom>
          <a:noFill/>
          <a:ln w="10795">
            <a:solidFill>
              <a:schemeClr val="bg1"/>
            </a:solidFill>
            <a:prstDash val="dash"/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28794" y="0"/>
            <a:ext cx="51693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Процесс изготовления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9" name="4-конечная звезда 8"/>
          <p:cNvSpPr/>
          <p:nvPr/>
        </p:nvSpPr>
        <p:spPr>
          <a:xfrm>
            <a:off x="142844" y="1071546"/>
            <a:ext cx="214314" cy="214314"/>
          </a:xfrm>
          <a:prstGeom prst="star4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142844" y="3071810"/>
            <a:ext cx="214314" cy="214314"/>
          </a:xfrm>
          <a:prstGeom prst="star4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142844" y="5500702"/>
            <a:ext cx="214314" cy="214314"/>
          </a:xfrm>
          <a:prstGeom prst="star4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357158" y="1000108"/>
            <a:ext cx="6643734" cy="5429288"/>
          </a:xfrm>
          <a:prstGeom prst="rect">
            <a:avLst/>
          </a:prstGeom>
        </p:spPr>
        <p:txBody>
          <a:bodyPr/>
          <a:lstStyle/>
          <a:p>
            <a:pPr marL="320040" marR="0" lvl="0" indent="-320040" defTabSz="914400" rtl="0" eaLnBrk="1" fontAlgn="auto" latinLnBrk="0" hangingPunct="1">
              <a:lnSpc>
                <a:spcPts val="25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 чесаного льна делают </a:t>
            </a:r>
          </a:p>
          <a:p>
            <a:pPr marL="320040" marR="0" lvl="0" indent="-320040" defTabSz="914400" rtl="0" eaLnBrk="1" fontAlgn="auto" latinLnBrk="0" hangingPunct="1">
              <a:lnSpc>
                <a:spcPts val="25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lang="ru-RU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пучки; 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 пучков вытягивают жгуты,</a:t>
            </a:r>
          </a:p>
          <a:p>
            <a:pPr marL="320040" marR="0" lvl="0" indent="-320040" defTabSz="914400" rtl="0" eaLnBrk="1" fontAlgn="auto" latinLnBrk="0" hangingPunct="1">
              <a:lnSpc>
                <a:spcPts val="25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lang="ru-RU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которые разделяют на нити;</a:t>
            </a:r>
          </a:p>
          <a:p>
            <a:pPr marL="320040" marR="0" lvl="0" indent="-320040" defTabSz="914400" rtl="0" eaLnBrk="1" fontAlgn="auto" latinLnBrk="0" hangingPunct="1">
              <a:lnSpc>
                <a:spcPts val="25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endParaRPr lang="ru-RU" sz="3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20040" marR="0" lvl="0" indent="-320040" defTabSz="914400" rtl="0" eaLnBrk="1" fontAlgn="auto" latinLnBrk="0" hangingPunct="1">
              <a:lnSpc>
                <a:spcPts val="25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endParaRPr lang="ru-RU" sz="3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20040" marR="0" lvl="0" indent="-320040" defTabSz="914400" rtl="0" eaLnBrk="1" fontAlgn="auto" latinLnBrk="0" hangingPunct="1">
              <a:lnSpc>
                <a:spcPts val="25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endParaRPr lang="ru-RU" sz="3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20040" marR="0" lvl="0" indent="-320040" defTabSz="914400" rtl="0" eaLnBrk="1" fontAlgn="auto" latinLnBrk="0" hangingPunct="1">
              <a:lnSpc>
                <a:spcPts val="25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endParaRPr lang="ru-RU" sz="3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20040" marR="0" lvl="0" indent="-320040" defTabSz="914400" rtl="0" eaLnBrk="1" fontAlgn="auto" latinLnBrk="0" hangingPunct="1">
              <a:lnSpc>
                <a:spcPts val="25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lang="ru-RU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Нити отправляют на ткацкий</a:t>
            </a:r>
          </a:p>
          <a:p>
            <a:pPr marL="320040" marR="0" lvl="0" indent="-320040" defTabSz="914400" rtl="0" eaLnBrk="1" fontAlgn="auto" latinLnBrk="0" hangingPunct="1">
              <a:lnSpc>
                <a:spcPts val="25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lang="ru-RU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станок, на котором ткут ткань.</a:t>
            </a:r>
          </a:p>
          <a:p>
            <a:pPr marL="320040" lvl="0" indent="-320040">
              <a:lnSpc>
                <a:spcPts val="2500"/>
              </a:lnSpc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20040" marR="0" lvl="0" indent="-320040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endParaRPr kumimoji="0" lang="ru-RU" sz="3200" i="1" u="none" strike="noStrike" kern="1200" cap="none" spc="0" normalizeH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20040" lvl="0" indent="-32004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dirty="0" smtClean="0"/>
          </a:p>
          <a:p>
            <a:pPr marL="320040" lvl="0" indent="-32004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dirty="0" smtClean="0"/>
          </a:p>
        </p:txBody>
      </p:sp>
      <p:pic>
        <p:nvPicPr>
          <p:cNvPr id="15" name="Picture 2" descr="C:\Users\Admin\Pictures\откуда ткань пришла\img25.jpg"/>
          <p:cNvPicPr>
            <a:picLocks noChangeAspect="1" noChangeArrowheads="1"/>
          </p:cNvPicPr>
          <p:nvPr/>
        </p:nvPicPr>
        <p:blipFill>
          <a:blip r:embed="rId2" cstate="print"/>
          <a:srcRect l="15969" t="6388" r="993" b="4187"/>
          <a:stretch>
            <a:fillRect/>
          </a:stretch>
        </p:blipFill>
        <p:spPr bwMode="auto">
          <a:xfrm>
            <a:off x="5914682" y="2853221"/>
            <a:ext cx="3014818" cy="1723062"/>
          </a:xfrm>
          <a:prstGeom prst="rect">
            <a:avLst/>
          </a:prstGeom>
          <a:noFill/>
          <a:ln w="10795">
            <a:solidFill>
              <a:schemeClr val="bg1"/>
            </a:solidFill>
            <a:prstDash val="dash"/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" name="Picture 4" descr="C:\Users\Admin\Pictures\откуда ткань пришла\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4899" y="642918"/>
            <a:ext cx="3014819" cy="1777970"/>
          </a:xfrm>
          <a:prstGeom prst="rect">
            <a:avLst/>
          </a:prstGeom>
          <a:noFill/>
          <a:ln w="10795">
            <a:solidFill>
              <a:schemeClr val="bg1"/>
            </a:solidFill>
            <a:prstDash val="dash"/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6" name="Picture 3" descr="C:\Users\Admin\Pictures\откуда ткань пришла\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5685" y="4914303"/>
            <a:ext cx="3004033" cy="18121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28794" y="0"/>
            <a:ext cx="51693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Процесс изготовления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28596" y="857232"/>
            <a:ext cx="8715404" cy="1357322"/>
          </a:xfrm>
          <a:prstGeom prst="rect">
            <a:avLst/>
          </a:prstGeom>
        </p:spPr>
        <p:txBody>
          <a:bodyPr/>
          <a:lstStyle/>
          <a:p>
            <a:pPr marL="320040" marR="0" lvl="0" indent="-320040" defTabSz="914400" rtl="0" eaLnBrk="1" fontAlgn="auto" latinLnBrk="0" hangingPunct="1">
              <a:lnSpc>
                <a:spcPts val="25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lang="ru-RU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Готовая ткань попадает в цех , где её отбеливают</a:t>
            </a:r>
          </a:p>
          <a:p>
            <a:pPr marL="320040" marR="0" lvl="0" indent="-320040" defTabSz="914400" rtl="0" eaLnBrk="1" fontAlgn="auto" latinLnBrk="0" hangingPunct="1">
              <a:lnSpc>
                <a:spcPts val="25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lang="ru-RU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красят</a:t>
            </a:r>
          </a:p>
          <a:p>
            <a:pPr marL="320040" marR="0" lvl="0" indent="-320040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endParaRPr kumimoji="0" lang="ru-RU" sz="3200" i="1" u="none" strike="noStrike" kern="1200" cap="none" spc="0" normalizeH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20040" lvl="0" indent="-32004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dirty="0" smtClean="0"/>
          </a:p>
          <a:p>
            <a:pPr marL="320040" lvl="0" indent="-32004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dirty="0" smtClean="0"/>
          </a:p>
        </p:txBody>
      </p:sp>
      <p:sp>
        <p:nvSpPr>
          <p:cNvPr id="9" name="4-конечная звезда 8"/>
          <p:cNvSpPr/>
          <p:nvPr/>
        </p:nvSpPr>
        <p:spPr>
          <a:xfrm>
            <a:off x="142844" y="928670"/>
            <a:ext cx="214314" cy="214314"/>
          </a:xfrm>
          <a:prstGeom prst="star4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41"/>
          <a:stretch/>
        </p:blipFill>
        <p:spPr>
          <a:xfrm>
            <a:off x="214282" y="1785926"/>
            <a:ext cx="2928990" cy="18573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6" name="Picture 2" descr="C:\Users\Admin\Pictures\откуда ткань пришла\iStock-696921522-m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857496"/>
            <a:ext cx="3143240" cy="18573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7" name="Picture 3" descr="C:\Users\Admin\Pictures\откуда ткань пришла\a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4429132"/>
            <a:ext cx="3143240" cy="18573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50883" y="116632"/>
            <a:ext cx="45188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Свойства льняной ткани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98" y="1689477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69" y="1042768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26" y="2276872"/>
            <a:ext cx="3603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38286" y="1111548"/>
            <a:ext cx="7954194" cy="493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lvl="0" indent="-320040">
              <a:lnSpc>
                <a:spcPts val="1700"/>
              </a:lnSpc>
              <a:spcBef>
                <a:spcPts val="700"/>
              </a:spcBef>
              <a:buClr>
                <a:srgbClr val="C0504D"/>
              </a:buClr>
              <a:buSzPct val="60000"/>
              <a:defRPr/>
            </a:pPr>
            <a:r>
              <a:rPr lang="ru-RU" sz="22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Лён </a:t>
            </a:r>
            <a:r>
              <a:rPr lang="ru-RU" sz="22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жару прохладен;</a:t>
            </a:r>
          </a:p>
          <a:p>
            <a:pPr marL="320040" lvl="0" indent="-320040">
              <a:lnSpc>
                <a:spcPts val="1700"/>
              </a:lnSpc>
              <a:spcBef>
                <a:spcPts val="700"/>
              </a:spcBef>
              <a:buClr>
                <a:srgbClr val="C0504D"/>
              </a:buClr>
              <a:buSzPct val="60000"/>
              <a:defRPr/>
            </a:pPr>
            <a:endParaRPr lang="ru-RU" sz="2200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20040" lvl="0" indent="-320040">
              <a:lnSpc>
                <a:spcPts val="1700"/>
              </a:lnSpc>
              <a:spcBef>
                <a:spcPts val="700"/>
              </a:spcBef>
              <a:buClr>
                <a:srgbClr val="C0504D"/>
              </a:buClr>
              <a:buSzPct val="60000"/>
              <a:defRPr/>
            </a:pPr>
            <a:r>
              <a:rPr lang="ru-RU" sz="22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Легко впитывает и испаряет влагу;</a:t>
            </a:r>
          </a:p>
          <a:p>
            <a:pPr marL="320040" lvl="0" indent="-320040">
              <a:lnSpc>
                <a:spcPts val="1700"/>
              </a:lnSpc>
              <a:spcBef>
                <a:spcPts val="700"/>
              </a:spcBef>
              <a:buClr>
                <a:srgbClr val="C0504D"/>
              </a:buClr>
              <a:buSzPct val="60000"/>
              <a:defRPr/>
            </a:pPr>
            <a:endParaRPr lang="ru-RU" sz="2200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20040" lvl="0" indent="-320040">
              <a:lnSpc>
                <a:spcPts val="1700"/>
              </a:lnSpc>
              <a:spcBef>
                <a:spcPts val="700"/>
              </a:spcBef>
              <a:buClr>
                <a:srgbClr val="C0504D"/>
              </a:buClr>
              <a:buSzPct val="60000"/>
              <a:defRPr/>
            </a:pPr>
            <a:r>
              <a:rPr lang="ru-RU" sz="22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вызывает раздражения кожи или других аллергических</a:t>
            </a:r>
          </a:p>
          <a:p>
            <a:pPr marL="320040" lvl="0" indent="-320040">
              <a:lnSpc>
                <a:spcPts val="1700"/>
              </a:lnSpc>
              <a:spcBef>
                <a:spcPts val="700"/>
              </a:spcBef>
              <a:buClr>
                <a:srgbClr val="C0504D"/>
              </a:buClr>
              <a:buSzPct val="60000"/>
              <a:defRPr/>
            </a:pPr>
            <a:r>
              <a:rPr lang="ru-RU" sz="22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реакций;</a:t>
            </a:r>
          </a:p>
          <a:p>
            <a:pPr marL="320040" lvl="0" indent="-320040">
              <a:lnSpc>
                <a:spcPts val="1700"/>
              </a:lnSpc>
              <a:spcBef>
                <a:spcPts val="700"/>
              </a:spcBef>
              <a:buClr>
                <a:srgbClr val="C0504D"/>
              </a:buClr>
              <a:buSzPct val="60000"/>
              <a:defRPr/>
            </a:pPr>
            <a:endParaRPr lang="ru-RU" sz="2200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20040" lvl="0" indent="-320040">
              <a:lnSpc>
                <a:spcPts val="1700"/>
              </a:lnSpc>
              <a:spcBef>
                <a:spcPts val="700"/>
              </a:spcBef>
              <a:buClr>
                <a:srgbClr val="C0504D"/>
              </a:buClr>
              <a:buSzPct val="60000"/>
              <a:defRPr/>
            </a:pPr>
            <a:r>
              <a:rPr lang="ru-RU" sz="22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Гладкая приятная на ощупь;</a:t>
            </a:r>
          </a:p>
          <a:p>
            <a:pPr marL="320040" lvl="0" indent="-320040">
              <a:lnSpc>
                <a:spcPts val="1700"/>
              </a:lnSpc>
              <a:spcBef>
                <a:spcPts val="700"/>
              </a:spcBef>
              <a:buClr>
                <a:srgbClr val="C0504D"/>
              </a:buClr>
              <a:buSzPct val="60000"/>
              <a:defRPr/>
            </a:pPr>
            <a:endParaRPr lang="ru-RU" sz="2200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20040" lvl="0" indent="-320040">
              <a:lnSpc>
                <a:spcPts val="1700"/>
              </a:lnSpc>
              <a:spcBef>
                <a:spcPts val="700"/>
              </a:spcBef>
              <a:buClr>
                <a:srgbClr val="C0504D"/>
              </a:buClr>
              <a:buSzPct val="60000"/>
              <a:defRPr/>
            </a:pPr>
            <a:r>
              <a:rPr lang="ru-RU" sz="22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Отражает ультрафиолетовое излучение: плотная белая ткань</a:t>
            </a:r>
          </a:p>
          <a:p>
            <a:pPr marL="320040" lvl="0" indent="-320040">
              <a:lnSpc>
                <a:spcPts val="1700"/>
              </a:lnSpc>
              <a:spcBef>
                <a:spcPts val="700"/>
              </a:spcBef>
              <a:buClr>
                <a:srgbClr val="C0504D"/>
              </a:buClr>
              <a:buSzPct val="60000"/>
              <a:defRPr/>
            </a:pPr>
            <a:r>
              <a:rPr lang="ru-RU" sz="22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прекрасно отражает практически весь спектр солнечного</a:t>
            </a:r>
          </a:p>
          <a:p>
            <a:pPr marL="320040" lvl="0" indent="-320040">
              <a:lnSpc>
                <a:spcPts val="1700"/>
              </a:lnSpc>
              <a:spcBef>
                <a:spcPts val="700"/>
              </a:spcBef>
              <a:buClr>
                <a:srgbClr val="C0504D"/>
              </a:buClr>
              <a:buSzPct val="60000"/>
              <a:defRPr/>
            </a:pPr>
            <a:r>
              <a:rPr lang="ru-RU" sz="22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2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злучения;</a:t>
            </a:r>
          </a:p>
          <a:p>
            <a:pPr marL="320040" lvl="0" indent="-320040">
              <a:lnSpc>
                <a:spcPts val="1700"/>
              </a:lnSpc>
              <a:spcBef>
                <a:spcPts val="700"/>
              </a:spcBef>
              <a:buClr>
                <a:srgbClr val="C0504D"/>
              </a:buClr>
              <a:buSzPct val="60000"/>
              <a:defRPr/>
            </a:pPr>
            <a:endParaRPr lang="ru-RU" sz="2200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20040" lvl="0" indent="-320040">
              <a:lnSpc>
                <a:spcPts val="1700"/>
              </a:lnSpc>
              <a:spcBef>
                <a:spcPts val="700"/>
              </a:spcBef>
              <a:buClr>
                <a:srgbClr val="C0504D"/>
              </a:buClr>
              <a:buSzPct val="60000"/>
              <a:defRPr/>
            </a:pPr>
            <a:r>
              <a:rPr lang="ru-RU" sz="22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Долговечна: льняное полотно можно стирать довольно часто,</a:t>
            </a:r>
          </a:p>
          <a:p>
            <a:pPr marL="320040" lvl="0" indent="-320040">
              <a:lnSpc>
                <a:spcPts val="1700"/>
              </a:lnSpc>
              <a:spcBef>
                <a:spcPts val="700"/>
              </a:spcBef>
              <a:buClr>
                <a:srgbClr val="C0504D"/>
              </a:buClr>
              <a:buSzPct val="60000"/>
              <a:defRPr/>
            </a:pPr>
            <a:r>
              <a:rPr lang="ru-RU" sz="22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этом цвет, фактура и плотность ткани не изменится.</a:t>
            </a:r>
            <a:endParaRPr lang="ru-RU" sz="2200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20040" lvl="0" indent="-320040">
              <a:lnSpc>
                <a:spcPts val="1700"/>
              </a:lnSpc>
              <a:spcBef>
                <a:spcPts val="700"/>
              </a:spcBef>
              <a:buClr>
                <a:srgbClr val="C0504D"/>
              </a:buClr>
              <a:buSzPct val="60000"/>
              <a:defRPr/>
            </a:pPr>
            <a:r>
              <a:rPr lang="ru-RU" sz="22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97" y="3140968"/>
            <a:ext cx="3603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96" y="3789040"/>
            <a:ext cx="3603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8526" y="587727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57" y="5013176"/>
            <a:ext cx="3603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430" y="5643392"/>
            <a:ext cx="1932584" cy="1286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570</Words>
  <Application>Microsoft Office PowerPoint</Application>
  <PresentationFormat>Экран (4:3)</PresentationFormat>
  <Paragraphs>94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CFG</dc:creator>
  <cp:lastModifiedBy>user</cp:lastModifiedBy>
  <cp:revision>91</cp:revision>
  <dcterms:created xsi:type="dcterms:W3CDTF">2022-06-06T17:50:43Z</dcterms:created>
  <dcterms:modified xsi:type="dcterms:W3CDTF">2022-06-28T13:01:22Z</dcterms:modified>
</cp:coreProperties>
</file>