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551" r:id="rId2"/>
    <p:sldId id="835" r:id="rId3"/>
    <p:sldId id="1153" r:id="rId4"/>
    <p:sldId id="1154" r:id="rId5"/>
    <p:sldId id="1036" r:id="rId6"/>
    <p:sldId id="776" r:id="rId7"/>
    <p:sldId id="1155" r:id="rId8"/>
    <p:sldId id="1165" r:id="rId9"/>
    <p:sldId id="1166" r:id="rId10"/>
    <p:sldId id="1146" r:id="rId11"/>
    <p:sldId id="1168" r:id="rId12"/>
    <p:sldId id="840" r:id="rId13"/>
    <p:sldId id="1072" r:id="rId14"/>
    <p:sldId id="865" r:id="rId15"/>
    <p:sldId id="1094" r:id="rId16"/>
    <p:sldId id="1103" r:id="rId17"/>
    <p:sldId id="623" r:id="rId18"/>
    <p:sldId id="1180" r:id="rId19"/>
    <p:sldId id="1026" r:id="rId20"/>
    <p:sldId id="1106" r:id="rId21"/>
    <p:sldId id="1107" r:id="rId22"/>
    <p:sldId id="957" r:id="rId23"/>
    <p:sldId id="961" r:id="rId24"/>
    <p:sldId id="1174" r:id="rId25"/>
    <p:sldId id="857" r:id="rId26"/>
    <p:sldId id="967" r:id="rId27"/>
    <p:sldId id="1179" r:id="rId28"/>
    <p:sldId id="964" r:id="rId29"/>
    <p:sldId id="852" r:id="rId30"/>
    <p:sldId id="963" r:id="rId31"/>
    <p:sldId id="966" r:id="rId32"/>
    <p:sldId id="952" r:id="rId33"/>
    <p:sldId id="1051" r:id="rId34"/>
  </p:sldIdLst>
  <p:sldSz cx="12192000" cy="6858000"/>
  <p:notesSz cx="6761163" cy="99425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00"/>
    <a:srgbClr val="197D2C"/>
    <a:srgbClr val="205BBA"/>
    <a:srgbClr val="1B7F13"/>
    <a:srgbClr val="0000FF"/>
    <a:srgbClr val="993300"/>
    <a:srgbClr val="0033CC"/>
    <a:srgbClr val="99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3" autoAdjust="0"/>
    <p:restoredTop sz="90718" autoAdjust="0"/>
  </p:normalViewPr>
  <p:slideViewPr>
    <p:cSldViewPr snapToGrid="0">
      <p:cViewPr>
        <p:scale>
          <a:sx n="70" d="100"/>
          <a:sy n="70" d="100"/>
        </p:scale>
        <p:origin x="67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7483F-4A82-4228-8BB3-20FA57BBC107}" type="datetimeFigureOut">
              <a:rPr lang="lv-LV" smtClean="0"/>
              <a:t>24.04.2024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88E1-3E71-4F12-B458-90F78F17B49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08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652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33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12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764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25A68-A8A9-2B80-E0B1-78231FBFE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2BAE0DFE-1801-61EC-D79D-81B2954E5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839C40C8-34F7-17A0-47EF-1683CAE5A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A78740D-F180-B7E1-1C62-9D1DEB0C38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696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B4BF2-B2BE-4D0D-B007-6C60EAF445EB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1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9207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745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4339F-B0CB-7BB9-5F04-11E1D80AD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EFCA4A41-E0AB-A0CE-872F-9A1559B8E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C48865AA-4AB6-B8F9-9FC0-ABB040F6D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B66CFDA-828C-908C-DD3A-6A2AFAB32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B4BF2-B2BE-4D0D-B007-6C60EAF445EB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40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B4BF2-B2BE-4D0D-B007-6C60EAF445EB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55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4BF2-B2BE-4D0D-B007-6C60EAF445EB}" type="slidenum">
              <a:rPr lang="lv-LV" smtClean="0"/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999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24.04.2024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132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24.04.2024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574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24.04.2024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701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24.04.2024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172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24.04.2024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559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24.04.2024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238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24.04.2024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043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24.04.2024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743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24.04.2024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433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24.04.2024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970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24.04.2024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729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4ED4-9AEF-434C-A4C0-AE5D2B3D52BC}" type="datetimeFigureOut">
              <a:rPr lang="lv-LV" smtClean="0"/>
              <a:t>24.04.2024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38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is.broks@lu.l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blogi.lu.lv/brok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iliem.lv/u/qzqud7k29n" TargetMode="Externa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19A786-06F9-35DB-8502-48613EEFCE50}"/>
              </a:ext>
            </a:extLst>
          </p:cNvPr>
          <p:cNvSpPr txBox="1"/>
          <p:nvPr/>
        </p:nvSpPr>
        <p:spPr>
          <a:xfrm>
            <a:off x="477549" y="131748"/>
            <a:ext cx="1123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Hello, dear Thinkers about</a:t>
            </a:r>
            <a:r>
              <a:rPr lang="lv-LV" sz="4000" b="1" dirty="0">
                <a:solidFill>
                  <a:srgbClr val="0000FF"/>
                </a:solidFill>
              </a:rPr>
              <a:t> SYSTEMIC </a:t>
            </a:r>
            <a:r>
              <a:rPr lang="en-GB" sz="4000" b="1" dirty="0">
                <a:solidFill>
                  <a:srgbClr val="0000FF"/>
                </a:solidFill>
              </a:rPr>
              <a:t> Thinking!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FEF4AB-6535-054F-2C37-FDB61FD6D636}"/>
              </a:ext>
            </a:extLst>
          </p:cNvPr>
          <p:cNvSpPr txBox="1"/>
          <p:nvPr/>
        </p:nvSpPr>
        <p:spPr>
          <a:xfrm>
            <a:off x="2031789" y="4020448"/>
            <a:ext cx="3563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b="1" u="sng" dirty="0" err="1">
                <a:highlight>
                  <a:srgbClr val="FFFF00"/>
                </a:highlight>
              </a:rPr>
              <a:t>Study</a:t>
            </a:r>
            <a:r>
              <a:rPr lang="lv-LV" sz="3200" b="1" u="sng" dirty="0">
                <a:highlight>
                  <a:srgbClr val="FFFF00"/>
                </a:highlight>
              </a:rPr>
              <a:t> </a:t>
            </a:r>
            <a:r>
              <a:rPr lang="lv-LV" sz="3200" b="1" u="sng" dirty="0" err="1">
                <a:highlight>
                  <a:srgbClr val="FFFF00"/>
                </a:highlight>
              </a:rPr>
              <a:t>week</a:t>
            </a:r>
            <a:r>
              <a:rPr lang="lv-LV" sz="3200" b="1" u="sng" dirty="0">
                <a:highlight>
                  <a:srgbClr val="FFFF00"/>
                </a:highlight>
              </a:rPr>
              <a:t> No 10</a:t>
            </a:r>
            <a:endParaRPr lang="lv-LV" sz="3200" b="1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494F9-90C3-2263-E252-ED88AD842CF0}"/>
              </a:ext>
            </a:extLst>
          </p:cNvPr>
          <p:cNvSpPr txBox="1"/>
          <p:nvPr/>
        </p:nvSpPr>
        <p:spPr>
          <a:xfrm>
            <a:off x="132625" y="4658585"/>
            <a:ext cx="7012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lang="lv-LV" sz="3600" b="1" dirty="0" err="1">
                <a:solidFill>
                  <a:srgbClr val="C00000"/>
                </a:solidFill>
                <a:latin typeface="Calibri" panose="020F0502020204030204"/>
              </a:rPr>
              <a:t>Human’s</a:t>
            </a:r>
            <a:r>
              <a:rPr lang="lv-LV" sz="3600" b="1" dirty="0">
                <a:solidFill>
                  <a:srgbClr val="C00000"/>
                </a:solidFill>
                <a:latin typeface="Calibri" panose="020F0502020204030204"/>
              </a:rPr>
              <a:t> LIFE  </a:t>
            </a:r>
            <a:r>
              <a:rPr lang="lv-LV" sz="3600" b="1" dirty="0" err="1">
                <a:solidFill>
                  <a:srgbClr val="C00000"/>
                </a:solidFill>
                <a:latin typeface="Calibri" panose="020F0502020204030204"/>
              </a:rPr>
              <a:t>as</a:t>
            </a:r>
            <a:r>
              <a:rPr lang="lv-LV" sz="36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lv-LV" sz="3600" b="1" dirty="0" err="1">
                <a:solidFill>
                  <a:srgbClr val="C00000"/>
                </a:solidFill>
                <a:latin typeface="Calibri" panose="020F0502020204030204"/>
              </a:rPr>
              <a:t>the</a:t>
            </a:r>
            <a:r>
              <a:rPr lang="lv-LV" sz="3600" b="1" dirty="0">
                <a:solidFill>
                  <a:srgbClr val="C00000"/>
                </a:solidFill>
                <a:latin typeface="Calibri" panose="020F0502020204030204"/>
              </a:rPr>
              <a:t> SYSTEM»</a:t>
            </a:r>
            <a:endParaRPr kumimoji="0" lang="lv-LV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11BA8-663A-0D90-E5BB-B33427C29C15}"/>
              </a:ext>
            </a:extLst>
          </p:cNvPr>
          <p:cNvSpPr txBox="1"/>
          <p:nvPr/>
        </p:nvSpPr>
        <p:spPr>
          <a:xfrm>
            <a:off x="180574" y="1302012"/>
            <a:ext cx="70125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6600"/>
                </a:solidFill>
              </a:rPr>
              <a:t>We are continuing  </a:t>
            </a:r>
            <a:r>
              <a:rPr lang="en-GB" sz="3200" b="1" u="sng" dirty="0">
                <a:solidFill>
                  <a:srgbClr val="006600"/>
                </a:solidFill>
              </a:rPr>
              <a:t>3rd part </a:t>
            </a:r>
            <a:r>
              <a:rPr lang="en-GB" sz="3200" b="1" dirty="0">
                <a:solidFill>
                  <a:srgbClr val="006600"/>
                </a:solidFill>
              </a:rPr>
              <a:t>«Systems theories in practice» of our study course what is devoted </a:t>
            </a:r>
            <a:r>
              <a:rPr lang="en-GB" sz="3400" b="1" dirty="0">
                <a:solidFill>
                  <a:srgbClr val="006600"/>
                </a:solidFill>
              </a:rPr>
              <a:t>to study connections of the general systems theory with our Life phenomena in practice!</a:t>
            </a:r>
          </a:p>
        </p:txBody>
      </p:sp>
      <p:pic>
        <p:nvPicPr>
          <p:cNvPr id="4" name="Attēls 3" descr="Attēls, kurā ir teksts, aplis, fonts, diagramma&#10;&#10;Apraksts ģenerēts automātiski">
            <a:extLst>
              <a:ext uri="{FF2B5EF4-FFF2-40B4-BE49-F238E27FC236}">
                <a16:creationId xmlns:a16="http://schemas.microsoft.com/office/drawing/2014/main" id="{DBEDA80D-E49B-A643-A584-5B3FD95A1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49" y="1137135"/>
            <a:ext cx="4299758" cy="2786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587085-07C0-6985-4BC6-2F852B572610}"/>
              </a:ext>
            </a:extLst>
          </p:cNvPr>
          <p:cNvSpPr txBox="1"/>
          <p:nvPr/>
        </p:nvSpPr>
        <p:spPr>
          <a:xfrm>
            <a:off x="477549" y="5426693"/>
            <a:ext cx="6441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 err="1"/>
              <a:t>Systemic</a:t>
            </a:r>
            <a:r>
              <a:rPr lang="lv-LV" sz="3600" b="1" dirty="0"/>
              <a:t> </a:t>
            </a:r>
            <a:r>
              <a:rPr lang="lv-LV" sz="3600" b="1" dirty="0" err="1"/>
              <a:t>Thinking</a:t>
            </a:r>
            <a:r>
              <a:rPr lang="lv-LV" sz="3600" b="1" dirty="0"/>
              <a:t> </a:t>
            </a:r>
            <a:r>
              <a:rPr lang="lv-LV" sz="3600" b="1" dirty="0" err="1"/>
              <a:t>manages</a:t>
            </a:r>
            <a:endParaRPr lang="lv-LV" sz="3600" b="1" dirty="0"/>
          </a:p>
          <a:p>
            <a:pPr algn="ctr"/>
            <a:r>
              <a:rPr lang="lv-LV" sz="3600" b="1" dirty="0"/>
              <a:t> </a:t>
            </a:r>
            <a:r>
              <a:rPr lang="lv-LV" sz="3600" b="1" dirty="0" err="1"/>
              <a:t>Human’s</a:t>
            </a:r>
            <a:r>
              <a:rPr lang="lv-LV" sz="3600" b="1" dirty="0"/>
              <a:t> </a:t>
            </a:r>
            <a:r>
              <a:rPr lang="lv-LV" sz="3600" b="1" dirty="0" err="1"/>
              <a:t>conscious</a:t>
            </a:r>
            <a:r>
              <a:rPr lang="lv-LV" sz="3600" b="1" dirty="0"/>
              <a:t> </a:t>
            </a:r>
            <a:r>
              <a:rPr lang="lv-LV" sz="3600" b="1" dirty="0" err="1"/>
              <a:t>Life</a:t>
            </a:r>
            <a:endParaRPr lang="en-GB" sz="3600" b="1" dirty="0"/>
          </a:p>
        </p:txBody>
      </p:sp>
      <p:pic>
        <p:nvPicPr>
          <p:cNvPr id="12" name="Attēls 11" descr="Attēls, kurā ir teksts, ekrānuzņēmums, diagramma, fonts&#10;&#10;Apraksts ģenerēts automātiski">
            <a:extLst>
              <a:ext uri="{FF2B5EF4-FFF2-40B4-BE49-F238E27FC236}">
                <a16:creationId xmlns:a16="http://schemas.microsoft.com/office/drawing/2014/main" id="{4FE8CCCE-AF1D-6873-4C5A-71CAA082D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22" y="4119349"/>
            <a:ext cx="4569229" cy="2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5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2CBBA231-684D-B55E-A9E9-31FFFBEC8459}"/>
              </a:ext>
            </a:extLst>
          </p:cNvPr>
          <p:cNvGrpSpPr/>
          <p:nvPr/>
        </p:nvGrpSpPr>
        <p:grpSpPr>
          <a:xfrm>
            <a:off x="310902" y="226522"/>
            <a:ext cx="11881098" cy="5989458"/>
            <a:chOff x="310902" y="226522"/>
            <a:chExt cx="11881098" cy="5989458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16DFEC7C-BCA0-4D2C-DB80-838361C91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02" y="411188"/>
              <a:ext cx="3551275" cy="4462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Understanding</a:t>
              </a:r>
              <a:r>
                <a:rPr kumimoji="0" lang="lv-LV" altLang="lv-LV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and</a:t>
              </a:r>
              <a:r>
                <a:rPr kumimoji="0" lang="lv-LV" altLang="lv-LV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comprehension</a:t>
              </a:r>
              <a:r>
                <a:rPr kumimoji="0" lang="lv-LV" altLang="lv-LV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 </a:t>
              </a:r>
              <a:r>
                <a:rPr kumimoji="0" lang="lv-LV" altLang="lv-LV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of</a:t>
              </a:r>
              <a:r>
                <a:rPr kumimoji="0" lang="lv-LV" altLang="lv-LV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every</a:t>
              </a:r>
              <a:r>
                <a:rPr kumimoji="0" lang="lv-LV" altLang="lv-LV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 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CHANGE  OF SYSTEMS </a:t>
              </a:r>
              <a:r>
                <a:rPr kumimoji="0" lang="lv-LV" altLang="lv-LV" sz="28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properties</a:t>
              </a:r>
              <a:r>
                <a:rPr kumimoji="0" lang="lv-LV" altLang="lv-LV" sz="2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800" b="1" i="0" u="sng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as</a:t>
              </a:r>
              <a:r>
                <a:rPr kumimoji="0" lang="lv-LV" altLang="lv-LV" sz="2800" b="1" i="0" u="sng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 a </a:t>
              </a:r>
              <a:r>
                <a:rPr kumimoji="0" lang="lv-LV" altLang="lv-LV" sz="2800" b="1" i="0" u="sng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causal</a:t>
              </a:r>
              <a:r>
                <a:rPr kumimoji="0" lang="lv-LV" altLang="lv-LV" sz="2800" b="1" i="0" u="sng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 process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is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based</a:t>
              </a:r>
              <a:r>
                <a:rPr lang="lv-LV" altLang="lv-LV" sz="2400" b="1" dirty="0"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on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the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concept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of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VELOCITY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what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connects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two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other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fundamental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concepts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of</a:t>
              </a:r>
              <a:endParaRPr kumimoji="0" lang="lv-LV" altLang="lv-LV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SPACE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and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TIME.</a:t>
              </a: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endParaRPr kumimoji="0" lang="lv-LV" altLang="lv-LV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" name="Attēls 9" descr="Attēls, kurā ir teksts, ekrānuzņēmums, fonts, rinda&#10;&#10;Apraksts ģenerēts automātiski">
              <a:extLst>
                <a:ext uri="{FF2B5EF4-FFF2-40B4-BE49-F238E27FC236}">
                  <a16:creationId xmlns:a16="http://schemas.microsoft.com/office/drawing/2014/main" id="{DAD4F9AE-B1F2-E727-4F86-2C41D9A75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720" y="226522"/>
              <a:ext cx="8165280" cy="4571999"/>
            </a:xfrm>
            <a:prstGeom prst="rect">
              <a:avLst/>
            </a:prstGeom>
          </p:spPr>
        </p:pic>
        <p:pic>
          <p:nvPicPr>
            <p:cNvPr id="12" name="Attēls 11" descr="Attēls, kurā ir fonts, teksts, grafika, tipogrāfija&#10;&#10;Apraksts ģenerēts automātiski">
              <a:extLst>
                <a:ext uri="{FF2B5EF4-FFF2-40B4-BE49-F238E27FC236}">
                  <a16:creationId xmlns:a16="http://schemas.microsoft.com/office/drawing/2014/main" id="{64545F9F-98A2-4A84-C8CB-15807D75A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618" y="5644609"/>
              <a:ext cx="3843220" cy="57137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774E32B-52FF-633C-26B1-19AEDD324DC9}"/>
              </a:ext>
            </a:extLst>
          </p:cNvPr>
          <p:cNvSpPr txBox="1"/>
          <p:nvPr/>
        </p:nvSpPr>
        <p:spPr>
          <a:xfrm>
            <a:off x="509376" y="5106000"/>
            <a:ext cx="11682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       CHANGES OF VELOCITY </a:t>
            </a:r>
            <a:r>
              <a:rPr lang="lv-LV" sz="3200" b="1" dirty="0" err="1"/>
              <a:t>are</a:t>
            </a:r>
            <a:r>
              <a:rPr lang="lv-LV" sz="3200" b="1" dirty="0"/>
              <a:t> </a:t>
            </a:r>
            <a:r>
              <a:rPr lang="lv-LV" sz="3200" b="1" dirty="0" err="1"/>
              <a:t>because</a:t>
            </a:r>
            <a:r>
              <a:rPr lang="lv-LV" sz="3200" b="1" dirty="0"/>
              <a:t> </a:t>
            </a:r>
            <a:r>
              <a:rPr lang="lv-LV" sz="3200" b="1" dirty="0" err="1"/>
              <a:t>of</a:t>
            </a:r>
            <a:r>
              <a:rPr lang="lv-LV" sz="3200" b="1" dirty="0"/>
              <a:t> </a:t>
            </a:r>
            <a:r>
              <a:rPr lang="lv-LV" sz="3200" b="1" dirty="0" err="1"/>
              <a:t>active</a:t>
            </a:r>
            <a:r>
              <a:rPr lang="lv-LV" sz="3200" b="1" dirty="0"/>
              <a:t> </a:t>
            </a:r>
            <a:r>
              <a:rPr lang="lv-LV" sz="3200" b="1" dirty="0" err="1"/>
              <a:t>summary</a:t>
            </a:r>
            <a:r>
              <a:rPr lang="lv-LV" sz="3200" b="1" dirty="0"/>
              <a:t> FORCE</a:t>
            </a:r>
          </a:p>
          <a:p>
            <a:r>
              <a:rPr lang="lv-LV" sz="3200" b="1" dirty="0"/>
              <a:t>      </a:t>
            </a:r>
            <a:r>
              <a:rPr lang="lv-LV" sz="3200" b="1" dirty="0" err="1"/>
              <a:t>of</a:t>
            </a:r>
            <a:r>
              <a:rPr lang="lv-LV" sz="3200" b="1" dirty="0"/>
              <a:t> </a:t>
            </a:r>
            <a:r>
              <a:rPr lang="lv-LV" sz="3200" b="1" dirty="0" err="1"/>
              <a:t>corresponding</a:t>
            </a:r>
            <a:r>
              <a:rPr lang="lv-LV" sz="3200" b="1" dirty="0"/>
              <a:t> </a:t>
            </a:r>
            <a:r>
              <a:rPr lang="lv-LV" sz="3200" b="1" dirty="0" err="1"/>
              <a:t>systems</a:t>
            </a:r>
            <a:r>
              <a:rPr lang="lv-LV" sz="3200" b="1" dirty="0"/>
              <a:t> </a:t>
            </a:r>
            <a:r>
              <a:rPr lang="lv-LV" sz="3200" b="1" dirty="0" err="1"/>
              <a:t>interaction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77777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249FAA-C1F5-2D32-6FC2-911CDF0A7ED6}"/>
              </a:ext>
            </a:extLst>
          </p:cNvPr>
          <p:cNvSpPr txBox="1"/>
          <p:nvPr/>
        </p:nvSpPr>
        <p:spPr>
          <a:xfrm>
            <a:off x="689743" y="2270095"/>
            <a:ext cx="1071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/>
              <a:t>   HUMAN                      L I F E                      SOCIETY</a:t>
            </a:r>
            <a:endParaRPr lang="en-GB" sz="4000" b="1" dirty="0"/>
          </a:p>
        </p:txBody>
      </p:sp>
      <p:pic>
        <p:nvPicPr>
          <p:cNvPr id="4" name="Attēls 3" descr="Attēls, kurā ir teksts, ekrānuzņēmums, fonts, rinda&#10;&#10;Apraksts ģenerēts automātiski">
            <a:extLst>
              <a:ext uri="{FF2B5EF4-FFF2-40B4-BE49-F238E27FC236}">
                <a16:creationId xmlns:a16="http://schemas.microsoft.com/office/drawing/2014/main" id="{0A3EBC66-2ADB-C961-FB1D-44698CD53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" y="2951609"/>
            <a:ext cx="4017862" cy="2350877"/>
          </a:xfrm>
          <a:prstGeom prst="rect">
            <a:avLst/>
          </a:prstGeom>
        </p:spPr>
      </p:pic>
      <p:pic>
        <p:nvPicPr>
          <p:cNvPr id="11" name="Attēls 10" descr="Attēls, kurā ir teksts, ekrānuzņēmums, fonts, rinda&#10;&#10;Apraksts ģenerēts automātiski">
            <a:extLst>
              <a:ext uri="{FF2B5EF4-FFF2-40B4-BE49-F238E27FC236}">
                <a16:creationId xmlns:a16="http://schemas.microsoft.com/office/drawing/2014/main" id="{5BFB4A41-DA56-48A8-9029-23EFAB5AE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27" y="2925357"/>
            <a:ext cx="4197745" cy="2456127"/>
          </a:xfrm>
          <a:prstGeom prst="rect">
            <a:avLst/>
          </a:prstGeom>
        </p:spPr>
      </p:pic>
      <p:pic>
        <p:nvPicPr>
          <p:cNvPr id="12" name="Attēls 11" descr="Attēls, kurā ir teksts, ekrānuzņēmums, fonts, rinda&#10;&#10;Apraksts ģenerēts automātiski">
            <a:extLst>
              <a:ext uri="{FF2B5EF4-FFF2-40B4-BE49-F238E27FC236}">
                <a16:creationId xmlns:a16="http://schemas.microsoft.com/office/drawing/2014/main" id="{3EF7BEE8-FE67-6076-0474-25E26A439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47" y="2977981"/>
            <a:ext cx="4017862" cy="23508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249FAA-C1F5-2D32-6FC2-911CDF0A7ED6}"/>
              </a:ext>
            </a:extLst>
          </p:cNvPr>
          <p:cNvSpPr txBox="1"/>
          <p:nvPr/>
        </p:nvSpPr>
        <p:spPr>
          <a:xfrm>
            <a:off x="-286830" y="108992"/>
            <a:ext cx="12478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During the study</a:t>
            </a:r>
            <a:r>
              <a:rPr lang="lv-LV" sz="4000" b="1" dirty="0"/>
              <a:t> </a:t>
            </a:r>
            <a:r>
              <a:rPr lang="lv-LV" sz="4000" b="1" dirty="0" err="1"/>
              <a:t>of</a:t>
            </a:r>
            <a:r>
              <a:rPr lang="en-US" sz="4000" b="1" dirty="0"/>
              <a:t> 2nd chapter of the 3rd part </a:t>
            </a:r>
            <a:endParaRPr lang="lv-LV" sz="4000" b="1" dirty="0"/>
          </a:p>
          <a:p>
            <a:pPr algn="ctr"/>
            <a:r>
              <a:rPr lang="en-US" sz="4000" b="1" dirty="0"/>
              <a:t>of the course, we will causally consider </a:t>
            </a:r>
            <a:endParaRPr lang="lv-LV" sz="4000" b="1" dirty="0"/>
          </a:p>
          <a:p>
            <a:pPr algn="ctr"/>
            <a:r>
              <a:rPr lang="en-US" sz="4000" b="1" dirty="0">
                <a:highlight>
                  <a:srgbClr val="FFFF00"/>
                </a:highlight>
              </a:rPr>
              <a:t>three Great Thoughts about Human</a:t>
            </a:r>
            <a:r>
              <a:rPr lang="lv-LV" sz="4000" b="1" dirty="0">
                <a:highlight>
                  <a:srgbClr val="FFFF00"/>
                </a:highlight>
              </a:rPr>
              <a:t>’s</a:t>
            </a:r>
            <a:r>
              <a:rPr lang="en-US" sz="4000" b="1" dirty="0">
                <a:highlight>
                  <a:srgbClr val="FFFF00"/>
                </a:highlight>
              </a:rPr>
              <a:t> Life in Society</a:t>
            </a:r>
            <a:endParaRPr lang="en-GB" sz="4000" b="1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202637-09B5-8A02-7B07-5AD3954EAF19}"/>
              </a:ext>
            </a:extLst>
          </p:cNvPr>
          <p:cNvSpPr txBox="1"/>
          <p:nvPr/>
        </p:nvSpPr>
        <p:spPr>
          <a:xfrm>
            <a:off x="1072966" y="5381484"/>
            <a:ext cx="10792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err="1"/>
              <a:t>Week</a:t>
            </a:r>
            <a:r>
              <a:rPr lang="lv-LV" sz="3200" b="1" dirty="0"/>
              <a:t> no 9                        </a:t>
            </a:r>
            <a:r>
              <a:rPr lang="lv-LV" sz="3200" b="1" dirty="0" err="1"/>
              <a:t>Week</a:t>
            </a:r>
            <a:r>
              <a:rPr lang="lv-LV" sz="3200" b="1" dirty="0"/>
              <a:t> No10                     </a:t>
            </a:r>
            <a:r>
              <a:rPr lang="lv-LV" sz="3200" b="1" dirty="0" err="1"/>
              <a:t>Week</a:t>
            </a:r>
            <a:r>
              <a:rPr lang="lv-LV" sz="3200" b="1" dirty="0"/>
              <a:t> No 11 </a:t>
            </a:r>
          </a:p>
          <a:p>
            <a:r>
              <a:rPr lang="lv-LV" sz="3200" b="1" dirty="0"/>
              <a:t>    </a:t>
            </a:r>
            <a:r>
              <a:rPr lang="lv-LV" sz="3200" b="1" dirty="0" err="1"/>
              <a:t>Cause</a:t>
            </a:r>
            <a:r>
              <a:rPr lang="lv-LV" sz="3200" b="1" dirty="0"/>
              <a:t> ------------------- </a:t>
            </a:r>
            <a:r>
              <a:rPr lang="lv-LV" sz="3200" b="1" dirty="0" err="1"/>
              <a:t>Effect</a:t>
            </a:r>
            <a:r>
              <a:rPr lang="lv-LV" sz="3200" b="1" dirty="0"/>
              <a:t>  -  </a:t>
            </a:r>
            <a:r>
              <a:rPr lang="lv-LV" sz="3200" b="1" dirty="0" err="1"/>
              <a:t>Cause</a:t>
            </a:r>
            <a:r>
              <a:rPr lang="lv-LV" sz="3200" b="1" dirty="0"/>
              <a:t>-----------------</a:t>
            </a:r>
            <a:r>
              <a:rPr lang="lv-LV" sz="3200" b="1" dirty="0" err="1"/>
              <a:t>Effect</a:t>
            </a:r>
            <a:r>
              <a:rPr lang="lv-LV" sz="3200" b="1" dirty="0"/>
              <a:t>                                      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75214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978EE-569A-B444-0E2A-D73B2AEB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C55C9A-5DC8-6771-5B97-97B5A58C254C}"/>
              </a:ext>
            </a:extLst>
          </p:cNvPr>
          <p:cNvSpPr txBox="1"/>
          <p:nvPr/>
        </p:nvSpPr>
        <p:spPr>
          <a:xfrm>
            <a:off x="-86497" y="2028616"/>
            <a:ext cx="4423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lv-LV" sz="4400" b="1" i="1" dirty="0">
              <a:solidFill>
                <a:srgbClr val="8263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distance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No2 </a:t>
            </a:r>
            <a:endParaRPr lang="lv-LV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ttēls 3" descr="Attēls, kurā ir māksla, dizains&#10;&#10;Automātiski ģenerēts apraksts ar mazu ticamību">
            <a:extLst>
              <a:ext uri="{FF2B5EF4-FFF2-40B4-BE49-F238E27FC236}">
                <a16:creationId xmlns:a16="http://schemas.microsoft.com/office/drawing/2014/main" id="{C1376C01-40A8-E31B-B869-CEED0337B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35" y="199767"/>
            <a:ext cx="6723888" cy="579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0115EA-0FF6-0EC3-9A35-7179F1FE440E}"/>
              </a:ext>
            </a:extLst>
          </p:cNvPr>
          <p:cNvSpPr txBox="1"/>
          <p:nvPr/>
        </p:nvSpPr>
        <p:spPr>
          <a:xfrm>
            <a:off x="5628931" y="2496232"/>
            <a:ext cx="56319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is last time to send 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b="1" i="1" dirty="0">
                <a:solidFill>
                  <a:prstClr val="black"/>
                </a:solidFill>
                <a:latin typeface="Calibri" panose="020F0502020204030204"/>
              </a:rPr>
              <a:t>QUESTIONS</a:t>
            </a:r>
            <a:r>
              <a:rPr lang="en-GB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interactive SEMINAR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follows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just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this </a:t>
            </a:r>
            <a:endParaRPr kumimoji="0" lang="lv-LV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84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1FCED-5F8B-FF07-0B4E-C554F804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BFD43C29-EEFD-F9B1-82FA-875B73FF8FA0}"/>
              </a:ext>
            </a:extLst>
          </p:cNvPr>
          <p:cNvGrpSpPr/>
          <p:nvPr/>
        </p:nvGrpSpPr>
        <p:grpSpPr>
          <a:xfrm>
            <a:off x="622070" y="859639"/>
            <a:ext cx="10936769" cy="5321469"/>
            <a:chOff x="287934" y="1150947"/>
            <a:chExt cx="10936769" cy="53214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BFCFB5-EEA0-52AC-E46C-D5855C4E8E9E}"/>
                </a:ext>
              </a:extLst>
            </p:cNvPr>
            <p:cNvSpPr txBox="1"/>
            <p:nvPr/>
          </p:nvSpPr>
          <p:spPr>
            <a:xfrm>
              <a:off x="472278" y="1150947"/>
              <a:ext cx="1075242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hat are your QUESTIONS, SUGGESTIONS?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Please write them in the "chat" section of computer-based communication - we will discuss them after the lecture!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Attēls 3" descr="Attēls, kurā ir gaisma, zīmējums&#10;&#10;Apraksts ģenerēts automātiski">
              <a:extLst>
                <a:ext uri="{FF2B5EF4-FFF2-40B4-BE49-F238E27FC236}">
                  <a16:creationId xmlns:a16="http://schemas.microsoft.com/office/drawing/2014/main" id="{3F4FF589-393A-0C1C-A912-94A271077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11" y="4146759"/>
              <a:ext cx="1265268" cy="2072629"/>
            </a:xfrm>
            <a:prstGeom prst="rect">
              <a:avLst/>
            </a:prstGeom>
          </p:spPr>
        </p:pic>
        <p:pic>
          <p:nvPicPr>
            <p:cNvPr id="8" name="Attēls 7" descr="Attēls, kurā ir zīmējums, suns&#10;&#10;Apraksts ģenerēts automātiski">
              <a:extLst>
                <a:ext uri="{FF2B5EF4-FFF2-40B4-BE49-F238E27FC236}">
                  <a16:creationId xmlns:a16="http://schemas.microsoft.com/office/drawing/2014/main" id="{CF595DD6-7F68-580C-2218-CF490BFD6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34" y="4459095"/>
              <a:ext cx="5809869" cy="2013321"/>
            </a:xfrm>
            <a:prstGeom prst="rect">
              <a:avLst/>
            </a:prstGeom>
          </p:spPr>
        </p:pic>
      </p:grpSp>
      <p:pic>
        <p:nvPicPr>
          <p:cNvPr id="5" name="Attēls 4" descr="Attēls, kurā ir persona, dators, klēpjdators, cilvēka seja&#10;&#10;Apraksts ģenerēts automātiski">
            <a:extLst>
              <a:ext uri="{FF2B5EF4-FFF2-40B4-BE49-F238E27FC236}">
                <a16:creationId xmlns:a16="http://schemas.microsoft.com/office/drawing/2014/main" id="{34E6F53C-8712-4682-AD57-A9C0EB81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86" y="3752553"/>
            <a:ext cx="2893227" cy="21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8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2D376E-ED31-42D1-8C95-785F817BF12C}"/>
              </a:ext>
            </a:extLst>
          </p:cNvPr>
          <p:cNvSpPr txBox="1"/>
          <p:nvPr/>
        </p:nvSpPr>
        <p:spPr>
          <a:xfrm>
            <a:off x="-197852" y="0"/>
            <a:ext cx="1174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4DE0C-DB72-9D23-0B33-09FB2C8FFDD9}"/>
              </a:ext>
            </a:extLst>
          </p:cNvPr>
          <p:cNvSpPr txBox="1"/>
          <p:nvPr/>
        </p:nvSpPr>
        <p:spPr>
          <a:xfrm>
            <a:off x="0" y="22974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4400" b="1" dirty="0" err="1">
                <a:solidFill>
                  <a:srgbClr val="197D2C"/>
                </a:solidFill>
              </a:rPr>
              <a:t>We</a:t>
            </a:r>
            <a:r>
              <a:rPr lang="lv-LV" sz="4400" b="1" dirty="0">
                <a:solidFill>
                  <a:srgbClr val="197D2C"/>
                </a:solidFill>
              </a:rPr>
              <a:t> </a:t>
            </a:r>
            <a:r>
              <a:rPr lang="lv-LV" sz="4400" b="1" dirty="0" err="1">
                <a:solidFill>
                  <a:srgbClr val="197D2C"/>
                </a:solidFill>
              </a:rPr>
              <a:t>are</a:t>
            </a:r>
            <a:r>
              <a:rPr lang="lv-LV" sz="4400" b="1" dirty="0">
                <a:solidFill>
                  <a:srgbClr val="197D2C"/>
                </a:solidFill>
              </a:rPr>
              <a:t> </a:t>
            </a:r>
            <a:r>
              <a:rPr lang="lv-LV" sz="4400" b="1" dirty="0" err="1">
                <a:solidFill>
                  <a:srgbClr val="197D2C"/>
                </a:solidFill>
              </a:rPr>
              <a:t>thinking</a:t>
            </a:r>
            <a:r>
              <a:rPr lang="lv-LV" sz="4400" b="1" dirty="0">
                <a:solidFill>
                  <a:srgbClr val="197D2C"/>
                </a:solidFill>
              </a:rPr>
              <a:t> </a:t>
            </a:r>
            <a:r>
              <a:rPr lang="lv-LV" sz="4400" b="1" dirty="0" err="1">
                <a:solidFill>
                  <a:srgbClr val="197D2C"/>
                </a:solidFill>
              </a:rPr>
              <a:t>Big</a:t>
            </a:r>
            <a:r>
              <a:rPr lang="lv-LV" sz="4400" b="1" dirty="0">
                <a:solidFill>
                  <a:srgbClr val="197D2C"/>
                </a:solidFill>
              </a:rPr>
              <a:t> </a:t>
            </a:r>
            <a:r>
              <a:rPr lang="lv-LV" sz="4400" b="1" dirty="0" err="1">
                <a:solidFill>
                  <a:srgbClr val="197D2C"/>
                </a:solidFill>
              </a:rPr>
              <a:t>Thoughts</a:t>
            </a:r>
            <a:r>
              <a:rPr lang="lv-LV" sz="4400" b="1" dirty="0">
                <a:solidFill>
                  <a:srgbClr val="197D2C"/>
                </a:solidFill>
              </a:rPr>
              <a:t> </a:t>
            </a:r>
            <a:r>
              <a:rPr lang="lv-LV" sz="4400" b="1" dirty="0" err="1">
                <a:solidFill>
                  <a:srgbClr val="197D2C"/>
                </a:solidFill>
              </a:rPr>
              <a:t>about</a:t>
            </a:r>
            <a:r>
              <a:rPr lang="lv-LV" sz="4400" b="1" dirty="0">
                <a:solidFill>
                  <a:srgbClr val="197D2C"/>
                </a:solidFill>
              </a:rPr>
              <a:t> </a:t>
            </a:r>
            <a:r>
              <a:rPr lang="lv-LV" sz="4400" b="1" dirty="0" err="1">
                <a:solidFill>
                  <a:srgbClr val="197D2C"/>
                </a:solidFill>
              </a:rPr>
              <a:t>Human’s</a:t>
            </a:r>
            <a:r>
              <a:rPr lang="lv-LV" sz="4400" b="1" dirty="0">
                <a:solidFill>
                  <a:srgbClr val="197D2C"/>
                </a:solidFill>
              </a:rPr>
              <a:t> LIFE!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4A634-B2D1-9827-321D-C3EDE606D584}"/>
              </a:ext>
            </a:extLst>
          </p:cNvPr>
          <p:cNvSpPr txBox="1"/>
          <p:nvPr/>
        </p:nvSpPr>
        <p:spPr>
          <a:xfrm>
            <a:off x="1376619" y="1572517"/>
            <a:ext cx="5150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dirty="0" err="1">
                <a:solidFill>
                  <a:srgbClr val="0000FF"/>
                </a:solidFill>
              </a:rPr>
              <a:t>Ask</a:t>
            </a:r>
            <a:r>
              <a:rPr lang="lv-LV" sz="4400" b="1" dirty="0">
                <a:solidFill>
                  <a:srgbClr val="0000FF"/>
                </a:solidFill>
              </a:rPr>
              <a:t> </a:t>
            </a:r>
            <a:r>
              <a:rPr lang="lv-LV" sz="4400" b="1" dirty="0" err="1">
                <a:solidFill>
                  <a:srgbClr val="0000FF"/>
                </a:solidFill>
              </a:rPr>
              <a:t>these</a:t>
            </a:r>
            <a:r>
              <a:rPr lang="lv-LV" sz="4400" b="1" dirty="0">
                <a:solidFill>
                  <a:srgbClr val="0000FF"/>
                </a:solidFill>
              </a:rPr>
              <a:t> </a:t>
            </a:r>
            <a:r>
              <a:rPr lang="lv-LV" sz="4400" b="1" dirty="0" err="1">
                <a:solidFill>
                  <a:srgbClr val="0000FF"/>
                </a:solidFill>
              </a:rPr>
              <a:t>questions</a:t>
            </a:r>
            <a:endParaRPr lang="lv-LV" sz="4400" b="1" dirty="0">
              <a:solidFill>
                <a:srgbClr val="0000FF"/>
              </a:solidFill>
            </a:endParaRPr>
          </a:p>
          <a:p>
            <a:pPr algn="ctr"/>
            <a:r>
              <a:rPr lang="lv-LV" sz="4400" b="1" dirty="0">
                <a:solidFill>
                  <a:srgbClr val="0000FF"/>
                </a:solidFill>
              </a:rPr>
              <a:t> to </a:t>
            </a:r>
            <a:r>
              <a:rPr lang="lv-LV" sz="4400" b="1" dirty="0" err="1">
                <a:solidFill>
                  <a:srgbClr val="0000FF"/>
                </a:solidFill>
              </a:rPr>
              <a:t>yourself</a:t>
            </a:r>
            <a:r>
              <a:rPr lang="lv-LV" sz="4400" b="1" dirty="0">
                <a:solidFill>
                  <a:srgbClr val="0000FF"/>
                </a:solidFill>
              </a:rPr>
              <a:t> :</a:t>
            </a:r>
          </a:p>
        </p:txBody>
      </p:sp>
      <p:pic>
        <p:nvPicPr>
          <p:cNvPr id="4" name="Attēls 3" descr="Attēls, kurā ir āķis&#10;&#10;Automātiski ģenerēts apraksts ar vidēju ticamībue">
            <a:extLst>
              <a:ext uri="{FF2B5EF4-FFF2-40B4-BE49-F238E27FC236}">
                <a16:creationId xmlns:a16="http://schemas.microsoft.com/office/drawing/2014/main" id="{6D41D347-5DDF-0DA4-E059-FBADDDE24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33" y="1503666"/>
            <a:ext cx="1302628" cy="2133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073BC-48B3-3843-779F-5913F80498BA}"/>
              </a:ext>
            </a:extLst>
          </p:cNvPr>
          <p:cNvSpPr txBox="1"/>
          <p:nvPr/>
        </p:nvSpPr>
        <p:spPr>
          <a:xfrm>
            <a:off x="1219201" y="3592399"/>
            <a:ext cx="1097279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</a:rPr>
              <a:t>Wh</a:t>
            </a:r>
            <a:r>
              <a:rPr lang="lv-LV" sz="4000" b="1" dirty="0">
                <a:solidFill>
                  <a:srgbClr val="0000FF"/>
                </a:solidFill>
              </a:rPr>
              <a:t>o I </a:t>
            </a:r>
            <a:r>
              <a:rPr lang="en-US" sz="4000" b="1" dirty="0">
                <a:solidFill>
                  <a:srgbClr val="0000FF"/>
                </a:solidFill>
              </a:rPr>
              <a:t>am? What</a:t>
            </a:r>
            <a:r>
              <a:rPr lang="lv-LV" sz="4000" b="1" dirty="0">
                <a:solidFill>
                  <a:srgbClr val="0000FF"/>
                </a:solidFill>
              </a:rPr>
              <a:t> </a:t>
            </a:r>
            <a:r>
              <a:rPr lang="lv-LV" sz="4000" b="1" dirty="0" err="1">
                <a:solidFill>
                  <a:srgbClr val="0000FF"/>
                </a:solidFill>
              </a:rPr>
              <a:t>person</a:t>
            </a:r>
            <a:r>
              <a:rPr lang="en-US" sz="4000" b="1" dirty="0">
                <a:solidFill>
                  <a:srgbClr val="0000FF"/>
                </a:solidFill>
              </a:rPr>
              <a:t> I</a:t>
            </a:r>
            <a:r>
              <a:rPr lang="lv-LV" sz="4000" b="1" dirty="0">
                <a:solidFill>
                  <a:srgbClr val="0000FF"/>
                </a:solidFill>
              </a:rPr>
              <a:t> </a:t>
            </a:r>
            <a:r>
              <a:rPr lang="lv-LV" sz="4000" b="1" dirty="0" err="1">
                <a:solidFill>
                  <a:srgbClr val="0000FF"/>
                </a:solidFill>
              </a:rPr>
              <a:t>am</a:t>
            </a:r>
            <a:r>
              <a:rPr lang="en-US" sz="4000" b="1" dirty="0">
                <a:solidFill>
                  <a:srgbClr val="0000FF"/>
                </a:solidFill>
              </a:rPr>
              <a:t>?</a:t>
            </a:r>
          </a:p>
          <a:p>
            <a:endParaRPr lang="en-US" sz="700" b="1" dirty="0"/>
          </a:p>
          <a:p>
            <a:r>
              <a:rPr lang="en-US" sz="4000" b="1" dirty="0">
                <a:solidFill>
                  <a:srgbClr val="C00000"/>
                </a:solidFill>
              </a:rPr>
              <a:t>Who and what </a:t>
            </a:r>
            <a:r>
              <a:rPr lang="lv-LV" sz="4000" b="1" dirty="0">
                <a:solidFill>
                  <a:srgbClr val="C00000"/>
                </a:solidFill>
              </a:rPr>
              <a:t>PERSON </a:t>
            </a:r>
            <a:r>
              <a:rPr lang="en-US" sz="4000" b="1" dirty="0">
                <a:solidFill>
                  <a:srgbClr val="C00000"/>
                </a:solidFill>
              </a:rPr>
              <a:t>do I want to be?</a:t>
            </a:r>
          </a:p>
          <a:p>
            <a:endParaRPr lang="en-US" sz="1100" b="1" dirty="0"/>
          </a:p>
          <a:p>
            <a:r>
              <a:rPr lang="en-US" sz="4000" b="1" dirty="0">
                <a:solidFill>
                  <a:srgbClr val="006600"/>
                </a:solidFill>
              </a:rPr>
              <a:t>How should I LIVE so that MYSELF and OTHER people are satisfied with my LIFE?</a:t>
            </a:r>
            <a:endParaRPr lang="en-GB" sz="4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2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852870-7C99-4A71-B2B3-662814BA2FC1}"/>
              </a:ext>
            </a:extLst>
          </p:cNvPr>
          <p:cNvSpPr txBox="1"/>
          <p:nvPr/>
        </p:nvSpPr>
        <p:spPr>
          <a:xfrm>
            <a:off x="-86497" y="2028616"/>
            <a:ext cx="4423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lv-LV" sz="4400" b="1" i="1" dirty="0">
              <a:solidFill>
                <a:srgbClr val="8263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distance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No3 </a:t>
            </a:r>
            <a:endParaRPr lang="lv-LV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ttēls 3" descr="Attēls, kurā ir māksla, dizains&#10;&#10;Automātiski ģenerēts apraksts ar mazu ticamību">
            <a:extLst>
              <a:ext uri="{FF2B5EF4-FFF2-40B4-BE49-F238E27FC236}">
                <a16:creationId xmlns:a16="http://schemas.microsoft.com/office/drawing/2014/main" id="{36877017-F28C-B860-9FDD-DFE9E9720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54" y="199767"/>
            <a:ext cx="6723888" cy="579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FB48EC-4181-B72D-F74F-064A33A20E2F}"/>
              </a:ext>
            </a:extLst>
          </p:cNvPr>
          <p:cNvSpPr txBox="1"/>
          <p:nvPr/>
        </p:nvSpPr>
        <p:spPr>
          <a:xfrm>
            <a:off x="5596693" y="2876706"/>
            <a:ext cx="54792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lv-LV" sz="2800" b="1" dirty="0"/>
              <a:t>3rd </a:t>
            </a:r>
            <a:r>
              <a:rPr lang="lv-LV" sz="2800" b="1" dirty="0" err="1"/>
              <a:t>chapter</a:t>
            </a:r>
            <a:r>
              <a:rPr lang="lv-LV" sz="2800" b="1" dirty="0"/>
              <a:t> </a:t>
            </a:r>
            <a:r>
              <a:rPr lang="lv-LV" sz="2800" b="1" dirty="0" err="1"/>
              <a:t>of</a:t>
            </a:r>
            <a:r>
              <a:rPr lang="lv-LV" sz="2800" b="1" dirty="0"/>
              <a:t> </a:t>
            </a:r>
            <a:r>
              <a:rPr lang="lv-LV" sz="2800" b="1" dirty="0" err="1"/>
              <a:t>the</a:t>
            </a:r>
            <a:r>
              <a:rPr lang="lv-LV" sz="2800" b="1" dirty="0"/>
              <a:t> 3rd </a:t>
            </a:r>
            <a:r>
              <a:rPr lang="lv-LV" sz="2800" b="1" dirty="0" err="1"/>
              <a:t>part</a:t>
            </a:r>
            <a:endParaRPr lang="lv-LV" sz="2800" b="1" dirty="0"/>
          </a:p>
          <a:p>
            <a:pPr lvl="0" algn="ctr">
              <a:defRPr/>
            </a:pPr>
            <a:r>
              <a:rPr lang="lv-LV" sz="2800" b="1" dirty="0"/>
              <a:t> </a:t>
            </a:r>
            <a:r>
              <a:rPr lang="lv-LV" sz="2800" b="1" dirty="0" err="1"/>
              <a:t>of</a:t>
            </a:r>
            <a:r>
              <a:rPr lang="lv-LV" sz="2800" b="1" dirty="0"/>
              <a:t> </a:t>
            </a:r>
            <a:r>
              <a:rPr lang="lv-LV" sz="2800" b="1" dirty="0" err="1"/>
              <a:t>the</a:t>
            </a:r>
            <a:r>
              <a:rPr lang="lv-LV" sz="2800" b="1" dirty="0"/>
              <a:t> </a:t>
            </a:r>
            <a:r>
              <a:rPr lang="lv-LV" sz="2800" b="1" dirty="0" err="1"/>
              <a:t>study</a:t>
            </a:r>
            <a:r>
              <a:rPr lang="lv-LV" sz="2800" b="1" dirty="0"/>
              <a:t> </a:t>
            </a:r>
            <a:r>
              <a:rPr lang="lv-LV" sz="2800" b="1" dirty="0" err="1"/>
              <a:t>course</a:t>
            </a:r>
            <a:r>
              <a:rPr lang="lv-LV" sz="2800" b="1" dirty="0"/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Human’s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LIFE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090932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99A7C8-11BA-A75D-0A0E-653F00E730EF}"/>
              </a:ext>
            </a:extLst>
          </p:cNvPr>
          <p:cNvSpPr txBox="1"/>
          <p:nvPr/>
        </p:nvSpPr>
        <p:spPr>
          <a:xfrm>
            <a:off x="330200" y="1027141"/>
            <a:ext cx="3149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HUMAN 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conscious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alive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</a:t>
            </a:r>
            <a:r>
              <a:rPr lang="lv-LV" sz="36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lv-LV" sz="3600" b="1" dirty="0" err="1">
                <a:solidFill>
                  <a:prstClr val="black"/>
                </a:solidFill>
                <a:latin typeface="Calibri" panose="020F0502020204030204"/>
              </a:rPr>
              <a:t>what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Universe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subsystem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Universe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as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SYSTEM</a:t>
            </a:r>
            <a:endParaRPr kumimoji="0" lang="en-GB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6ACF5AFB-93E0-4A76-6060-1C2CC4160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487" y="420883"/>
            <a:ext cx="7504826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0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062537-6960-E1B6-BDF3-D2320A80A555}"/>
              </a:ext>
            </a:extLst>
          </p:cNvPr>
          <p:cNvSpPr txBox="1"/>
          <p:nvPr/>
        </p:nvSpPr>
        <p:spPr>
          <a:xfrm>
            <a:off x="0" y="144270"/>
            <a:ext cx="11667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highlight>
                  <a:srgbClr val="FFFF00"/>
                </a:highlight>
              </a:rPr>
              <a:t>HUMAN</a:t>
            </a:r>
            <a:r>
              <a:rPr lang="lv-LV" sz="3600" b="1" dirty="0">
                <a:highlight>
                  <a:srgbClr val="FFFF00"/>
                </a:highlight>
              </a:rPr>
              <a:t>’S LIFE </a:t>
            </a:r>
            <a:r>
              <a:rPr lang="lv-LV" sz="3600" b="1" dirty="0" err="1">
                <a:highlight>
                  <a:srgbClr val="FFFF00"/>
                </a:highlight>
              </a:rPr>
              <a:t>as</a:t>
            </a:r>
            <a:r>
              <a:rPr lang="lv-LV" sz="3600" b="1" dirty="0">
                <a:highlight>
                  <a:srgbClr val="FFFF00"/>
                </a:highlight>
              </a:rPr>
              <a:t> </a:t>
            </a:r>
            <a:r>
              <a:rPr lang="lv-LV" sz="3600" b="1" dirty="0" err="1">
                <a:highlight>
                  <a:srgbClr val="FFFF00"/>
                </a:highlight>
              </a:rPr>
              <a:t>the</a:t>
            </a:r>
            <a:r>
              <a:rPr lang="lv-LV" sz="3600" b="1" dirty="0">
                <a:highlight>
                  <a:srgbClr val="FFFF00"/>
                </a:highlight>
              </a:rPr>
              <a:t> </a:t>
            </a:r>
            <a:r>
              <a:rPr lang="lv-LV" sz="3600" b="1" dirty="0" err="1">
                <a:highlight>
                  <a:srgbClr val="FFFF00"/>
                </a:highlight>
              </a:rPr>
              <a:t>subSYSTEM</a:t>
            </a:r>
            <a:r>
              <a:rPr lang="lv-LV" sz="3600" b="1" dirty="0">
                <a:highlight>
                  <a:srgbClr val="FFFF00"/>
                </a:highlight>
              </a:rPr>
              <a:t> </a:t>
            </a:r>
            <a:r>
              <a:rPr lang="en-US" sz="3600" b="1" dirty="0"/>
              <a:t>fit</a:t>
            </a:r>
            <a:r>
              <a:rPr lang="lv-LV" sz="3600" b="1" dirty="0"/>
              <a:t>s</a:t>
            </a:r>
            <a:r>
              <a:rPr lang="en-US" sz="3600" b="1" dirty="0"/>
              <a:t> into the </a:t>
            </a:r>
            <a:r>
              <a:rPr lang="lv-LV" sz="3600" b="1" dirty="0" err="1"/>
              <a:t>total</a:t>
            </a:r>
            <a:r>
              <a:rPr lang="lv-LV" sz="3600" b="1" dirty="0"/>
              <a:t> </a:t>
            </a:r>
            <a:r>
              <a:rPr lang="en-US" sz="3600" b="1" dirty="0">
                <a:solidFill>
                  <a:srgbClr val="C00000"/>
                </a:solidFill>
              </a:rPr>
              <a:t>hierarchical structure</a:t>
            </a:r>
            <a:r>
              <a:rPr lang="lv-LV" sz="3600" b="1" dirty="0">
                <a:solidFill>
                  <a:srgbClr val="C00000"/>
                </a:solidFill>
              </a:rPr>
              <a:t>  </a:t>
            </a:r>
            <a:r>
              <a:rPr lang="en-US" sz="3600" b="1" dirty="0">
                <a:solidFill>
                  <a:srgbClr val="C00000"/>
                </a:solidFill>
              </a:rPr>
              <a:t>of the </a:t>
            </a:r>
            <a:r>
              <a:rPr lang="lv-LV" sz="3600" b="1" dirty="0">
                <a:solidFill>
                  <a:srgbClr val="C00000"/>
                </a:solidFill>
              </a:rPr>
              <a:t>U</a:t>
            </a:r>
            <a:r>
              <a:rPr lang="en-US" sz="3600" b="1" dirty="0">
                <a:solidFill>
                  <a:srgbClr val="C00000"/>
                </a:solidFill>
              </a:rPr>
              <a:t>NIVERSE</a:t>
            </a:r>
            <a:r>
              <a:rPr lang="lv-LV" sz="3600" b="1" dirty="0">
                <a:solidFill>
                  <a:srgbClr val="C00000"/>
                </a:solidFill>
              </a:rPr>
              <a:t> </a:t>
            </a:r>
            <a:r>
              <a:rPr lang="lv-LV" sz="3600" b="1" dirty="0" err="1">
                <a:solidFill>
                  <a:srgbClr val="C00000"/>
                </a:solidFill>
              </a:rPr>
              <a:t>as</a:t>
            </a:r>
            <a:r>
              <a:rPr lang="lv-LV" sz="3600" b="1" dirty="0">
                <a:solidFill>
                  <a:srgbClr val="C00000"/>
                </a:solidFill>
              </a:rPr>
              <a:t> </a:t>
            </a:r>
            <a:r>
              <a:rPr lang="lv-LV" sz="3600" b="1" dirty="0" err="1">
                <a:solidFill>
                  <a:srgbClr val="C00000"/>
                </a:solidFill>
              </a:rPr>
              <a:t>the</a:t>
            </a:r>
            <a:r>
              <a:rPr lang="lv-LV" sz="3600" b="1" dirty="0">
                <a:solidFill>
                  <a:srgbClr val="C00000"/>
                </a:solidFill>
              </a:rPr>
              <a:t> SYSTEM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6" name="Attēls 5" descr="Attēls, kurā ir teksts, fonts, aplis, ekrānuzņēmums&#10;&#10;Apraksts ģenerēts automātiski">
            <a:extLst>
              <a:ext uri="{FF2B5EF4-FFF2-40B4-BE49-F238E27FC236}">
                <a16:creationId xmlns:a16="http://schemas.microsoft.com/office/drawing/2014/main" id="{D20DDAB8-34A9-8447-C6C8-F931557B7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07" y="1500627"/>
            <a:ext cx="4468368" cy="3456432"/>
          </a:xfrm>
          <a:prstGeom prst="rect">
            <a:avLst/>
          </a:prstGeom>
        </p:spPr>
      </p:pic>
      <p:pic>
        <p:nvPicPr>
          <p:cNvPr id="8" name="Attēls 7" descr="Attēls, kurā ir teksts, fonts, ekrānuzņēmums, logotips&#10;&#10;Apraksts ģenerēts automātiski">
            <a:extLst>
              <a:ext uri="{FF2B5EF4-FFF2-40B4-BE49-F238E27FC236}">
                <a16:creationId xmlns:a16="http://schemas.microsoft.com/office/drawing/2014/main" id="{0F583666-1164-FF69-988D-B4B8D0A63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5039"/>
            <a:ext cx="4468368" cy="3277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2FC05C-C3F4-3860-6AE0-D7B8BA0E18C6}"/>
              </a:ext>
            </a:extLst>
          </p:cNvPr>
          <p:cNvSpPr txBox="1"/>
          <p:nvPr/>
        </p:nvSpPr>
        <p:spPr>
          <a:xfrm>
            <a:off x="706889" y="5062648"/>
            <a:ext cx="10960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Every </a:t>
            </a:r>
            <a:r>
              <a:rPr lang="lv-LV" sz="3200" b="1" dirty="0"/>
              <a:t>HUMAN </a:t>
            </a:r>
            <a:r>
              <a:rPr lang="lv-LV" sz="3200" b="1" dirty="0" err="1"/>
              <a:t>as</a:t>
            </a:r>
            <a:r>
              <a:rPr lang="lv-LV" sz="3200" b="1" dirty="0"/>
              <a:t> </a:t>
            </a:r>
            <a:r>
              <a:rPr lang="lv-LV" sz="3200" b="1" dirty="0" err="1"/>
              <a:t>the</a:t>
            </a:r>
            <a:r>
              <a:rPr lang="lv-LV" sz="3200" b="1" dirty="0"/>
              <a:t> </a:t>
            </a:r>
            <a:r>
              <a:rPr lang="lv-LV" sz="3200" b="1" dirty="0">
                <a:solidFill>
                  <a:srgbClr val="C00000"/>
                </a:solidFill>
              </a:rPr>
              <a:t>WHOLE (SYSTEM) </a:t>
            </a:r>
            <a:r>
              <a:rPr lang="lv-LV" sz="3200" b="1" dirty="0" err="1"/>
              <a:t>is</a:t>
            </a:r>
            <a:r>
              <a:rPr lang="lv-LV" sz="3200" b="1" dirty="0"/>
              <a:t> </a:t>
            </a:r>
            <a:r>
              <a:rPr lang="lv-LV" sz="3200" b="1" dirty="0">
                <a:solidFill>
                  <a:srgbClr val="C00000"/>
                </a:solidFill>
              </a:rPr>
              <a:t>PART (</a:t>
            </a:r>
            <a:r>
              <a:rPr lang="lv-LV" sz="3200" b="1" dirty="0" err="1">
                <a:solidFill>
                  <a:srgbClr val="C00000"/>
                </a:solidFill>
              </a:rPr>
              <a:t>subSYSTEM</a:t>
            </a:r>
            <a:r>
              <a:rPr lang="lv-LV" sz="3200" b="1" dirty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lv-LV" sz="3200" b="1" dirty="0"/>
              <a:t>  </a:t>
            </a:r>
            <a:r>
              <a:rPr lang="lv-LV" sz="3200" b="1" dirty="0" err="1"/>
              <a:t>of</a:t>
            </a:r>
            <a:r>
              <a:rPr lang="lv-LV" sz="3200" b="1" dirty="0"/>
              <a:t> </a:t>
            </a:r>
            <a:r>
              <a:rPr lang="lv-LV" sz="3200" b="1" dirty="0" err="1"/>
              <a:t>the</a:t>
            </a:r>
            <a:r>
              <a:rPr lang="lv-LV" sz="3200" b="1" dirty="0"/>
              <a:t> MACRO </a:t>
            </a:r>
            <a:r>
              <a:rPr lang="lv-LV" sz="3200" b="1" dirty="0" err="1"/>
              <a:t>world</a:t>
            </a:r>
            <a:r>
              <a:rPr lang="lv-LV" sz="3200" b="1" dirty="0"/>
              <a:t> </a:t>
            </a:r>
            <a:r>
              <a:rPr lang="lv-LV" sz="3200" b="1" dirty="0" err="1">
                <a:solidFill>
                  <a:srgbClr val="C00000"/>
                </a:solidFill>
              </a:rPr>
              <a:t>within</a:t>
            </a:r>
            <a:r>
              <a:rPr lang="lv-LV" sz="3200" b="1" dirty="0">
                <a:solidFill>
                  <a:srgbClr val="C00000"/>
                </a:solidFill>
              </a:rPr>
              <a:t> </a:t>
            </a:r>
            <a:r>
              <a:rPr lang="lv-LV" sz="3200" b="1" dirty="0" err="1">
                <a:solidFill>
                  <a:srgbClr val="C00000"/>
                </a:solidFill>
              </a:rPr>
              <a:t>the</a:t>
            </a:r>
            <a:r>
              <a:rPr lang="lv-LV" sz="3200" b="1" dirty="0">
                <a:solidFill>
                  <a:srgbClr val="C00000"/>
                </a:solidFill>
              </a:rPr>
              <a:t>   UNIVERSE</a:t>
            </a:r>
            <a:r>
              <a:rPr lang="lv-LV" sz="3200" b="1" dirty="0"/>
              <a:t>!</a:t>
            </a:r>
          </a:p>
          <a:p>
            <a:pPr algn="ctr"/>
            <a:r>
              <a:rPr lang="lv-LV" sz="3200" b="1" dirty="0"/>
              <a:t>I </a:t>
            </a:r>
            <a:r>
              <a:rPr lang="lv-LV" sz="3200" b="1" dirty="0" err="1"/>
              <a:t>am</a:t>
            </a:r>
            <a:r>
              <a:rPr lang="lv-LV" sz="3200" b="1" dirty="0"/>
              <a:t> a </a:t>
            </a:r>
            <a:r>
              <a:rPr lang="lv-LV" sz="3200" b="1" dirty="0" err="1"/>
              <a:t>part</a:t>
            </a:r>
            <a:r>
              <a:rPr lang="lv-LV" sz="3200" b="1" dirty="0"/>
              <a:t> </a:t>
            </a:r>
            <a:r>
              <a:rPr lang="lv-LV" sz="3200" b="1" dirty="0" err="1"/>
              <a:t>of</a:t>
            </a:r>
            <a:r>
              <a:rPr lang="lv-LV" sz="3200" b="1" dirty="0"/>
              <a:t> </a:t>
            </a:r>
            <a:r>
              <a:rPr lang="lv-LV" sz="3200" b="1" dirty="0" err="1"/>
              <a:t>the</a:t>
            </a:r>
            <a:r>
              <a:rPr lang="lv-LV" sz="3200" b="1" dirty="0"/>
              <a:t> </a:t>
            </a:r>
            <a:r>
              <a:rPr lang="lv-LV" sz="3200" b="1" dirty="0" err="1"/>
              <a:t>Universe</a:t>
            </a:r>
            <a:r>
              <a:rPr lang="lv-LV" sz="3200" b="1" dirty="0"/>
              <a:t> : </a:t>
            </a:r>
            <a:r>
              <a:rPr lang="lv-LV" sz="3200" b="1" dirty="0" err="1"/>
              <a:t>here</a:t>
            </a:r>
            <a:r>
              <a:rPr lang="lv-LV" sz="3200" b="1" dirty="0"/>
              <a:t> </a:t>
            </a:r>
            <a:r>
              <a:rPr lang="lv-LV" sz="3200" b="1" dirty="0" err="1"/>
              <a:t>in</a:t>
            </a:r>
            <a:r>
              <a:rPr lang="lv-LV" sz="3200" b="1" dirty="0"/>
              <a:t> </a:t>
            </a:r>
            <a:r>
              <a:rPr lang="lv-LV" sz="3200" b="1" dirty="0">
                <a:solidFill>
                  <a:srgbClr val="C00000"/>
                </a:solidFill>
              </a:rPr>
              <a:t>SPACE</a:t>
            </a:r>
            <a:r>
              <a:rPr lang="lv-LV" sz="3200" b="1" dirty="0"/>
              <a:t> </a:t>
            </a:r>
            <a:r>
              <a:rPr lang="lv-LV" sz="3200" b="1" dirty="0" err="1"/>
              <a:t>and</a:t>
            </a:r>
            <a:r>
              <a:rPr lang="lv-LV" sz="3200" b="1" dirty="0"/>
              <a:t> </a:t>
            </a:r>
            <a:r>
              <a:rPr lang="lv-LV" sz="3200" b="1" dirty="0" err="1"/>
              <a:t>now</a:t>
            </a:r>
            <a:r>
              <a:rPr lang="lv-LV" sz="3200" b="1" dirty="0"/>
              <a:t> </a:t>
            </a:r>
            <a:r>
              <a:rPr lang="lv-LV" sz="3200" b="1" dirty="0" err="1"/>
              <a:t>in</a:t>
            </a:r>
            <a:r>
              <a:rPr lang="lv-LV" sz="3200" b="1" dirty="0"/>
              <a:t> </a:t>
            </a:r>
            <a:r>
              <a:rPr lang="lv-LV" sz="3200" b="1" dirty="0">
                <a:solidFill>
                  <a:srgbClr val="C00000"/>
                </a:solidFill>
              </a:rPr>
              <a:t>TIME</a:t>
            </a:r>
            <a:r>
              <a:rPr lang="lv-LV" sz="3200" b="1" dirty="0"/>
              <a:t>.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9235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0900229C-E1FD-48DF-A6D4-C63F6BCF0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428490"/>
              </p:ext>
            </p:extLst>
          </p:nvPr>
        </p:nvGraphicFramePr>
        <p:xfrm>
          <a:off x="351227" y="4057597"/>
          <a:ext cx="8976360" cy="2247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3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0185">
                <a:tc>
                  <a:txBody>
                    <a:bodyPr/>
                    <a:lstStyle/>
                    <a:p>
                      <a:pPr algn="ctr"/>
                      <a:r>
                        <a:rPr lang="lv-LV" sz="32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Diverse</a:t>
                      </a:r>
                      <a:r>
                        <a:rPr lang="lv-LV" sz="32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lv-LV" sz="32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circulations</a:t>
                      </a:r>
                      <a:endParaRPr lang="lv-LV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sz="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3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32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lv-LV" sz="3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nformation</a:t>
                      </a:r>
                      <a:endParaRPr lang="lv-LV" sz="4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056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</a:t>
                      </a:r>
                      <a:r>
                        <a:rPr lang="lv-LV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lv-LV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lv-LV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69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External</a:t>
                      </a:r>
                      <a:endParaRPr lang="lv-LV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lv-LV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lv-LV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9330AE8-38A5-4F17-B337-61DDAA72238E}"/>
              </a:ext>
            </a:extLst>
          </p:cNvPr>
          <p:cNvSpPr txBox="1"/>
          <p:nvPr/>
        </p:nvSpPr>
        <p:spPr>
          <a:xfrm>
            <a:off x="-45720" y="197346"/>
            <a:ext cx="1223772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400" b="1" dirty="0" err="1">
                <a:latin typeface="Calibri" panose="020F0502020204030204"/>
              </a:rPr>
              <a:t>What</a:t>
            </a:r>
            <a:r>
              <a:rPr lang="lv-LV" sz="3400" b="1" dirty="0">
                <a:latin typeface="Calibri" panose="020F0502020204030204"/>
              </a:rPr>
              <a:t> </a:t>
            </a:r>
            <a:r>
              <a:rPr lang="lv-LV" sz="3400" b="1" dirty="0" err="1">
                <a:latin typeface="Calibri" panose="020F0502020204030204"/>
              </a:rPr>
              <a:t>does</a:t>
            </a:r>
            <a:r>
              <a:rPr lang="lv-LV" sz="3400" b="1" dirty="0">
                <a:latin typeface="Calibri" panose="020F0502020204030204"/>
              </a:rPr>
              <a:t> it </a:t>
            </a:r>
            <a:r>
              <a:rPr lang="lv-LV" sz="3400" b="1" dirty="0" err="1">
                <a:latin typeface="Calibri" panose="020F0502020204030204"/>
              </a:rPr>
              <a:t>mean</a:t>
            </a:r>
            <a:r>
              <a:rPr lang="lv-LV" sz="3400" b="1" dirty="0">
                <a:latin typeface="Calibri" panose="020F0502020204030204"/>
              </a:rPr>
              <a:t> «</a:t>
            </a:r>
            <a:r>
              <a:rPr lang="lv-LV" sz="3400" b="1" dirty="0" err="1">
                <a:latin typeface="Calibri" panose="020F0502020204030204"/>
              </a:rPr>
              <a:t>human</a:t>
            </a:r>
            <a:r>
              <a:rPr lang="lv-LV" sz="3400" b="1" dirty="0">
                <a:latin typeface="Calibri" panose="020F0502020204030204"/>
              </a:rPr>
              <a:t> </a:t>
            </a:r>
            <a:r>
              <a:rPr lang="lv-LV" sz="3400" b="1" dirty="0" err="1">
                <a:latin typeface="Calibri" panose="020F0502020204030204"/>
              </a:rPr>
              <a:t>is</a:t>
            </a:r>
            <a:r>
              <a:rPr lang="lv-LV" sz="3400" b="1" dirty="0">
                <a:latin typeface="Calibri" panose="020F0502020204030204"/>
              </a:rPr>
              <a:t> </a:t>
            </a:r>
            <a:r>
              <a:rPr lang="lv-LV" sz="3400" b="1" u="sng" dirty="0" err="1">
                <a:latin typeface="Calibri" panose="020F0502020204030204"/>
              </a:rPr>
              <a:t>alive</a:t>
            </a:r>
            <a:r>
              <a:rPr lang="lv-LV" sz="3400" b="1" dirty="0">
                <a:latin typeface="Calibri" panose="020F0502020204030204"/>
              </a:rPr>
              <a:t> </a:t>
            </a:r>
            <a:r>
              <a:rPr lang="lv-LV" sz="3400" b="1" dirty="0" err="1">
                <a:latin typeface="Calibri" panose="020F0502020204030204"/>
              </a:rPr>
              <a:t>being</a:t>
            </a:r>
            <a:r>
              <a:rPr lang="lv-LV" sz="3400" b="1" dirty="0">
                <a:latin typeface="Calibri" panose="020F0502020204030204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400" b="1" dirty="0" err="1">
                <a:latin typeface="Calibri" panose="020F0502020204030204"/>
              </a:rPr>
              <a:t>Human</a:t>
            </a:r>
            <a:r>
              <a:rPr lang="lv-LV" sz="3400" b="1" dirty="0">
                <a:latin typeface="Calibri" panose="020F0502020204030204"/>
              </a:rPr>
              <a:t> </a:t>
            </a:r>
            <a:r>
              <a:rPr lang="lv-LV" sz="3400" b="1" dirty="0" err="1">
                <a:latin typeface="Calibri" panose="020F0502020204030204"/>
              </a:rPr>
              <a:t>as</a:t>
            </a:r>
            <a:r>
              <a:rPr lang="lv-LV" sz="3400" b="1" dirty="0">
                <a:latin typeface="Calibri" panose="020F0502020204030204"/>
              </a:rPr>
              <a:t> </a:t>
            </a:r>
            <a:r>
              <a:rPr lang="lv-LV" sz="3400" b="1" dirty="0" err="1">
                <a:latin typeface="Calibri" panose="020F0502020204030204"/>
              </a:rPr>
              <a:t>alive</a:t>
            </a:r>
            <a:r>
              <a:rPr lang="lv-LV" sz="3400" b="1" dirty="0">
                <a:latin typeface="Calibri" panose="020F0502020204030204"/>
              </a:rPr>
              <a:t> </a:t>
            </a:r>
            <a:r>
              <a:rPr lang="lv-LV" sz="3400" b="1" dirty="0" err="1">
                <a:latin typeface="Calibri" panose="020F0502020204030204"/>
              </a:rPr>
              <a:t>being</a:t>
            </a:r>
            <a:r>
              <a:rPr lang="lv-LV" sz="3400" b="1" dirty="0">
                <a:latin typeface="Calibri" panose="020F0502020204030204"/>
              </a:rPr>
              <a:t> </a:t>
            </a:r>
            <a:r>
              <a:rPr lang="lv-LV" sz="3400" b="1" dirty="0" err="1">
                <a:latin typeface="Calibri" panose="020F0502020204030204"/>
              </a:rPr>
              <a:t>exists</a:t>
            </a:r>
            <a:r>
              <a:rPr lang="lv-LV" sz="3400" b="1" dirty="0">
                <a:latin typeface="Calibri" panose="020F0502020204030204"/>
              </a:rPr>
              <a:t> </a:t>
            </a:r>
            <a:r>
              <a:rPr lang="lv-LV" sz="3400" b="1" dirty="0" err="1">
                <a:latin typeface="Calibri" panose="020F0502020204030204"/>
              </a:rPr>
              <a:t>as</a:t>
            </a:r>
            <a:r>
              <a:rPr lang="lv-LV" sz="3400" b="1" dirty="0">
                <a:latin typeface="Calibri" panose="020F0502020204030204"/>
              </a:rPr>
              <a:t> a </a:t>
            </a:r>
            <a:r>
              <a:rPr lang="lv-LV" sz="3400" b="1" dirty="0" err="1">
                <a:latin typeface="Calibri" panose="020F0502020204030204"/>
              </a:rPr>
              <a:t>part</a:t>
            </a:r>
            <a:r>
              <a:rPr lang="lv-LV" sz="3400" b="1" dirty="0">
                <a:latin typeface="Calibri" panose="020F0502020204030204"/>
              </a:rPr>
              <a:t> </a:t>
            </a:r>
            <a:r>
              <a:rPr lang="lv-LV" sz="3400" b="1" dirty="0" err="1">
                <a:latin typeface="Calibri" panose="020F0502020204030204"/>
              </a:rPr>
              <a:t>of</a:t>
            </a:r>
            <a:r>
              <a:rPr lang="lv-LV" sz="3400" b="1" dirty="0">
                <a:latin typeface="Calibri" panose="020F0502020204030204"/>
              </a:rPr>
              <a:t> </a:t>
            </a:r>
            <a:r>
              <a:rPr lang="lv-LV" sz="3400" b="1" dirty="0" err="1">
                <a:latin typeface="Calibri" panose="020F0502020204030204"/>
              </a:rPr>
              <a:t>the</a:t>
            </a:r>
            <a:r>
              <a:rPr lang="lv-LV" sz="3400" b="1" dirty="0">
                <a:latin typeface="Calibri" panose="020F0502020204030204"/>
              </a:rPr>
              <a:t> </a:t>
            </a:r>
            <a:r>
              <a:rPr lang="lv-LV" sz="3400" b="1" dirty="0" err="1">
                <a:latin typeface="Calibri" panose="020F0502020204030204"/>
              </a:rPr>
              <a:t>Universe</a:t>
            </a:r>
            <a:r>
              <a:rPr lang="lv-LV" sz="3400" b="1" dirty="0">
                <a:latin typeface="Calibri" panose="020F0502020204030204"/>
              </a:rPr>
              <a:t>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E X I S T A N C E  </a:t>
            </a:r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of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human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being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in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 SPACE </a:t>
            </a:r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and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 TIME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400" b="1" u="sng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it </a:t>
            </a:r>
            <a:r>
              <a:rPr lang="lv-LV" sz="3400" b="1" u="sng" dirty="0" err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means</a:t>
            </a:r>
            <a:r>
              <a:rPr lang="lv-LV" sz="3400" b="1" u="sng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 HUMAN’S LIFE </a:t>
            </a:r>
            <a:r>
              <a:rPr lang="lv-LV" sz="3400" b="1" u="sng" dirty="0" err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on</a:t>
            </a:r>
            <a:r>
              <a:rPr lang="lv-LV" sz="3400" b="1" u="sng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lv-LV" sz="3400" b="1" u="sng" dirty="0" err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the</a:t>
            </a:r>
            <a:r>
              <a:rPr lang="lv-LV" sz="3400" b="1" u="sng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lv-LV" sz="3400" b="1" u="sng" dirty="0" err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Earth</a:t>
            </a:r>
            <a:endParaRPr lang="lv-LV" sz="3400" b="1" u="sng" dirty="0">
              <a:solidFill>
                <a:srgbClr val="C00000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100" b="1" dirty="0"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b="1" dirty="0">
                <a:latin typeface="Calibri" panose="020F0502020204030204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living person is characterized by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coexistence of four processes - internal and external circulation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substance and information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3" name="Attēls 2" descr="Attēls, kurā ir Zeme, karte, planēta, pasaule&#10;&#10;Apraksts ģenerēts automātiski">
            <a:extLst>
              <a:ext uri="{FF2B5EF4-FFF2-40B4-BE49-F238E27FC236}">
                <a16:creationId xmlns:a16="http://schemas.microsoft.com/office/drawing/2014/main" id="{BB6038EB-2D48-712B-4455-D8E0169C5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30" y="4209424"/>
            <a:ext cx="2144943" cy="194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18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E7A0AA-C8C7-E081-58D4-48683B8DFBF3}"/>
              </a:ext>
            </a:extLst>
          </p:cNvPr>
          <p:cNvSpPr txBox="1"/>
          <p:nvPr/>
        </p:nvSpPr>
        <p:spPr>
          <a:xfrm>
            <a:off x="119922" y="134911"/>
            <a:ext cx="12072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u="sng" dirty="0"/>
              <a:t>E X I S T A N C E  </a:t>
            </a:r>
            <a:r>
              <a:rPr lang="lv-LV" sz="3200" b="1" u="sng" dirty="0" err="1"/>
              <a:t>of</a:t>
            </a:r>
            <a:r>
              <a:rPr lang="lv-LV" sz="3200" b="1" u="sng" dirty="0"/>
              <a:t> </a:t>
            </a:r>
            <a:r>
              <a:rPr lang="lv-LV" sz="3200" b="1" u="sng" dirty="0" err="1"/>
              <a:t>the</a:t>
            </a:r>
            <a:r>
              <a:rPr lang="lv-LV" sz="3200" b="1" u="sng" dirty="0"/>
              <a:t>  H U M A N I T Y  </a:t>
            </a:r>
            <a:r>
              <a:rPr lang="lv-LV" sz="3200" b="1" u="sng" dirty="0" err="1"/>
              <a:t>on</a:t>
            </a:r>
            <a:r>
              <a:rPr lang="lv-LV" sz="3200" b="1" u="sng" dirty="0"/>
              <a:t> </a:t>
            </a:r>
            <a:r>
              <a:rPr lang="lv-LV" sz="3200" b="1" u="sng" dirty="0" err="1"/>
              <a:t>the</a:t>
            </a:r>
            <a:r>
              <a:rPr lang="lv-LV" sz="3200" b="1" u="sng" dirty="0"/>
              <a:t> </a:t>
            </a:r>
            <a:r>
              <a:rPr lang="lv-LV" sz="3200" b="1" u="sng" dirty="0" err="1"/>
              <a:t>planet</a:t>
            </a:r>
            <a:r>
              <a:rPr lang="lv-LV" sz="3200" b="1" u="sng" dirty="0"/>
              <a:t> EARTH </a:t>
            </a:r>
            <a:r>
              <a:rPr lang="lv-LV" sz="3200" b="1" dirty="0"/>
              <a:t>– </a:t>
            </a:r>
          </a:p>
          <a:p>
            <a:pPr algn="ctr"/>
            <a:r>
              <a:rPr lang="lv-LV" sz="3200" b="1" dirty="0" err="1">
                <a:highlight>
                  <a:srgbClr val="FFFF00"/>
                </a:highlight>
              </a:rPr>
              <a:t>sustainable</a:t>
            </a:r>
            <a:r>
              <a:rPr lang="lv-LV" sz="3200" b="1" dirty="0">
                <a:highlight>
                  <a:srgbClr val="FFFF00"/>
                </a:highlight>
              </a:rPr>
              <a:t> (</a:t>
            </a:r>
            <a:r>
              <a:rPr lang="lv-LV" sz="3200" b="1" dirty="0" err="1">
                <a:highlight>
                  <a:srgbClr val="FFFF00"/>
                </a:highlight>
              </a:rPr>
              <a:t>long</a:t>
            </a:r>
            <a:r>
              <a:rPr lang="lv-LV" sz="3200" b="1" dirty="0">
                <a:highlight>
                  <a:srgbClr val="FFFF00"/>
                </a:highlight>
              </a:rPr>
              <a:t> </a:t>
            </a:r>
            <a:r>
              <a:rPr lang="lv-LV" sz="3200" b="1" dirty="0" err="1">
                <a:highlight>
                  <a:srgbClr val="FFFF00"/>
                </a:highlight>
              </a:rPr>
              <a:t>time</a:t>
            </a:r>
            <a:r>
              <a:rPr lang="lv-LV" sz="3200" b="1" dirty="0">
                <a:highlight>
                  <a:srgbClr val="FFFF00"/>
                </a:highlight>
              </a:rPr>
              <a:t> </a:t>
            </a:r>
            <a:r>
              <a:rPr lang="lv-LV" sz="3200" b="1" dirty="0" err="1">
                <a:highlight>
                  <a:srgbClr val="FFFF00"/>
                </a:highlight>
              </a:rPr>
              <a:t>balanced</a:t>
            </a:r>
            <a:r>
              <a:rPr lang="lv-LV" sz="3200" b="1" dirty="0">
                <a:highlight>
                  <a:srgbClr val="FFFF00"/>
                </a:highlight>
              </a:rPr>
              <a:t>) </a:t>
            </a:r>
            <a:r>
              <a:rPr lang="lv-LV" sz="3200" b="1" dirty="0" err="1">
                <a:highlight>
                  <a:srgbClr val="FFFF00"/>
                </a:highlight>
              </a:rPr>
              <a:t>development</a:t>
            </a:r>
            <a:r>
              <a:rPr lang="lv-LV" sz="3200" b="1" dirty="0">
                <a:highlight>
                  <a:srgbClr val="FFFF00"/>
                </a:highlight>
              </a:rPr>
              <a:t> </a:t>
            </a:r>
            <a:r>
              <a:rPr lang="lv-LV" sz="3200" b="1" dirty="0" err="1">
                <a:highlight>
                  <a:srgbClr val="FFFF00"/>
                </a:highlight>
              </a:rPr>
              <a:t>of</a:t>
            </a:r>
            <a:r>
              <a:rPr lang="lv-LV" sz="3200" b="1" dirty="0">
                <a:highlight>
                  <a:srgbClr val="FFFF00"/>
                </a:highlight>
              </a:rPr>
              <a:t> </a:t>
            </a:r>
            <a:r>
              <a:rPr lang="lv-LV" sz="32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Humans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LIFE </a:t>
            </a:r>
          </a:p>
        </p:txBody>
      </p:sp>
      <p:pic>
        <p:nvPicPr>
          <p:cNvPr id="7" name="Attēls 6" descr="Attēls, kurā ir teksts, ekrānuzņēmums, fonts, rinda&#10;&#10;Apraksts ģenerēts automātiski">
            <a:extLst>
              <a:ext uri="{FF2B5EF4-FFF2-40B4-BE49-F238E27FC236}">
                <a16:creationId xmlns:a16="http://schemas.microsoft.com/office/drawing/2014/main" id="{A3DA2E14-8044-F24B-0C8B-0A5CDC1C1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8" y="1302881"/>
            <a:ext cx="11224955" cy="53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5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BD5008F0-D269-CBFB-92B1-023171CE9C0D}"/>
              </a:ext>
            </a:extLst>
          </p:cNvPr>
          <p:cNvGrpSpPr/>
          <p:nvPr/>
        </p:nvGrpSpPr>
        <p:grpSpPr>
          <a:xfrm>
            <a:off x="108271" y="537977"/>
            <a:ext cx="12110746" cy="6058361"/>
            <a:chOff x="243840" y="503295"/>
            <a:chExt cx="12110746" cy="6058361"/>
          </a:xfrm>
        </p:grpSpPr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CCD7870A-7AA2-5964-D0D6-FA3D4100828C}"/>
                </a:ext>
              </a:extLst>
            </p:cNvPr>
            <p:cNvGrpSpPr/>
            <p:nvPr/>
          </p:nvGrpSpPr>
          <p:grpSpPr>
            <a:xfrm>
              <a:off x="243840" y="584298"/>
              <a:ext cx="12110746" cy="5977358"/>
              <a:chOff x="243840" y="237388"/>
              <a:chExt cx="12110746" cy="5977358"/>
            </a:xfrm>
          </p:grpSpPr>
          <p:grpSp>
            <p:nvGrpSpPr>
              <p:cNvPr id="3" name="Grupa 2">
                <a:extLst>
                  <a:ext uri="{FF2B5EF4-FFF2-40B4-BE49-F238E27FC236}">
                    <a16:creationId xmlns:a16="http://schemas.microsoft.com/office/drawing/2014/main" id="{5A13F21B-7264-4F3C-BE43-B156057A0164}"/>
                  </a:ext>
                </a:extLst>
              </p:cNvPr>
              <p:cNvGrpSpPr/>
              <p:nvPr/>
            </p:nvGrpSpPr>
            <p:grpSpPr>
              <a:xfrm>
                <a:off x="243840" y="612441"/>
                <a:ext cx="11839889" cy="3412846"/>
                <a:chOff x="-1060301" y="766536"/>
                <a:chExt cx="12083729" cy="3412846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EA8B9DE-C9A1-492E-BD66-2AF8F13B1E06}"/>
                    </a:ext>
                  </a:extLst>
                </p:cNvPr>
                <p:cNvSpPr txBox="1"/>
                <p:nvPr/>
              </p:nvSpPr>
              <p:spPr>
                <a:xfrm>
                  <a:off x="7858920" y="766536"/>
                  <a:ext cx="3164508" cy="32316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 sz="2800" b="1" dirty="0"/>
                    <a:t>U</a:t>
                  </a:r>
                  <a:r>
                    <a:rPr lang="en-GB" sz="2800" b="1" dirty="0" err="1"/>
                    <a:t>niversity</a:t>
                  </a:r>
                  <a:r>
                    <a:rPr lang="en-GB" sz="2800" b="1" dirty="0"/>
                    <a:t> of Latvia</a:t>
                  </a:r>
                </a:p>
                <a:p>
                  <a:pPr algn="ctr"/>
                  <a:r>
                    <a:rPr lang="en-GB" sz="2800" b="1" dirty="0"/>
                    <a:t> Prof. emeritus </a:t>
                  </a:r>
                </a:p>
                <a:p>
                  <a:pPr algn="ctr"/>
                  <a:r>
                    <a:rPr lang="en-GB" sz="2800" b="1" dirty="0"/>
                    <a:t>ANDRIS BROKS</a:t>
                  </a:r>
                </a:p>
                <a:p>
                  <a:pPr algn="ctr"/>
                  <a:endParaRPr lang="en-GB" sz="800" b="1" dirty="0"/>
                </a:p>
                <a:p>
                  <a:pPr algn="ctr"/>
                  <a:r>
                    <a:rPr lang="en-GB" sz="2800" b="1" dirty="0"/>
                    <a:t>Elective study course</a:t>
                  </a:r>
                </a:p>
                <a:p>
                  <a:pPr algn="ctr"/>
                  <a:r>
                    <a:rPr lang="lv-LV" sz="2800" b="1" dirty="0"/>
                    <a:t> «SYSTEMOLOGY </a:t>
                  </a:r>
                </a:p>
                <a:p>
                  <a:pPr algn="ctr"/>
                  <a:r>
                    <a:rPr lang="lv-LV" sz="2800" b="1" dirty="0"/>
                    <a:t>OF THINKING»</a:t>
                  </a:r>
                  <a:r>
                    <a:rPr lang="lv-LV" sz="1200" b="1" dirty="0">
                      <a:solidFill>
                        <a:srgbClr val="006600"/>
                      </a:solidFill>
                    </a:rPr>
                    <a:t> 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D8B9146-43B4-4531-A8F1-52A14ABDBF4B}"/>
                    </a:ext>
                  </a:extLst>
                </p:cNvPr>
                <p:cNvSpPr txBox="1"/>
                <p:nvPr/>
              </p:nvSpPr>
              <p:spPr>
                <a:xfrm>
                  <a:off x="-1060301" y="3348385"/>
                  <a:ext cx="3706224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hlinkClick r:id="rId3"/>
                    </a:rPr>
                    <a:t>andris.broks@lu.lv</a:t>
                  </a:r>
                  <a:r>
                    <a:rPr kumimoji="0" lang="lv-LV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lv-LV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hlinkClick r:id="rId4"/>
                    </a:rPr>
                    <a:t>https://blogi.lu.lv/broks/</a:t>
                  </a:r>
                  <a:r>
                    <a:rPr kumimoji="0" lang="lv-LV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lang="lv-LV" dirty="0"/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B8AA40-51AB-4B3B-B82A-214D2DD52AF1}"/>
                  </a:ext>
                </a:extLst>
              </p:cNvPr>
              <p:cNvSpPr txBox="1"/>
              <p:nvPr/>
            </p:nvSpPr>
            <p:spPr>
              <a:xfrm>
                <a:off x="270857" y="4337309"/>
                <a:ext cx="12083729" cy="1877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ST(2)23-24    </a:t>
                </a:r>
                <a:r>
                  <a:rPr kumimoji="0" lang="lv-LV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Academic</a:t>
                </a:r>
                <a:r>
                  <a:rPr kumimoji="0" lang="lv-LV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lv-LV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year</a:t>
                </a:r>
                <a:r>
                  <a:rPr kumimoji="0" lang="lv-LV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2023-2024  2nd </a:t>
                </a:r>
                <a:r>
                  <a:rPr kumimoji="0" lang="lv-LV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semester</a:t>
                </a:r>
                <a:r>
                  <a:rPr kumimoji="0" lang="lv-LV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lv-LV" sz="3000" b="1" dirty="0" err="1">
                    <a:solidFill>
                      <a:srgbClr val="2A770F"/>
                    </a:solidFill>
                    <a:latin typeface="Calibri" panose="020F0502020204030204"/>
                  </a:rPr>
                  <a:t>Study</a:t>
                </a:r>
                <a:r>
                  <a:rPr lang="lv-LV" sz="3000" b="1" dirty="0">
                    <a:solidFill>
                      <a:srgbClr val="2A770F"/>
                    </a:solidFill>
                    <a:latin typeface="Calibri" panose="020F0502020204030204"/>
                  </a:rPr>
                  <a:t> </a:t>
                </a:r>
                <a:r>
                  <a:rPr lang="lv-LV" sz="3000" b="1" dirty="0" err="1">
                    <a:solidFill>
                      <a:srgbClr val="2A770F"/>
                    </a:solidFill>
                    <a:latin typeface="Calibri" panose="020F0502020204030204"/>
                  </a:rPr>
                  <a:t>week</a:t>
                </a:r>
                <a:r>
                  <a:rPr lang="lv-LV" sz="3000" b="1" dirty="0">
                    <a:solidFill>
                      <a:srgbClr val="2A770F"/>
                    </a:solidFill>
                    <a:latin typeface="Calibri" panose="020F0502020204030204"/>
                  </a:rPr>
                  <a:t> No10 : </a:t>
                </a:r>
                <a:r>
                  <a:rPr lang="lv-LV" sz="3000" b="1" dirty="0" err="1">
                    <a:solidFill>
                      <a:srgbClr val="2A770F"/>
                    </a:solidFill>
                    <a:latin typeface="Calibri" panose="020F0502020204030204"/>
                  </a:rPr>
                  <a:t>Human’s</a:t>
                </a:r>
                <a:r>
                  <a:rPr lang="lv-LV" sz="3000" b="1" dirty="0">
                    <a:solidFill>
                      <a:srgbClr val="2A770F"/>
                    </a:solidFill>
                    <a:latin typeface="Calibri" panose="020F0502020204030204"/>
                  </a:rPr>
                  <a:t> LIFE </a:t>
                </a:r>
                <a:r>
                  <a:rPr lang="lv-LV" sz="3000" b="1" dirty="0" err="1">
                    <a:solidFill>
                      <a:srgbClr val="2A770F"/>
                    </a:solidFill>
                    <a:latin typeface="Calibri" panose="020F0502020204030204"/>
                  </a:rPr>
                  <a:t>as</a:t>
                </a:r>
                <a:r>
                  <a:rPr lang="lv-LV" sz="3000" b="1" dirty="0">
                    <a:solidFill>
                      <a:srgbClr val="2A770F"/>
                    </a:solidFill>
                    <a:latin typeface="Calibri" panose="020F0502020204030204"/>
                  </a:rPr>
                  <a:t> </a:t>
                </a:r>
                <a:r>
                  <a:rPr lang="lv-LV" sz="3000" b="1" dirty="0" err="1">
                    <a:solidFill>
                      <a:srgbClr val="2A770F"/>
                    </a:solidFill>
                    <a:latin typeface="Calibri" panose="020F0502020204030204"/>
                  </a:rPr>
                  <a:t>the</a:t>
                </a:r>
                <a:r>
                  <a:rPr lang="lv-LV" sz="3000" b="1" dirty="0">
                    <a:solidFill>
                      <a:srgbClr val="2A770F"/>
                    </a:solidFill>
                    <a:latin typeface="Calibri" panose="020F0502020204030204"/>
                  </a:rPr>
                  <a:t> </a:t>
                </a: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SYSTEM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 (</a:t>
                </a:r>
                <a:r>
                  <a:rPr lang="lv-LV" sz="2800" b="1" dirty="0" err="1">
                    <a:solidFill>
                      <a:srgbClr val="2A770F"/>
                    </a:solidFill>
                    <a:latin typeface="Calibri" panose="020F0502020204030204"/>
                  </a:rPr>
                  <a:t>Human’s</a:t>
                </a: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 LIFE- </a:t>
                </a:r>
                <a:r>
                  <a:rPr lang="lv-LV" sz="2800" b="1" dirty="0" err="1">
                    <a:solidFill>
                      <a:srgbClr val="2A770F"/>
                    </a:solidFill>
                    <a:latin typeface="Calibri" panose="020F0502020204030204"/>
                  </a:rPr>
                  <a:t>phenomenon</a:t>
                </a: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 </a:t>
                </a:r>
                <a:r>
                  <a:rPr lang="lv-LV" sz="2800" b="1" dirty="0" err="1">
                    <a:solidFill>
                      <a:srgbClr val="2A770F"/>
                    </a:solidFill>
                    <a:latin typeface="Calibri" panose="020F0502020204030204"/>
                  </a:rPr>
                  <a:t>within</a:t>
                </a: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 </a:t>
                </a:r>
                <a:r>
                  <a:rPr lang="lv-LV" sz="2800" b="1" dirty="0" err="1">
                    <a:solidFill>
                      <a:srgbClr val="2A770F"/>
                    </a:solidFill>
                    <a:latin typeface="Calibri" panose="020F0502020204030204"/>
                  </a:rPr>
                  <a:t>the</a:t>
                </a: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 UNIVERSE - </a:t>
                </a:r>
                <a:r>
                  <a:rPr lang="lv-LV" sz="2800" b="1" dirty="0" err="1">
                    <a:solidFill>
                      <a:srgbClr val="2A770F"/>
                    </a:solidFill>
                    <a:latin typeface="Calibri" panose="020F0502020204030204"/>
                  </a:rPr>
                  <a:t>processual</a:t>
                </a: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 SYSTEM)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lv-LV" sz="2800" b="1" dirty="0">
                    <a:solidFill>
                      <a:prstClr val="black"/>
                    </a:solidFill>
                    <a:latin typeface="Calibri" panose="020F0502020204030204"/>
                  </a:rPr>
                  <a:t>19.04.24 – 26.04.24</a:t>
                </a:r>
                <a:endParaRPr kumimoji="0" lang="lv-LV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" name="Attēls 6" descr="Attēls, kurā ir teksts, dators, klēpjdators, tīmekļdators&#10;&#10;Apraksts ģenerēts automātiski">
                <a:extLst>
                  <a:ext uri="{FF2B5EF4-FFF2-40B4-BE49-F238E27FC236}">
                    <a16:creationId xmlns:a16="http://schemas.microsoft.com/office/drawing/2014/main" id="{18DF6F8B-006A-CC97-F3D2-5DF55176A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6266" y="237388"/>
                <a:ext cx="5552913" cy="3729445"/>
              </a:xfrm>
              <a:prstGeom prst="rect">
                <a:avLst/>
              </a:prstGeom>
            </p:spPr>
          </p:pic>
        </p:grpSp>
        <p:pic>
          <p:nvPicPr>
            <p:cNvPr id="2" name="Attēls 1">
              <a:extLst>
                <a:ext uri="{FF2B5EF4-FFF2-40B4-BE49-F238E27FC236}">
                  <a16:creationId xmlns:a16="http://schemas.microsoft.com/office/drawing/2014/main" id="{B8CCC62D-B7F2-38AC-3571-C19C397DA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5343" y="503295"/>
              <a:ext cx="1788427" cy="2943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65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F3E49-4535-76C1-9588-3E725216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3406C4-7208-52AF-CA1C-470AB8D4BFE0}"/>
              </a:ext>
            </a:extLst>
          </p:cNvPr>
          <p:cNvSpPr txBox="1"/>
          <p:nvPr/>
        </p:nvSpPr>
        <p:spPr>
          <a:xfrm>
            <a:off x="734040" y="87682"/>
            <a:ext cx="6098458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ORLD of THOUGTS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REPRESENTATION 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reflected phenomena of the </a:t>
            </a:r>
            <a:r>
              <a:rPr lang="en-GB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UNIVERSE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116AEEB-CF88-B93B-BAED-4AE03AB95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708" y="275704"/>
            <a:ext cx="4375647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v-LV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THOUGHTS </a:t>
            </a: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– representations of reflected phenomena of the UNIVERSE</a:t>
            </a: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</a:t>
            </a: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what are embodied in the human’s brain concepts and images, </a:t>
            </a:r>
            <a:r>
              <a:rPr kumimoji="0" lang="lv-LV" altLang="lv-LV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which</a:t>
            </a: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are characterized by the corresponding words.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GB" altLang="lv-LV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THINKING </a:t>
            </a: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– it’s arranged processing – arranging </a:t>
            </a:r>
            <a:r>
              <a:rPr kumimoji="0" lang="lv-LV" altLang="lv-LV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of</a:t>
            </a: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all thoughts within  human</a:t>
            </a: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’</a:t>
            </a:r>
            <a:r>
              <a:rPr lang="lv-LV" altLang="lv-LV" sz="2400" dirty="0">
                <a:latin typeface="Arial Unicode MS"/>
              </a:rPr>
              <a:t>s </a:t>
            </a: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brain</a:t>
            </a: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</a:t>
            </a: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what ensures the management and execution of more or less consciously organized human’s life activities.</a:t>
            </a:r>
            <a:endParaRPr kumimoji="0" lang="en-GB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D28B0A4F-6F67-51E9-CB86-767E83BDE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61" y="1753723"/>
            <a:ext cx="6248942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6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0F9CC-A52A-A624-8B49-632D20E93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āls 9">
            <a:extLst>
              <a:ext uri="{FF2B5EF4-FFF2-40B4-BE49-F238E27FC236}">
                <a16:creationId xmlns:a16="http://schemas.microsoft.com/office/drawing/2014/main" id="{1836271F-96DD-624E-FC08-14FED2C43CD3}"/>
              </a:ext>
            </a:extLst>
          </p:cNvPr>
          <p:cNvSpPr/>
          <p:nvPr/>
        </p:nvSpPr>
        <p:spPr>
          <a:xfrm>
            <a:off x="2556746" y="834936"/>
            <a:ext cx="7228078" cy="3464897"/>
          </a:xfrm>
          <a:prstGeom prst="ellips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A6581EB6-3313-2D3E-C888-B55066895E3B}"/>
              </a:ext>
            </a:extLst>
          </p:cNvPr>
          <p:cNvGrpSpPr/>
          <p:nvPr/>
        </p:nvGrpSpPr>
        <p:grpSpPr>
          <a:xfrm>
            <a:off x="0" y="1030788"/>
            <a:ext cx="11896580" cy="4234818"/>
            <a:chOff x="-241292" y="1104400"/>
            <a:chExt cx="12019580" cy="3856008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817E234D-7B40-8F06-4EE3-0786C4C97426}"/>
                </a:ext>
              </a:extLst>
            </p:cNvPr>
            <p:cNvGrpSpPr/>
            <p:nvPr/>
          </p:nvGrpSpPr>
          <p:grpSpPr>
            <a:xfrm>
              <a:off x="-241292" y="1104400"/>
              <a:ext cx="12019580" cy="3856008"/>
              <a:chOff x="-241292" y="1104400"/>
              <a:chExt cx="12019580" cy="3856008"/>
            </a:xfrm>
          </p:grpSpPr>
          <p:grpSp>
            <p:nvGrpSpPr>
              <p:cNvPr id="2" name="Grupa 1">
                <a:extLst>
                  <a:ext uri="{FF2B5EF4-FFF2-40B4-BE49-F238E27FC236}">
                    <a16:creationId xmlns:a16="http://schemas.microsoft.com/office/drawing/2014/main" id="{4C5522F2-8316-4317-B058-AF272EF789A1}"/>
                  </a:ext>
                </a:extLst>
              </p:cNvPr>
              <p:cNvGrpSpPr/>
              <p:nvPr/>
            </p:nvGrpSpPr>
            <p:grpSpPr>
              <a:xfrm>
                <a:off x="-241292" y="1104400"/>
                <a:ext cx="11267991" cy="3856008"/>
                <a:chOff x="-1041351" y="532863"/>
                <a:chExt cx="5861000" cy="2325223"/>
              </a:xfrm>
            </p:grpSpPr>
            <p:sp>
              <p:nvSpPr>
                <p:cNvPr id="4" name="Oval 136">
                  <a:extLst>
                    <a:ext uri="{FF2B5EF4-FFF2-40B4-BE49-F238E27FC236}">
                      <a16:creationId xmlns:a16="http://schemas.microsoft.com/office/drawing/2014/main" id="{83D221CE-B9F1-AB0C-39BD-B65ECDFCE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93" y="532863"/>
                  <a:ext cx="3543300" cy="170713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762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16" name="Tekstlodziņš 25">
                  <a:extLst>
                    <a:ext uri="{FF2B5EF4-FFF2-40B4-BE49-F238E27FC236}">
                      <a16:creationId xmlns:a16="http://schemas.microsoft.com/office/drawing/2014/main" id="{99F8E9A2-5E3D-F2E7-76C7-4396C7234508}"/>
                    </a:ext>
                  </a:extLst>
                </p:cNvPr>
                <p:cNvSpPr txBox="1"/>
                <p:nvPr/>
              </p:nvSpPr>
              <p:spPr>
                <a:xfrm>
                  <a:off x="-1041351" y="1578200"/>
                  <a:ext cx="1405452" cy="1115576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solidFill>
                    <a:schemeClr val="bg1"/>
                  </a:solidFill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SENSES</a:t>
                  </a:r>
                </a:p>
                <a:p>
                  <a:pPr algn="ctr">
                    <a:defRPr/>
                  </a:pPr>
                  <a:r>
                    <a:rPr lang="lv-LV" sz="2800" b="1" kern="0" dirty="0">
                      <a:solidFill>
                        <a:srgbClr val="0033CC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lv-LV" sz="2800" b="1" kern="0" dirty="0" err="1">
                      <a:solidFill>
                        <a:srgbClr val="0033CC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communication</a:t>
                  </a:r>
                  <a:endParaRPr lang="lv-LV" sz="280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lvl="0" algn="ctr">
                    <a:defRPr/>
                  </a:pPr>
                  <a:r>
                    <a:rPr lang="lv-LV" sz="2800" b="1" kern="0" dirty="0" err="1">
                      <a:solidFill>
                        <a:srgbClr val="0033CC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and</a:t>
                  </a:r>
                  <a:r>
                    <a:rPr lang="lv-LV" sz="2800" b="1" kern="0" dirty="0">
                      <a:solidFill>
                        <a:srgbClr val="0033CC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     </a:t>
                  </a:r>
                  <a:r>
                    <a:rPr lang="lv-LV" sz="2800" b="1" kern="0" dirty="0" err="1">
                      <a:solidFill>
                        <a:srgbClr val="0033CC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observation</a:t>
                  </a:r>
                  <a:r>
                    <a:rPr lang="lv-LV" sz="2800" b="1" kern="0" dirty="0">
                      <a:solidFill>
                        <a:srgbClr val="0033CC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  <p:grpSp>
              <p:nvGrpSpPr>
                <p:cNvPr id="17" name="Grupa 16">
                  <a:extLst>
                    <a:ext uri="{FF2B5EF4-FFF2-40B4-BE49-F238E27FC236}">
                      <a16:creationId xmlns:a16="http://schemas.microsoft.com/office/drawing/2014/main" id="{926232A2-FDEC-7418-5DBB-654671A70308}"/>
                    </a:ext>
                  </a:extLst>
                </p:cNvPr>
                <p:cNvGrpSpPr/>
                <p:nvPr/>
              </p:nvGrpSpPr>
              <p:grpSpPr>
                <a:xfrm>
                  <a:off x="1945042" y="2284551"/>
                  <a:ext cx="377760" cy="514605"/>
                  <a:chOff x="-159983" y="8076"/>
                  <a:chExt cx="377760" cy="514605"/>
                </a:xfrm>
              </p:grpSpPr>
              <p:cxnSp>
                <p:nvCxnSpPr>
                  <p:cNvPr id="21" name="Line 150">
                    <a:extLst>
                      <a:ext uri="{FF2B5EF4-FFF2-40B4-BE49-F238E27FC236}">
                        <a16:creationId xmlns:a16="http://schemas.microsoft.com/office/drawing/2014/main" id="{CCEF4AD0-8E12-E2F6-B49C-B850692EBC6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-155056" y="332765"/>
                    <a:ext cx="152400" cy="183515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2" name="Line 151">
                    <a:extLst>
                      <a:ext uri="{FF2B5EF4-FFF2-40B4-BE49-F238E27FC236}">
                        <a16:creationId xmlns:a16="http://schemas.microsoft.com/office/drawing/2014/main" id="{B06E92F7-2AC9-E4D0-C514-946423A486F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105" y="339166"/>
                    <a:ext cx="183515" cy="183515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3" name="Line 160">
                    <a:extLst>
                      <a:ext uri="{FF2B5EF4-FFF2-40B4-BE49-F238E27FC236}">
                        <a16:creationId xmlns:a16="http://schemas.microsoft.com/office/drawing/2014/main" id="{E22508FF-7621-D646-1FC5-746D952C3E2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8429" y="8076"/>
                    <a:ext cx="10469" cy="330074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" name="Line 161">
                    <a:extLst>
                      <a:ext uri="{FF2B5EF4-FFF2-40B4-BE49-F238E27FC236}">
                        <a16:creationId xmlns:a16="http://schemas.microsoft.com/office/drawing/2014/main" id="{F3E4F0BA-9EB2-9CBB-A639-4208F4D1860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-159983" y="185130"/>
                    <a:ext cx="377760" cy="10541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8" name="Line 140">
                  <a:extLst>
                    <a:ext uri="{FF2B5EF4-FFF2-40B4-BE49-F238E27FC236}">
                      <a16:creationId xmlns:a16="http://schemas.microsoft.com/office/drawing/2014/main" id="{8B1482FC-7E38-007D-53DD-4339DAB0E5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-588854" y="2858086"/>
                  <a:ext cx="5408503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8" name="Taisns bultveida savienotājs 27">
                <a:extLst>
                  <a:ext uri="{FF2B5EF4-FFF2-40B4-BE49-F238E27FC236}">
                    <a16:creationId xmlns:a16="http://schemas.microsoft.com/office/drawing/2014/main" id="{BBA6E479-C41F-280B-6C6A-A8DA20578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32206" y="1844707"/>
                <a:ext cx="837525" cy="2217971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308DA6-E981-354A-7965-9202D98F04BE}"/>
                  </a:ext>
                </a:extLst>
              </p:cNvPr>
              <p:cNvSpPr txBox="1"/>
              <p:nvPr/>
            </p:nvSpPr>
            <p:spPr>
              <a:xfrm>
                <a:off x="3076170" y="2066531"/>
                <a:ext cx="5981660" cy="131715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lv-LV" sz="3200" dirty="0"/>
                  <a:t>      * 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description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sensations</a:t>
                </a:r>
                <a:endParaRPr lang="lv-LV" sz="2800" b="1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*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coding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sensations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signs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*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sensing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seeing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hiearing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touching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b="1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134841-EEAA-42D0-99F4-3197AAF3F5AE}"/>
                  </a:ext>
                </a:extLst>
              </p:cNvPr>
              <p:cNvSpPr txBox="1"/>
              <p:nvPr/>
            </p:nvSpPr>
            <p:spPr>
              <a:xfrm>
                <a:off x="2984830" y="4118753"/>
                <a:ext cx="8793458" cy="47641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lv-LV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COGNITION                                      </a:t>
                </a:r>
                <a:r>
                  <a:rPr lang="lv-LV" sz="2800" b="1" dirty="0">
                    <a:solidFill>
                      <a:srgbClr val="1B7F1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 T I O N</a:t>
                </a:r>
                <a:r>
                  <a:rPr lang="lv-LV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endPara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1E30115-828D-F0AF-3DAE-41790937017F}"/>
                  </a:ext>
                </a:extLst>
              </p:cNvPr>
              <p:cNvSpPr txBox="1"/>
              <p:nvPr/>
            </p:nvSpPr>
            <p:spPr>
              <a:xfrm>
                <a:off x="4474473" y="1224709"/>
                <a:ext cx="3279648" cy="48721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lv-LV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CONSIDERATION</a:t>
                </a:r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Taisns bultveida savienotājs 38">
                <a:extLst>
                  <a:ext uri="{FF2B5EF4-FFF2-40B4-BE49-F238E27FC236}">
                    <a16:creationId xmlns:a16="http://schemas.microsoft.com/office/drawing/2014/main" id="{B521C744-8464-0388-D3E5-BA797DDF43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0751" y="1735317"/>
                <a:ext cx="4687931" cy="55672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Taisns bultveida savienotājs 25">
              <a:extLst>
                <a:ext uri="{FF2B5EF4-FFF2-40B4-BE49-F238E27FC236}">
                  <a16:creationId xmlns:a16="http://schemas.microsoft.com/office/drawing/2014/main" id="{3A8B6C1A-BC81-F2E7-B5D0-0ED6CCDC1B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7451" y="1650653"/>
              <a:ext cx="1348935" cy="3059864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1">
            <a:extLst>
              <a:ext uri="{FF2B5EF4-FFF2-40B4-BE49-F238E27FC236}">
                <a16:creationId xmlns:a16="http://schemas.microsoft.com/office/drawing/2014/main" id="{A7D2FC7D-09A7-4FDD-3B40-4D4AE6C5F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08" y="56472"/>
            <a:ext cx="11340492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T H I N K I N G - </a:t>
            </a:r>
            <a:r>
              <a:rPr kumimoji="0" lang="lv-LV" altLang="lv-LV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creation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lv-LV" altLang="lv-LV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and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lv-LV" altLang="lv-LV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processing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</a:t>
            </a:r>
            <a:r>
              <a:rPr kumimoji="0" lang="lv-LV" altLang="lv-LV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of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THOUGHTS</a:t>
            </a:r>
            <a:endParaRPr kumimoji="0" lang="lv-LV" altLang="lv-LV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28F2F75-1759-EF9C-5DAC-57480196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593" y="1440143"/>
            <a:ext cx="429385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                      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The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external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2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                        TRANSMISSION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                      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of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thoughts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                          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and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the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2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                          REALIZATION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                   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of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real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thoughts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                        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in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practice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  <a:endParaRPr kumimoji="0" lang="lv-LV" altLang="lv-LV" sz="2400" b="1" i="0" u="none" strike="noStrike" cap="none" normalizeH="0" baseline="0" dirty="0">
              <a:ln>
                <a:noFill/>
              </a:ln>
              <a:solidFill>
                <a:srgbClr val="1B7F1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31A7F7F-6AB3-B55F-3552-7B33EB24B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08" y="5486240"/>
            <a:ext cx="117054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0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M a t e r i a l  w o r l d – </a:t>
            </a:r>
            <a:r>
              <a:rPr lang="lv-LV" altLang="lv-LV" sz="3000" b="1" dirty="0" err="1">
                <a:latin typeface="Arial Unicode MS"/>
              </a:rPr>
              <a:t>known</a:t>
            </a:r>
            <a:r>
              <a:rPr lang="lv-LV" altLang="lv-LV" sz="3000" b="1" dirty="0">
                <a:latin typeface="Arial Unicode MS"/>
              </a:rPr>
              <a:t> to </a:t>
            </a:r>
            <a:r>
              <a:rPr lang="lv-LV" altLang="lv-LV" sz="3000" b="1" dirty="0" err="1">
                <a:latin typeface="Arial Unicode MS"/>
              </a:rPr>
              <a:t>Human</a:t>
            </a:r>
            <a:r>
              <a:rPr lang="lv-LV" altLang="lv-LV" sz="3000" b="1" dirty="0">
                <a:latin typeface="Arial Unicode MS"/>
              </a:rPr>
              <a:t> </a:t>
            </a:r>
            <a:r>
              <a:rPr kumimoji="0" lang="lv-LV" altLang="lv-LV" sz="3000" b="1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part</a:t>
            </a:r>
            <a:r>
              <a:rPr kumimoji="0" lang="lv-LV" altLang="lv-LV" sz="30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 </a:t>
            </a:r>
            <a:r>
              <a:rPr kumimoji="0" lang="lv-LV" altLang="lv-LV" sz="3000" b="1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of</a:t>
            </a:r>
            <a:r>
              <a:rPr kumimoji="0" lang="lv-LV" altLang="lv-LV" sz="30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 </a:t>
            </a:r>
            <a:r>
              <a:rPr kumimoji="0" lang="lv-LV" altLang="lv-LV" sz="3000" b="1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the</a:t>
            </a:r>
            <a:r>
              <a:rPr kumimoji="0" lang="lv-LV" altLang="lv-LV" sz="30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 </a:t>
            </a:r>
            <a:r>
              <a:rPr kumimoji="0" lang="lv-LV" altLang="lv-LV" sz="3000" b="1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Universe</a:t>
            </a:r>
            <a:r>
              <a:rPr kumimoji="0" lang="lv-LV" altLang="lv-LV" sz="30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 - – </a:t>
            </a:r>
            <a:r>
              <a:rPr kumimoji="0" lang="lv-LV" altLang="lv-LV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Human’s</a:t>
            </a:r>
            <a:r>
              <a:rPr kumimoji="0" lang="lv-LV" altLang="lv-LV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</a:t>
            </a:r>
            <a:r>
              <a:rPr kumimoji="0" lang="lv-LV" altLang="lv-LV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real</a:t>
            </a:r>
            <a:r>
              <a:rPr kumimoji="0" lang="lv-LV" altLang="lv-LV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</a:t>
            </a:r>
            <a:r>
              <a:rPr kumimoji="0" lang="lv-LV" altLang="lv-LV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living</a:t>
            </a:r>
            <a:r>
              <a:rPr kumimoji="0" lang="lv-LV" altLang="lv-LV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</a:t>
            </a:r>
            <a:r>
              <a:rPr kumimoji="0" lang="lv-LV" altLang="lv-LV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environment</a:t>
            </a:r>
            <a:endParaRPr kumimoji="0" lang="lv-LV" altLang="lv-LV" sz="3000" b="1" i="0" u="none" strike="noStrike" cap="none" normalizeH="0" baseline="0" dirty="0">
              <a:ln>
                <a:noFill/>
              </a:ln>
              <a:effectLst/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36280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diagramma, ekrānuzņēmums, fonts&#10;&#10;Apraksts ģenerēts automātiski">
            <a:extLst>
              <a:ext uri="{FF2B5EF4-FFF2-40B4-BE49-F238E27FC236}">
                <a16:creationId xmlns:a16="http://schemas.microsoft.com/office/drawing/2014/main" id="{9EE6485A-D81D-527F-D2D8-E5D69AD74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198120"/>
            <a:ext cx="12118848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57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C6D886-EF8C-580A-42DF-10AFC30501AC}"/>
              </a:ext>
            </a:extLst>
          </p:cNvPr>
          <p:cNvSpPr txBox="1"/>
          <p:nvPr/>
        </p:nvSpPr>
        <p:spPr>
          <a:xfrm>
            <a:off x="6900136" y="692218"/>
            <a:ext cx="504543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HUMAN’S   I N T E L I G E N C E</a:t>
            </a:r>
          </a:p>
          <a:p>
            <a:endParaRPr lang="en-GB" sz="400" dirty="0"/>
          </a:p>
          <a:p>
            <a:r>
              <a:rPr lang="en-GB" dirty="0"/>
              <a:t>      </a:t>
            </a:r>
            <a:r>
              <a:rPr lang="en-GB" b="1" dirty="0"/>
              <a:t>EMOTIONAL INTELLIGENCE </a:t>
            </a:r>
            <a:r>
              <a:rPr lang="en-GB" dirty="0"/>
              <a:t>is one of the characteristics of human’s </a:t>
            </a:r>
            <a:r>
              <a:rPr lang="lv-LV" dirty="0" err="1"/>
              <a:t>consciousness</a:t>
            </a:r>
            <a:r>
              <a:rPr lang="lv-LV" dirty="0"/>
              <a:t> </a:t>
            </a:r>
            <a:r>
              <a:rPr lang="en-GB" dirty="0"/>
              <a:t> </a:t>
            </a:r>
            <a:r>
              <a:rPr lang="lv-LV" dirty="0"/>
              <a:t>(</a:t>
            </a:r>
            <a:r>
              <a:rPr lang="en-GB" dirty="0"/>
              <a:t>spirituality</a:t>
            </a:r>
            <a:r>
              <a:rPr lang="lv-LV" dirty="0"/>
              <a:t>, </a:t>
            </a:r>
            <a:r>
              <a:rPr lang="en-GB" dirty="0"/>
              <a:t>mentality)</a:t>
            </a:r>
            <a:r>
              <a:rPr lang="lv-LV" dirty="0"/>
              <a:t>)</a:t>
            </a:r>
            <a:r>
              <a:rPr lang="en-GB" dirty="0"/>
              <a:t>, which is related to a person's emotionally imaginative world of feelings.  However, the emotional manifestation of feelings is only one part of the human’s </a:t>
            </a:r>
            <a:r>
              <a:rPr lang="lv-LV" dirty="0" err="1"/>
              <a:t>consciousness</a:t>
            </a:r>
            <a:r>
              <a:rPr lang="en-GB" dirty="0"/>
              <a:t>y in the real practice of our life.</a:t>
            </a:r>
          </a:p>
          <a:p>
            <a:r>
              <a:rPr lang="en-GB" dirty="0"/>
              <a:t>      </a:t>
            </a:r>
            <a:r>
              <a:rPr lang="en-GB" b="1" dirty="0"/>
              <a:t>RATIONAL INTELLIGENCE is </a:t>
            </a:r>
            <a:r>
              <a:rPr lang="en-GB" dirty="0"/>
              <a:t>the</a:t>
            </a:r>
            <a:r>
              <a:rPr lang="lv-LV" dirty="0"/>
              <a:t> top </a:t>
            </a:r>
            <a:r>
              <a:rPr lang="en-GB" dirty="0"/>
              <a:t>part of human’s </a:t>
            </a:r>
            <a:r>
              <a:rPr lang="lv-LV" dirty="0" err="1"/>
              <a:t>consciousness</a:t>
            </a:r>
            <a:r>
              <a:rPr lang="en-GB" dirty="0"/>
              <a:t> that complements emotional intelligence. Rationality ensures the purposeful</a:t>
            </a:r>
            <a:r>
              <a:rPr lang="lv-LV" dirty="0"/>
              <a:t> </a:t>
            </a:r>
            <a:r>
              <a:rPr lang="en-GB" dirty="0"/>
              <a:t>realization of created by the human</a:t>
            </a:r>
            <a:r>
              <a:rPr lang="lv-LV" dirty="0"/>
              <a:t>’s</a:t>
            </a:r>
            <a:r>
              <a:rPr lang="en-GB" dirty="0"/>
              <a:t> mind </a:t>
            </a:r>
            <a:r>
              <a:rPr lang="lv-LV" dirty="0" err="1"/>
              <a:t>scientific</a:t>
            </a:r>
            <a:r>
              <a:rPr lang="lv-LV" dirty="0"/>
              <a:t> </a:t>
            </a:r>
            <a:r>
              <a:rPr lang="en-GB" dirty="0"/>
              <a:t>knowledge</a:t>
            </a:r>
            <a:r>
              <a:rPr lang="lv-LV" dirty="0"/>
              <a:t>.</a:t>
            </a:r>
            <a:endParaRPr lang="en-GB" dirty="0"/>
          </a:p>
          <a:p>
            <a:r>
              <a:rPr lang="en-GB" dirty="0"/>
              <a:t>      Finally, the third part of spirituality exists at the level of human consciousness. It is the </a:t>
            </a:r>
            <a:r>
              <a:rPr lang="en-GB" b="1" dirty="0"/>
              <a:t>WILL (</a:t>
            </a:r>
            <a:r>
              <a:rPr lang="en-GB" b="1" dirty="0" err="1"/>
              <a:t>willpover</a:t>
            </a:r>
            <a:r>
              <a:rPr lang="en-GB" b="1" dirty="0"/>
              <a:t>) </a:t>
            </a:r>
            <a:r>
              <a:rPr lang="en-GB" dirty="0"/>
              <a:t>without which the human’s  INTELLIGENCE does not create </a:t>
            </a:r>
            <a:r>
              <a:rPr lang="en-GB" dirty="0" err="1"/>
              <a:t>comccious</a:t>
            </a:r>
            <a:r>
              <a:rPr lang="en-GB" dirty="0"/>
              <a:t> human’s life as the whole.</a:t>
            </a:r>
          </a:p>
        </p:txBody>
      </p:sp>
      <p:pic>
        <p:nvPicPr>
          <p:cNvPr id="5" name="Attēls 4" descr="Attēls, kurā ir teksts, ekrānuzņēmums, fonts, aplis&#10;&#10;Apraksts ģenerēts automātiski">
            <a:extLst>
              <a:ext uri="{FF2B5EF4-FFF2-40B4-BE49-F238E27FC236}">
                <a16:creationId xmlns:a16="http://schemas.microsoft.com/office/drawing/2014/main" id="{11272BB6-3AF7-2D0E-9F87-2F864FAC6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6" y="311286"/>
            <a:ext cx="6024487" cy="59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48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D84BB-2DDA-4FF5-81B8-447D2142D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51A71D-D7A4-1F80-56C9-E978C5D26C02}"/>
              </a:ext>
            </a:extLst>
          </p:cNvPr>
          <p:cNvSpPr txBox="1"/>
          <p:nvPr/>
        </p:nvSpPr>
        <p:spPr>
          <a:xfrm>
            <a:off x="0" y="0"/>
            <a:ext cx="120219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lv-LV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Human’s</a:t>
            </a: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LIFE </a:t>
            </a:r>
            <a:r>
              <a:rPr lang="lv-LV" sz="4400" b="1" dirty="0" err="1">
                <a:solidFill>
                  <a:prstClr val="black"/>
                </a:solidFill>
                <a:latin typeface="Calibri" panose="020F0502020204030204"/>
              </a:rPr>
              <a:t>wihin</a:t>
            </a: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prstClr val="black"/>
                </a:solidFill>
                <a:latin typeface="Calibri" panose="020F0502020204030204"/>
              </a:rPr>
              <a:t>Universe</a:t>
            </a:r>
            <a:endParaRPr lang="lv-LV" sz="44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prstClr val="black"/>
                </a:solidFill>
                <a:latin typeface="Calibri" panose="020F0502020204030204"/>
              </a:rPr>
              <a:t>in</a:t>
            </a: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prstClr val="black"/>
                </a:solidFill>
                <a:latin typeface="Calibri" panose="020F0502020204030204"/>
              </a:rPr>
              <a:t>space</a:t>
            </a: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prstClr val="black"/>
                </a:solidFill>
                <a:latin typeface="Calibri" panose="020F0502020204030204"/>
              </a:rPr>
              <a:t>time</a:t>
            </a: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– </a:t>
            </a:r>
            <a:r>
              <a:rPr lang="lv-LV" sz="4400" b="1" dirty="0" err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processual</a:t>
            </a:r>
            <a:r>
              <a:rPr lang="lv-LV" sz="4400" b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system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4BD9C968-ADAD-7C1B-61C3-2C08E8046CB2}"/>
              </a:ext>
            </a:extLst>
          </p:cNvPr>
          <p:cNvGraphicFramePr>
            <a:graphicFrameLocks noGrp="1"/>
          </p:cNvGraphicFramePr>
          <p:nvPr/>
        </p:nvGraphicFramePr>
        <p:xfrm>
          <a:off x="486477" y="1574896"/>
          <a:ext cx="11049000" cy="5109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9271">
                  <a:extLst>
                    <a:ext uri="{9D8B030D-6E8A-4147-A177-3AD203B41FA5}">
                      <a16:colId xmlns:a16="http://schemas.microsoft.com/office/drawing/2014/main" val="1067663315"/>
                    </a:ext>
                  </a:extLst>
                </a:gridCol>
                <a:gridCol w="1886569">
                  <a:extLst>
                    <a:ext uri="{9D8B030D-6E8A-4147-A177-3AD203B41FA5}">
                      <a16:colId xmlns:a16="http://schemas.microsoft.com/office/drawing/2014/main" val="1081069949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44292269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6456472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95875328"/>
                    </a:ext>
                  </a:extLst>
                </a:gridCol>
              </a:tblGrid>
              <a:tr h="1031990">
                <a:tc>
                  <a:txBody>
                    <a:bodyPr/>
                    <a:lstStyle/>
                    <a:p>
                      <a:pPr algn="ctr"/>
                      <a:r>
                        <a:rPr lang="lv-LV" sz="4000" b="1" dirty="0" err="1"/>
                        <a:t>Human’s</a:t>
                      </a:r>
                      <a:r>
                        <a:rPr lang="lv-LV" sz="4000" b="1" dirty="0"/>
                        <a:t> </a:t>
                      </a:r>
                    </a:p>
                    <a:p>
                      <a:pPr algn="ctr"/>
                      <a:r>
                        <a:rPr lang="lv-LV" sz="4000" b="1" dirty="0"/>
                        <a:t>LIFE </a:t>
                      </a:r>
                      <a:endParaRPr lang="en-GB" sz="4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3200" b="1" dirty="0" err="1"/>
                        <a:t>Physical</a:t>
                      </a:r>
                      <a:r>
                        <a:rPr lang="lv-LV" sz="3200" b="1" dirty="0"/>
                        <a:t> </a:t>
                      </a:r>
                    </a:p>
                    <a:p>
                      <a:pPr algn="ctr"/>
                      <a:r>
                        <a:rPr lang="lv-LV" sz="3200" b="1" dirty="0"/>
                        <a:t>LIFE</a:t>
                      </a:r>
                    </a:p>
                    <a:p>
                      <a:pPr algn="ctr"/>
                      <a:r>
                        <a:rPr lang="lv-LV" sz="3200" b="1" dirty="0"/>
                        <a:t>(</a:t>
                      </a:r>
                      <a:r>
                        <a:rPr lang="lv-LV" sz="3200" b="1" dirty="0" err="1"/>
                        <a:t>physiology</a:t>
                      </a:r>
                      <a:r>
                        <a:rPr lang="lv-LV" sz="3200" b="1" dirty="0"/>
                        <a:t>)</a:t>
                      </a:r>
                      <a:endParaRPr lang="en-GB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Mental or psychic</a:t>
                      </a:r>
                      <a:r>
                        <a:rPr lang="lv-LV" sz="3200" b="1" dirty="0"/>
                        <a:t> </a:t>
                      </a:r>
                      <a:r>
                        <a:rPr lang="lv-LV" sz="3200" b="1" dirty="0" err="1"/>
                        <a:t>or</a:t>
                      </a:r>
                      <a:r>
                        <a:rPr lang="lv-LV" sz="3200" b="1" dirty="0"/>
                        <a:t> </a:t>
                      </a:r>
                      <a:r>
                        <a:rPr lang="lv-LV" sz="3200" b="1" dirty="0" err="1"/>
                        <a:t>spiritual</a:t>
                      </a:r>
                      <a:r>
                        <a:rPr lang="en-US" sz="3200" b="1" dirty="0"/>
                        <a:t> </a:t>
                      </a:r>
                      <a:r>
                        <a:rPr lang="lv-LV" sz="3200" b="1" dirty="0"/>
                        <a:t>LIFE</a:t>
                      </a:r>
                      <a:r>
                        <a:rPr lang="en-US" sz="3200" b="1" dirty="0"/>
                        <a:t> </a:t>
                      </a:r>
                      <a:r>
                        <a:rPr lang="lv-LV" sz="3200" b="1" dirty="0"/>
                        <a:t> </a:t>
                      </a:r>
                      <a:r>
                        <a:rPr lang="en-US" sz="3200" b="1" dirty="0"/>
                        <a:t>(psychology</a:t>
                      </a:r>
                      <a:r>
                        <a:rPr lang="en-US" sz="2800" b="1" dirty="0"/>
                        <a:t>).</a:t>
                      </a:r>
                      <a:endParaRPr lang="en-GB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033947"/>
                  </a:ext>
                </a:extLst>
              </a:tr>
              <a:tr h="364626">
                <a:tc>
                  <a:txBody>
                    <a:bodyPr/>
                    <a:lstStyle/>
                    <a:p>
                      <a:pPr algn="ctr"/>
                      <a:r>
                        <a:rPr lang="lv-LV" sz="3600" dirty="0" err="1"/>
                        <a:t>External</a:t>
                      </a:r>
                      <a:r>
                        <a:rPr lang="lv-LV" sz="3600" dirty="0"/>
                        <a:t> </a:t>
                      </a:r>
                      <a:r>
                        <a:rPr lang="lv-LV" sz="3600" dirty="0" err="1"/>
                        <a:t>environment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b="1" dirty="0"/>
                        <a:t>s(t)</a:t>
                      </a:r>
                    </a:p>
                    <a:p>
                      <a:pPr algn="ctr"/>
                      <a:r>
                        <a:rPr lang="lv-LV" sz="2800" b="1" dirty="0"/>
                        <a:t>Step </a:t>
                      </a:r>
                      <a:r>
                        <a:rPr lang="lv-LV" sz="2800" b="1" dirty="0" err="1"/>
                        <a:t>by</a:t>
                      </a:r>
                      <a:r>
                        <a:rPr lang="lv-LV" sz="2800" b="1" dirty="0"/>
                        <a:t> step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s(t)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Step </a:t>
                      </a:r>
                      <a:r>
                        <a:rPr kumimoji="0" lang="lv-LV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s(t)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 by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s(t)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 by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637623"/>
                  </a:ext>
                </a:extLst>
              </a:tr>
              <a:tr h="1065954">
                <a:tc>
                  <a:txBody>
                    <a:bodyPr/>
                    <a:lstStyle/>
                    <a:p>
                      <a:pPr algn="ctr"/>
                      <a:r>
                        <a:rPr lang="lv-LV" sz="3600" dirty="0" err="1"/>
                        <a:t>Internal</a:t>
                      </a:r>
                      <a:endParaRPr lang="lv-LV" sz="3600" dirty="0"/>
                    </a:p>
                    <a:p>
                      <a:pPr algn="ctr"/>
                      <a:r>
                        <a:rPr lang="lv-LV" sz="3600" dirty="0" err="1"/>
                        <a:t>environment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s(t)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 </a:t>
                      </a:r>
                      <a:r>
                        <a:rPr kumimoji="0" lang="lv-LV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by</a:t>
                      </a: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s(t)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 </a:t>
                      </a:r>
                      <a:r>
                        <a:rPr kumimoji="0" lang="lv-LV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by</a:t>
                      </a: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s(t)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 </a:t>
                      </a:r>
                      <a:r>
                        <a:rPr kumimoji="0" lang="lv-LV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by</a:t>
                      </a: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s(t)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 </a:t>
                      </a:r>
                      <a:r>
                        <a:rPr kumimoji="0" lang="lv-LV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by</a:t>
                      </a: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548509"/>
                  </a:ext>
                </a:extLst>
              </a:tr>
              <a:tr h="69013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600" dirty="0"/>
                        <a:t>SPACE (s)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600" dirty="0"/>
                        <a:t>TIME (t)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600" dirty="0"/>
                        <a:t>SPACE (s)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600" dirty="0"/>
                        <a:t>TIME (t)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975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958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28EE58D-4061-4A3D-84B8-838A2BBBD10B}"/>
              </a:ext>
            </a:extLst>
          </p:cNvPr>
          <p:cNvSpPr txBox="1"/>
          <p:nvPr/>
        </p:nvSpPr>
        <p:spPr>
          <a:xfrm>
            <a:off x="-95794" y="204665"/>
            <a:ext cx="12383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LIFE is a SET of diverse HUMAN ACTIVITIES - a processual SYSTEM that characterizes a </a:t>
            </a:r>
            <a:r>
              <a:rPr kumimoji="0" lang="en-GB" sz="32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continous</a:t>
            </a: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or less conscious process </a:t>
            </a:r>
            <a:endParaRPr kumimoji="0" lang="lv-LV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satisfying the needs of Human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life.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35A193-1FDE-4F75-BFF0-016FFAC8DFC5}"/>
              </a:ext>
            </a:extLst>
          </p:cNvPr>
          <p:cNvSpPr txBox="1"/>
          <p:nvPr/>
        </p:nvSpPr>
        <p:spPr>
          <a:xfrm>
            <a:off x="195945" y="5774716"/>
            <a:ext cx="11996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VALUE ORIENTATION of the person is the main indicator of the direction of the conscious Life,</a:t>
            </a:r>
            <a:r>
              <a:rPr lang="lv-LV" sz="2800" b="1" dirty="0"/>
              <a:t> </a:t>
            </a:r>
            <a:r>
              <a:rPr lang="en-US" sz="2800" b="1" dirty="0"/>
              <a:t> which, in turn, is based on the VALUES WHAT HUMAN BELIEVE! </a:t>
            </a:r>
            <a:endParaRPr lang="lv-LV" sz="2800" b="1" dirty="0"/>
          </a:p>
        </p:txBody>
      </p:sp>
      <p:pic>
        <p:nvPicPr>
          <p:cNvPr id="3" name="Attēls 2" descr="Attēls, kurā ir teksts, diagramma, fonts, aplis&#10;&#10;Apraksts ģenerēts automātiski">
            <a:extLst>
              <a:ext uri="{FF2B5EF4-FFF2-40B4-BE49-F238E27FC236}">
                <a16:creationId xmlns:a16="http://schemas.microsoft.com/office/drawing/2014/main" id="{FC766AA4-D732-7416-EF9D-449E619BE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06" y="1804725"/>
            <a:ext cx="4093655" cy="353975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63E1183-80BD-FC00-3BFD-F0118F08D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" y="1986939"/>
            <a:ext cx="74414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The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characteristic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 periods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of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 a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person's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life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cycle</a:t>
            </a:r>
            <a:r>
              <a:rPr kumimoji="0" lang="lv-LV" altLang="lv-LV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lv-LV" altLang="lv-LV" sz="4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8" name="Attēls 7" descr="Attēls, kurā ir teksts, ekrānuzņēmums, fonts, rinda&#10;&#10;Apraksts ģenerēts automātiski">
            <a:extLst>
              <a:ext uri="{FF2B5EF4-FFF2-40B4-BE49-F238E27FC236}">
                <a16:creationId xmlns:a16="http://schemas.microsoft.com/office/drawing/2014/main" id="{401446BA-68AB-9AFD-7A6E-F8F4B2D6C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2578655"/>
            <a:ext cx="6486144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58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ekrānuzņēmums, fonts, rinda&#10;&#10;Apraksts ģenerēts automātiski">
            <a:extLst>
              <a:ext uri="{FF2B5EF4-FFF2-40B4-BE49-F238E27FC236}">
                <a16:creationId xmlns:a16="http://schemas.microsoft.com/office/drawing/2014/main" id="{0DE42ECA-D707-A875-C903-B3D8FDB5B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4" y="1222061"/>
            <a:ext cx="10108298" cy="4399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AD2C49-806D-0DFD-9ABF-389E4E7BC157}"/>
              </a:ext>
            </a:extLst>
          </p:cNvPr>
          <p:cNvSpPr txBox="1"/>
          <p:nvPr/>
        </p:nvSpPr>
        <p:spPr>
          <a:xfrm>
            <a:off x="834350" y="5712940"/>
            <a:ext cx="10523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dirty="0"/>
              <a:t>I</a:t>
            </a:r>
            <a:r>
              <a:rPr lang="en-US" sz="2400" b="1" dirty="0"/>
              <a:t>f </a:t>
            </a:r>
            <a:r>
              <a:rPr lang="en-US" sz="2400" b="1" dirty="0" err="1"/>
              <a:t>i</a:t>
            </a:r>
            <a:r>
              <a:rPr lang="en-US" sz="2400" b="1" dirty="0"/>
              <a:t> have a need, then</a:t>
            </a:r>
            <a:r>
              <a:rPr lang="lv-LV" sz="2400" b="1" dirty="0"/>
              <a:t> I </a:t>
            </a:r>
            <a:r>
              <a:rPr lang="lv-LV" sz="2400" b="1" dirty="0" err="1"/>
              <a:t>cognize</a:t>
            </a:r>
            <a:r>
              <a:rPr lang="lv-LV" sz="2400" b="1" dirty="0"/>
              <a:t> (</a:t>
            </a:r>
            <a:r>
              <a:rPr lang="lv-LV" sz="2400" b="1" dirty="0" err="1"/>
              <a:t>study</a:t>
            </a:r>
            <a:r>
              <a:rPr lang="lv-LV" sz="2400" b="1" dirty="0"/>
              <a:t>)</a:t>
            </a:r>
            <a:r>
              <a:rPr lang="en-US" sz="2400" b="1" dirty="0"/>
              <a:t> this need, consider</a:t>
            </a:r>
            <a:r>
              <a:rPr lang="lv-LV" sz="2400" b="1" dirty="0"/>
              <a:t> </a:t>
            </a:r>
            <a:r>
              <a:rPr lang="lv-LV" sz="2400" b="1" dirty="0" err="1"/>
              <a:t>possible</a:t>
            </a:r>
            <a:r>
              <a:rPr lang="lv-LV" sz="2400" b="1" dirty="0"/>
              <a:t> </a:t>
            </a:r>
            <a:r>
              <a:rPr lang="lv-LV" sz="2400" b="1" dirty="0" err="1"/>
              <a:t>activity</a:t>
            </a:r>
            <a:r>
              <a:rPr lang="lv-LV" sz="2400" b="1" dirty="0"/>
              <a:t> </a:t>
            </a:r>
            <a:r>
              <a:rPr lang="en-US" sz="2400" b="1" dirty="0"/>
              <a:t>and </a:t>
            </a:r>
            <a:endParaRPr lang="lv-LV" sz="2400" b="1" dirty="0"/>
          </a:p>
          <a:p>
            <a:r>
              <a:rPr lang="en-US" sz="2400" b="1" dirty="0"/>
              <a:t>act to satisfy this need within the limits of my actual abilities and possibilities.</a:t>
            </a:r>
            <a:endParaRPr lang="en-GB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F68CC-EC7B-8D41-E5A3-BEDFD495557B}"/>
              </a:ext>
            </a:extLst>
          </p:cNvPr>
          <p:cNvSpPr txBox="1"/>
          <p:nvPr/>
        </p:nvSpPr>
        <p:spPr>
          <a:xfrm>
            <a:off x="298122" y="98950"/>
            <a:ext cx="115957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Three mutually complementary </a:t>
            </a:r>
            <a:r>
              <a:rPr lang="lv-LV" sz="3200" b="1" dirty="0"/>
              <a:t>T</a:t>
            </a:r>
            <a:r>
              <a:rPr lang="en-US" sz="3200" b="1" dirty="0" err="1"/>
              <a:t>hought</a:t>
            </a:r>
            <a:r>
              <a:rPr lang="lv-LV" sz="3200" b="1" dirty="0"/>
              <a:t> (</a:t>
            </a:r>
            <a:r>
              <a:rPr lang="lv-LV" sz="3200" b="1" dirty="0" err="1"/>
              <a:t>mind</a:t>
            </a:r>
            <a:r>
              <a:rPr lang="lv-LV" sz="3200" b="1" dirty="0"/>
              <a:t>)</a:t>
            </a:r>
            <a:r>
              <a:rPr lang="en-US" sz="3200" b="1" dirty="0"/>
              <a:t> maps visualize the </a:t>
            </a:r>
            <a:r>
              <a:rPr lang="lv-LV" sz="3200" b="1" dirty="0" err="1"/>
              <a:t>structure</a:t>
            </a:r>
            <a:r>
              <a:rPr lang="lv-LV" sz="3200" b="1" dirty="0"/>
              <a:t> </a:t>
            </a:r>
            <a:r>
              <a:rPr lang="lv-LV" sz="3200" b="1" dirty="0" err="1"/>
              <a:t>of</a:t>
            </a:r>
            <a:r>
              <a:rPr lang="lv-LV" sz="3200" b="1" dirty="0"/>
              <a:t> </a:t>
            </a:r>
            <a:r>
              <a:rPr lang="en-US" sz="3200" b="1" dirty="0"/>
              <a:t>every purposeful human activity</a:t>
            </a:r>
            <a:r>
              <a:rPr lang="lv-LV" sz="3200" b="1" dirty="0"/>
              <a:t> </a:t>
            </a:r>
            <a:r>
              <a:rPr lang="lv-LV" sz="3200" b="1" dirty="0" err="1"/>
              <a:t>as</a:t>
            </a:r>
            <a:r>
              <a:rPr lang="lv-LV" sz="3200" b="1" dirty="0"/>
              <a:t> </a:t>
            </a:r>
            <a:r>
              <a:rPr lang="lv-LV" sz="3200" b="1" dirty="0" err="1"/>
              <a:t>processual</a:t>
            </a:r>
            <a:r>
              <a:rPr lang="lv-LV" sz="3200" b="1" dirty="0"/>
              <a:t> </a:t>
            </a:r>
            <a:r>
              <a:rPr lang="lv-LV" sz="3200" b="1" dirty="0" err="1"/>
              <a:t>system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65632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77580" y="1556914"/>
            <a:ext cx="12036840" cy="4765560"/>
            <a:chOff x="-1096298" y="897628"/>
            <a:chExt cx="12813016" cy="4909108"/>
          </a:xfrm>
        </p:grpSpPr>
        <p:pic>
          <p:nvPicPr>
            <p:cNvPr id="2" name="Attēls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6298" y="1050526"/>
              <a:ext cx="6821424" cy="4632960"/>
            </a:xfrm>
            <a:prstGeom prst="rect">
              <a:avLst/>
            </a:prstGeom>
          </p:spPr>
        </p:pic>
        <p:pic>
          <p:nvPicPr>
            <p:cNvPr id="3" name="Attēls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125" y="897628"/>
              <a:ext cx="5991593" cy="490910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EBC2CE0-931A-5F02-1A80-386AC2B87CBC}"/>
              </a:ext>
            </a:extLst>
          </p:cNvPr>
          <p:cNvSpPr txBox="1"/>
          <p:nvPr/>
        </p:nvSpPr>
        <p:spPr>
          <a:xfrm>
            <a:off x="728472" y="142625"/>
            <a:ext cx="10424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600" b="1" dirty="0" err="1"/>
              <a:t>Universal</a:t>
            </a:r>
            <a:r>
              <a:rPr lang="lv-LV" sz="3600" b="1" dirty="0"/>
              <a:t> s</a:t>
            </a:r>
            <a:r>
              <a:rPr lang="en-US" sz="3600" b="1" dirty="0" err="1"/>
              <a:t>ystemic</a:t>
            </a:r>
            <a:r>
              <a:rPr lang="en-US" sz="3600" b="1" dirty="0"/>
              <a:t> structure</a:t>
            </a:r>
            <a:r>
              <a:rPr lang="lv-LV" sz="3600" b="1" dirty="0"/>
              <a:t>s</a:t>
            </a:r>
          </a:p>
          <a:p>
            <a:pPr algn="ctr"/>
            <a:r>
              <a:rPr lang="en-US" sz="3600" b="1" dirty="0"/>
              <a:t> of purposeful human activity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127333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6FB022-36D8-F82F-9EF4-873F56F073E5}"/>
              </a:ext>
            </a:extLst>
          </p:cNvPr>
          <p:cNvSpPr txBox="1"/>
          <p:nvPr/>
        </p:nvSpPr>
        <p:spPr>
          <a:xfrm>
            <a:off x="188976" y="72059"/>
            <a:ext cx="118140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/>
              <a:t>Systemic structure of purposeful human </a:t>
            </a:r>
            <a:r>
              <a:rPr lang="en-US" sz="3400" b="1" dirty="0" err="1"/>
              <a:t>activit</a:t>
            </a:r>
            <a:r>
              <a:rPr lang="lv-LV" sz="3400" b="1" dirty="0"/>
              <a:t>ies –</a:t>
            </a:r>
            <a:r>
              <a:rPr lang="en-US" sz="3400" b="1" dirty="0"/>
              <a:t> </a:t>
            </a:r>
            <a:endParaRPr lang="lv-LV" sz="3400" b="1" dirty="0"/>
          </a:p>
          <a:p>
            <a:pPr algn="ctr"/>
            <a:r>
              <a:rPr lang="lv-LV" sz="2800" b="1" dirty="0"/>
              <a:t>DIALECTIC OF INTERACTIVE </a:t>
            </a:r>
            <a:r>
              <a:rPr lang="en-US" sz="2800" b="1" dirty="0"/>
              <a:t>MANAGEMENT AND EXECUTION PROCESSES</a:t>
            </a:r>
            <a:endParaRPr lang="en-GB" sz="2800" b="1" dirty="0"/>
          </a:p>
        </p:txBody>
      </p:sp>
      <p:pic>
        <p:nvPicPr>
          <p:cNvPr id="3" name="Attēls 2" descr="Attēls, kurā ir teksts, diagramma, rinda, fonts&#10;&#10;Apraksts ģenerēts automātiski">
            <a:extLst>
              <a:ext uri="{FF2B5EF4-FFF2-40B4-BE49-F238E27FC236}">
                <a16:creationId xmlns:a16="http://schemas.microsoft.com/office/drawing/2014/main" id="{0B49FF01-9A42-C4ED-A32C-D1B26AC09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04" y="1193960"/>
            <a:ext cx="8013192" cy="47567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11611-9C66-44B6-0276-B3ECF0433378}"/>
              </a:ext>
            </a:extLst>
          </p:cNvPr>
          <p:cNvSpPr txBox="1"/>
          <p:nvPr/>
        </p:nvSpPr>
        <p:spPr>
          <a:xfrm>
            <a:off x="1736614" y="6056904"/>
            <a:ext cx="838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       </a:t>
            </a:r>
            <a:r>
              <a:rPr lang="lv-LV" sz="2800" b="1" dirty="0"/>
              <a:t>M A N A G E M E N T                   E X E C U T I O N  </a:t>
            </a:r>
            <a:endParaRPr lang="en-GB" b="1" dirty="0"/>
          </a:p>
        </p:txBody>
      </p:sp>
      <p:sp>
        <p:nvSpPr>
          <p:cNvPr id="5" name="Bultiņa: kreisā-labā 4">
            <a:extLst>
              <a:ext uri="{FF2B5EF4-FFF2-40B4-BE49-F238E27FC236}">
                <a16:creationId xmlns:a16="http://schemas.microsoft.com/office/drawing/2014/main" id="{EE8261CB-DC46-66DB-F3E8-4F045F80A132}"/>
              </a:ext>
            </a:extLst>
          </p:cNvPr>
          <p:cNvSpPr/>
          <p:nvPr/>
        </p:nvSpPr>
        <p:spPr>
          <a:xfrm>
            <a:off x="5532120" y="6172200"/>
            <a:ext cx="996696" cy="27432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46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B7B08BBB-8C54-46E1-A099-BFC7D9A88B3B}"/>
              </a:ext>
            </a:extLst>
          </p:cNvPr>
          <p:cNvGrpSpPr/>
          <p:nvPr/>
        </p:nvGrpSpPr>
        <p:grpSpPr>
          <a:xfrm>
            <a:off x="0" y="229096"/>
            <a:ext cx="12121168" cy="6483056"/>
            <a:chOff x="0" y="229096"/>
            <a:chExt cx="12121168" cy="64830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F45CE2-69CD-4CC5-A5C3-26851BD41593}"/>
                </a:ext>
              </a:extLst>
            </p:cNvPr>
            <p:cNvSpPr txBox="1"/>
            <p:nvPr/>
          </p:nvSpPr>
          <p:spPr>
            <a:xfrm>
              <a:off x="53618" y="229096"/>
              <a:ext cx="1196267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7030A0"/>
                  </a:solidFill>
                </a:rPr>
                <a:t>During the realization of purposeful human activities there are at least three consecutive valuations</a:t>
              </a:r>
              <a:endParaRPr lang="lv-LV" sz="34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8A6AA6-75A0-4766-B702-6491F2F468BC}"/>
                </a:ext>
              </a:extLst>
            </p:cNvPr>
            <p:cNvSpPr txBox="1"/>
            <p:nvPr/>
          </p:nvSpPr>
          <p:spPr>
            <a:xfrm>
              <a:off x="5524013" y="1935426"/>
              <a:ext cx="5930372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1) valuation of selected need, determination of will (motivation) to satisfy this need;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2) valuation of the progress of purposeful realization of the project (feedback) 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3) final valuation of the satisfaction of need.</a:t>
              </a:r>
              <a:endParaRPr kumimoji="0" lang="lv-LV" sz="36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5EEA7C-CF0E-41A4-B8EF-807CFD326A10}"/>
                </a:ext>
              </a:extLst>
            </p:cNvPr>
            <p:cNvSpPr txBox="1"/>
            <p:nvPr/>
          </p:nvSpPr>
          <p:spPr>
            <a:xfrm>
              <a:off x="0" y="5696489"/>
              <a:ext cx="1212116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7030A0"/>
                  </a:solidFill>
                  <a:latin typeface="Calibri" panose="020F0502020204030204"/>
                </a:rPr>
                <a:t>VALUATION is the process of thinking - determining the value of something,</a:t>
              </a:r>
              <a:r>
                <a:rPr lang="lv-LV" sz="3000" b="1" dirty="0">
                  <a:solidFill>
                    <a:srgbClr val="7030A0"/>
                  </a:solidFill>
                  <a:latin typeface="Calibri" panose="020F0502020204030204"/>
                </a:rPr>
                <a:t> </a:t>
              </a:r>
              <a:r>
                <a:rPr lang="en-US" sz="3000" b="1" dirty="0">
                  <a:solidFill>
                    <a:srgbClr val="7030A0"/>
                  </a:solidFill>
                  <a:latin typeface="Calibri" panose="020F0502020204030204"/>
                </a:rPr>
                <a:t>comparing it with a value standard</a:t>
              </a:r>
              <a:endParaRPr lang="lv-LV" sz="3000" dirty="0"/>
            </a:p>
          </p:txBody>
        </p:sp>
      </p:grpSp>
      <p:pic>
        <p:nvPicPr>
          <p:cNvPr id="8" name="Attēls 7" descr="Attēls, kurā ir teksts, fonts, diagramma, rinda&#10;&#10;Apraksts ģenerēts automātiski">
            <a:extLst>
              <a:ext uri="{FF2B5EF4-FFF2-40B4-BE49-F238E27FC236}">
                <a16:creationId xmlns:a16="http://schemas.microsoft.com/office/drawing/2014/main" id="{E7150ADF-5E8C-817E-4486-002E7C0C8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6" y="1367869"/>
            <a:ext cx="3553414" cy="422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1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5C065-B421-C0D2-6CA2-61E0BD863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>
            <a:extLst>
              <a:ext uri="{FF2B5EF4-FFF2-40B4-BE49-F238E27FC236}">
                <a16:creationId xmlns:a16="http://schemas.microsoft.com/office/drawing/2014/main" id="{D0E35A5D-0B93-822F-2E66-0A6FD83FD7E2}"/>
              </a:ext>
            </a:extLst>
          </p:cNvPr>
          <p:cNvSpPr/>
          <p:nvPr/>
        </p:nvSpPr>
        <p:spPr>
          <a:xfrm>
            <a:off x="96557" y="135977"/>
            <a:ext cx="1185883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lv-LV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lv-LV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GB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tudy</a:t>
            </a:r>
            <a:r>
              <a:rPr lang="en-GB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course</a:t>
            </a:r>
            <a:r>
              <a:rPr lang="lv-LV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GB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Systemology</a:t>
            </a:r>
            <a:r>
              <a:rPr lang="en-GB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 Thinking</a:t>
            </a:r>
            <a:r>
              <a:rPr lang="lv-LV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040A44A0-D8C0-EFDA-4E08-7E5764081A95}"/>
              </a:ext>
            </a:extLst>
          </p:cNvPr>
          <p:cNvGrpSpPr/>
          <p:nvPr/>
        </p:nvGrpSpPr>
        <p:grpSpPr>
          <a:xfrm>
            <a:off x="471303" y="865836"/>
            <a:ext cx="2238090" cy="4948519"/>
            <a:chOff x="-9134" y="1868787"/>
            <a:chExt cx="2238090" cy="3646622"/>
          </a:xfrm>
        </p:grpSpPr>
        <p:sp>
          <p:nvSpPr>
            <p:cNvPr id="2" name="Taisnstūris 1">
              <a:extLst>
                <a:ext uri="{FF2B5EF4-FFF2-40B4-BE49-F238E27FC236}">
                  <a16:creationId xmlns:a16="http://schemas.microsoft.com/office/drawing/2014/main" id="{FEA52107-D762-4516-2F16-7AC7F2930501}"/>
                </a:ext>
              </a:extLst>
            </p:cNvPr>
            <p:cNvSpPr/>
            <p:nvPr/>
          </p:nvSpPr>
          <p:spPr>
            <a:xfrm>
              <a:off x="-9134" y="2272109"/>
              <a:ext cx="2238090" cy="3243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lv-LV" sz="2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WORLD OF THOUGHTS</a:t>
              </a:r>
            </a:p>
            <a:p>
              <a:pPr lvl="0" algn="ctr"/>
              <a:r>
                <a:rPr lang="lv-LV" sz="2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3rd </a:t>
              </a:r>
              <a:r>
                <a:rPr lang="lv-LV" sz="2400" b="1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chapter</a:t>
              </a:r>
              <a:r>
                <a:rPr lang="lv-LV" sz="2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  <a:p>
              <a:pPr lvl="0" algn="ctr"/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Arrangement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World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Thoughts</a:t>
              </a:r>
              <a:endPara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2nd </a:t>
              </a:r>
              <a:r>
                <a:rPr kumimoji="0" lang="lv-LV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chapter</a:t>
              </a: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--</a:t>
              </a:r>
              <a:endPara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Transmission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Thoughts</a:t>
              </a:r>
              <a:endPara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1st </a:t>
              </a:r>
              <a:r>
                <a:rPr lang="lv-LV" sz="2400" b="1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chapter</a:t>
              </a:r>
              <a:r>
                <a:rPr lang="lv-LV" sz="2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Thoughts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Thinking</a:t>
              </a:r>
              <a:endPara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aisnstūris 5">
              <a:extLst>
                <a:ext uri="{FF2B5EF4-FFF2-40B4-BE49-F238E27FC236}">
                  <a16:creationId xmlns:a16="http://schemas.microsoft.com/office/drawing/2014/main" id="{98CB15E8-3016-0A87-3B54-F18E86C49A88}"/>
                </a:ext>
              </a:extLst>
            </p:cNvPr>
            <p:cNvSpPr/>
            <p:nvPr/>
          </p:nvSpPr>
          <p:spPr>
            <a:xfrm>
              <a:off x="433432" y="1868787"/>
              <a:ext cx="1540806" cy="43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1st </a:t>
              </a:r>
              <a:r>
                <a:rPr lang="lv-LV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D8739F37-598A-C52F-C84E-15596BCA7D5C}"/>
              </a:ext>
            </a:extLst>
          </p:cNvPr>
          <p:cNvGrpSpPr/>
          <p:nvPr/>
        </p:nvGrpSpPr>
        <p:grpSpPr>
          <a:xfrm>
            <a:off x="8865525" y="974813"/>
            <a:ext cx="3138211" cy="4648369"/>
            <a:chOff x="9147600" y="495464"/>
            <a:chExt cx="2942521" cy="4648369"/>
          </a:xfrm>
        </p:grpSpPr>
        <p:sp>
          <p:nvSpPr>
            <p:cNvPr id="3" name="Taisnstūris 2">
              <a:extLst>
                <a:ext uri="{FF2B5EF4-FFF2-40B4-BE49-F238E27FC236}">
                  <a16:creationId xmlns:a16="http://schemas.microsoft.com/office/drawing/2014/main" id="{3B99431B-F536-6514-EB0F-A8BE63E59A3D}"/>
                </a:ext>
              </a:extLst>
            </p:cNvPr>
            <p:cNvSpPr/>
            <p:nvPr/>
          </p:nvSpPr>
          <p:spPr>
            <a:xfrm>
              <a:off x="9147600" y="1065794"/>
              <a:ext cx="2942521" cy="4078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lv-LV" sz="2200" b="1" dirty="0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SYSTEMS THEORIES</a:t>
              </a:r>
            </a:p>
            <a:p>
              <a:pPr lvl="0" algn="ctr"/>
              <a:r>
                <a:rPr lang="lv-LV" sz="2200" b="1" dirty="0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PRACICE</a:t>
              </a:r>
            </a:p>
            <a:p>
              <a:pPr lvl="0" algn="ctr"/>
              <a:endParaRPr lang="lv-LV" sz="1100" b="1" dirty="0">
                <a:solidFill>
                  <a:srgbClr val="1B7F1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1st </a:t>
              </a:r>
              <a:r>
                <a:rPr lang="lv-LV" sz="2200" b="1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chapter</a:t>
              </a:r>
              <a:r>
                <a:rPr lang="lv-LV" sz="2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UNIVERSE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as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</a:t>
              </a:r>
              <a:endPara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2nd </a:t>
              </a:r>
              <a:r>
                <a:rPr lang="lv-LV" sz="2200" b="1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chapter</a:t>
              </a:r>
              <a:r>
                <a:rPr lang="lv-LV" sz="2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lv-LV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lvl="0" algn="ctr"/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Life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lv-LV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Society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as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SYSTEMS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Systemologies</a:t>
              </a:r>
              <a:r>
                <a:rPr lang="lv-LV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/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Education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lvl="0" algn="ctr"/>
              <a:r>
                <a:rPr lang="lv-LV" sz="2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3rd </a:t>
              </a:r>
              <a:r>
                <a:rPr lang="lv-LV" sz="2200" b="1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chapter</a:t>
              </a:r>
              <a:r>
                <a:rPr lang="lv-LV" sz="2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Life</a:t>
              </a:r>
              <a:endPara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as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SYSTEM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8" name="Taisnstūris 7">
              <a:extLst>
                <a:ext uri="{FF2B5EF4-FFF2-40B4-BE49-F238E27FC236}">
                  <a16:creationId xmlns:a16="http://schemas.microsoft.com/office/drawing/2014/main" id="{B7B8C6EB-BD18-AD78-BBB4-88140E372A2F}"/>
                </a:ext>
              </a:extLst>
            </p:cNvPr>
            <p:cNvSpPr/>
            <p:nvPr/>
          </p:nvSpPr>
          <p:spPr>
            <a:xfrm>
              <a:off x="9713013" y="495464"/>
              <a:ext cx="22325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v-LV" sz="3200" b="1" dirty="0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3rd </a:t>
              </a:r>
              <a:r>
                <a:rPr lang="lv-LV" sz="3200" b="1" dirty="0" err="1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  <a:r>
                <a:rPr lang="lv-LV" sz="3200" b="1" dirty="0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71A340E7-53E9-72F4-FFB5-97BDF702B974}"/>
              </a:ext>
            </a:extLst>
          </p:cNvPr>
          <p:cNvGrpSpPr/>
          <p:nvPr/>
        </p:nvGrpSpPr>
        <p:grpSpPr>
          <a:xfrm>
            <a:off x="2945585" y="1024711"/>
            <a:ext cx="5970183" cy="4063764"/>
            <a:chOff x="2971367" y="1374287"/>
            <a:chExt cx="5970183" cy="4063764"/>
          </a:xfrm>
        </p:grpSpPr>
        <p:sp>
          <p:nvSpPr>
            <p:cNvPr id="9" name="Taisnstūris 8">
              <a:extLst>
                <a:ext uri="{FF2B5EF4-FFF2-40B4-BE49-F238E27FC236}">
                  <a16:creationId xmlns:a16="http://schemas.microsoft.com/office/drawing/2014/main" id="{F764AAE5-703B-3568-0BEF-0B70C19D9009}"/>
                </a:ext>
              </a:extLst>
            </p:cNvPr>
            <p:cNvSpPr/>
            <p:nvPr/>
          </p:nvSpPr>
          <p:spPr>
            <a:xfrm>
              <a:off x="5064451" y="1708511"/>
              <a:ext cx="16995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2nd </a:t>
              </a:r>
              <a:r>
                <a:rPr lang="lv-LV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7A79FCE7-3A42-A231-D86A-442E674C0D43}"/>
                </a:ext>
              </a:extLst>
            </p:cNvPr>
            <p:cNvGrpSpPr/>
            <p:nvPr/>
          </p:nvGrpSpPr>
          <p:grpSpPr>
            <a:xfrm>
              <a:off x="2971367" y="1374287"/>
              <a:ext cx="5970183" cy="4063764"/>
              <a:chOff x="3173774" y="1553825"/>
              <a:chExt cx="5970183" cy="4063764"/>
            </a:xfrm>
          </p:grpSpPr>
          <p:sp>
            <p:nvSpPr>
              <p:cNvPr id="7" name="Augšupvērstā bultiņa 2">
                <a:extLst>
                  <a:ext uri="{FF2B5EF4-FFF2-40B4-BE49-F238E27FC236}">
                    <a16:creationId xmlns:a16="http://schemas.microsoft.com/office/drawing/2014/main" id="{2230BC6B-66C2-4CC6-8E6B-3C282E10A061}"/>
                  </a:ext>
                </a:extLst>
              </p:cNvPr>
              <p:cNvSpPr/>
              <p:nvPr/>
            </p:nvSpPr>
            <p:spPr>
              <a:xfrm rot="1430283">
                <a:off x="3547116" y="1840440"/>
                <a:ext cx="355230" cy="1301614"/>
              </a:xfrm>
              <a:prstGeom prst="upArrow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>
                  <a:solidFill>
                    <a:srgbClr val="0000FF"/>
                  </a:solidFill>
                </a:endParaRPr>
              </a:p>
            </p:txBody>
          </p:sp>
          <p:sp>
            <p:nvSpPr>
              <p:cNvPr id="10" name="Taisnstūris 9">
                <a:extLst>
                  <a:ext uri="{FF2B5EF4-FFF2-40B4-BE49-F238E27FC236}">
                    <a16:creationId xmlns:a16="http://schemas.microsoft.com/office/drawing/2014/main" id="{014BC3E8-40A4-6B5C-058B-499553F7E076}"/>
                  </a:ext>
                </a:extLst>
              </p:cNvPr>
              <p:cNvSpPr/>
              <p:nvPr/>
            </p:nvSpPr>
            <p:spPr>
              <a:xfrm>
                <a:off x="3875909" y="2437024"/>
                <a:ext cx="4646016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lv-LV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SYSTEMIC THINKING</a:t>
                </a:r>
              </a:p>
              <a:p>
                <a:pPr algn="ctr"/>
                <a:r>
                  <a:rPr lang="lv-LV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lv-LV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</a:t>
                </a:r>
                <a:r>
                  <a:rPr lang="lv-LV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lv-LV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particular</a:t>
                </a:r>
                <a:r>
                  <a:rPr lang="lv-LV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systems</a:t>
                </a:r>
                <a:r>
                  <a:rPr lang="lv-LV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theories</a:t>
                </a:r>
                <a:r>
                  <a:rPr lang="lv-LV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Labā bultiņa 3">
                <a:extLst>
                  <a:ext uri="{FF2B5EF4-FFF2-40B4-BE49-F238E27FC236}">
                    <a16:creationId xmlns:a16="http://schemas.microsoft.com/office/drawing/2014/main" id="{DA767CA8-E1F8-9E4C-82EA-8859D2AC67C7}"/>
                  </a:ext>
                </a:extLst>
              </p:cNvPr>
              <p:cNvSpPr/>
              <p:nvPr/>
            </p:nvSpPr>
            <p:spPr>
              <a:xfrm>
                <a:off x="4055347" y="1553825"/>
                <a:ext cx="4125995" cy="385835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Augšupvērstā bultiņa 5">
                <a:extLst>
                  <a:ext uri="{FF2B5EF4-FFF2-40B4-BE49-F238E27FC236}">
                    <a16:creationId xmlns:a16="http://schemas.microsoft.com/office/drawing/2014/main" id="{15A6F0D3-E34A-6D04-2E3B-397C23295E8E}"/>
                  </a:ext>
                </a:extLst>
              </p:cNvPr>
              <p:cNvSpPr/>
              <p:nvPr/>
            </p:nvSpPr>
            <p:spPr>
              <a:xfrm rot="9147536">
                <a:off x="8452233" y="1902863"/>
                <a:ext cx="342711" cy="1136921"/>
              </a:xfrm>
              <a:prstGeom prst="upArrow">
                <a:avLst/>
              </a:prstGeom>
              <a:solidFill>
                <a:srgbClr val="1B7F13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>
                  <a:solidFill>
                    <a:srgbClr val="006600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52B971-ED4E-441F-9BF6-BBD106F0EEB7}"/>
                  </a:ext>
                </a:extLst>
              </p:cNvPr>
              <p:cNvSpPr txBox="1"/>
              <p:nvPr/>
            </p:nvSpPr>
            <p:spPr>
              <a:xfrm>
                <a:off x="3173774" y="3340841"/>
                <a:ext cx="1861357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1st </a:t>
                </a:r>
                <a:r>
                  <a:rPr lang="lv-LV" sz="24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chapter</a:t>
                </a:r>
                <a:r>
                  <a:rPr lang="lv-LV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GB" sz="2400" b="1" i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GB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SYSTEMS,</a:t>
                </a:r>
              </a:p>
              <a:p>
                <a:pPr algn="ctr"/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 </a:t>
                </a:r>
                <a:r>
                  <a:rPr lang="en-GB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</a:t>
                </a:r>
                <a:r>
                  <a:rPr lang="lv-LV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ie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endParaRPr lang="lv-LV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systems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42EC21-85E7-C2EF-D6AF-49015C338EF4}"/>
                  </a:ext>
                </a:extLst>
              </p:cNvPr>
              <p:cNvSpPr txBox="1"/>
              <p:nvPr/>
            </p:nvSpPr>
            <p:spPr>
              <a:xfrm>
                <a:off x="4903971" y="3365587"/>
                <a:ext cx="224700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2nd </a:t>
                </a:r>
                <a:r>
                  <a:rPr lang="lv-LV" sz="24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chapter</a:t>
                </a:r>
                <a:r>
                  <a:rPr lang="en-GB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lv-LV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CONSTRUCTION</a:t>
                </a:r>
                <a:r>
                  <a:rPr lang="lv-LV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systems, </a:t>
                </a:r>
              </a:p>
              <a:p>
                <a:pPr algn="ctr"/>
                <a:r>
                  <a:rPr lang="en-GB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HIERA</a:t>
                </a:r>
                <a:r>
                  <a:rPr lang="lv-LV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CHY OF  SYSTEMS STRUCTURE</a:t>
                </a:r>
                <a:r>
                  <a:rPr lang="lv-LV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GB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6EA987-7CDF-1E93-3E62-9DE6F3FFE48E}"/>
                  </a:ext>
                </a:extLst>
              </p:cNvPr>
              <p:cNvSpPr txBox="1"/>
              <p:nvPr/>
            </p:nvSpPr>
            <p:spPr>
              <a:xfrm>
                <a:off x="7001521" y="3370820"/>
                <a:ext cx="214243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2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3rd </a:t>
                </a:r>
                <a:r>
                  <a:rPr lang="lv-LV" sz="22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chapter</a:t>
                </a:r>
                <a:r>
                  <a:rPr lang="lv-LV" sz="22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</a:p>
              <a:p>
                <a:pPr algn="ctr"/>
                <a:r>
                  <a:rPr lang="lv-LV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</a:t>
                </a:r>
                <a:r>
                  <a:rPr lang="lv-LV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lv-LV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lv-LV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systems</a:t>
                </a:r>
                <a:r>
                  <a:rPr lang="lv-LV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properties</a:t>
                </a:r>
                <a:r>
                  <a:rPr lang="lv-LV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ctr"/>
                <a:r>
                  <a:rPr lang="lv-LV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PROCESSUAL SYSTEMS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4BA4A33-1524-96E0-33E2-31845488F738}"/>
              </a:ext>
            </a:extLst>
          </p:cNvPr>
          <p:cNvSpPr txBox="1"/>
          <p:nvPr/>
        </p:nvSpPr>
        <p:spPr>
          <a:xfrm>
            <a:off x="96557" y="5850366"/>
            <a:ext cx="11977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                                                                   CONCLUSION</a:t>
            </a:r>
            <a:endParaRPr lang="en-GB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Bultiņa: pa labi 24">
            <a:extLst>
              <a:ext uri="{FF2B5EF4-FFF2-40B4-BE49-F238E27FC236}">
                <a16:creationId xmlns:a16="http://schemas.microsoft.com/office/drawing/2014/main" id="{8A0EE10B-5F1E-23A6-D852-AF826C3A7125}"/>
              </a:ext>
            </a:extLst>
          </p:cNvPr>
          <p:cNvSpPr/>
          <p:nvPr/>
        </p:nvSpPr>
        <p:spPr>
          <a:xfrm>
            <a:off x="214860" y="6354379"/>
            <a:ext cx="11858836" cy="319964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490F44-DF4C-B76A-CA7A-732451BA070E}"/>
              </a:ext>
            </a:extLst>
          </p:cNvPr>
          <p:cNvSpPr txBox="1"/>
          <p:nvPr/>
        </p:nvSpPr>
        <p:spPr>
          <a:xfrm>
            <a:off x="3459934" y="5154050"/>
            <a:ext cx="5250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tudy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COURSE is </a:t>
            </a:r>
            <a:r>
              <a:rPr lang="lv-LV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in practice </a:t>
            </a: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</a:t>
            </a:r>
            <a:r>
              <a:rPr lang="lv-LV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ssual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–</a:t>
            </a: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space (content) and time (process)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28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ekrānuzņēmums, fonts, cipars&#10;&#10;Apraksts ģenerēts automātiski">
            <a:extLst>
              <a:ext uri="{FF2B5EF4-FFF2-40B4-BE49-F238E27FC236}">
                <a16:creationId xmlns:a16="http://schemas.microsoft.com/office/drawing/2014/main" id="{EAC86A58-CB84-F494-27ED-4CA22FBF2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8" y="1626242"/>
            <a:ext cx="11125200" cy="4733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642737-B0B8-AAF1-3F28-7C3E0DF100E7}"/>
              </a:ext>
            </a:extLst>
          </p:cNvPr>
          <p:cNvSpPr txBox="1"/>
          <p:nvPr/>
        </p:nvSpPr>
        <p:spPr>
          <a:xfrm>
            <a:off x="77002" y="360728"/>
            <a:ext cx="120219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Interconnection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lv-LV" sz="3200" b="1" dirty="0" err="1">
                <a:solidFill>
                  <a:prstClr val="black"/>
                </a:solidFill>
              </a:rPr>
              <a:t>conscious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Human’s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basic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lv-LV" sz="3200" b="1" dirty="0" err="1">
                <a:solidFill>
                  <a:prstClr val="black"/>
                </a:solidFill>
              </a:rPr>
              <a:t>Life</a:t>
            </a:r>
            <a:r>
              <a:rPr lang="lv-LV" sz="3200" b="1" dirty="0">
                <a:solidFill>
                  <a:prstClr val="black"/>
                </a:solidFill>
              </a:rPr>
              <a:t> </a:t>
            </a:r>
            <a:r>
              <a:rPr lang="lv-LV" sz="3200" b="1" dirty="0" err="1">
                <a:solidFill>
                  <a:prstClr val="black"/>
                </a:solidFill>
              </a:rPr>
              <a:t>styles</a:t>
            </a:r>
            <a:endParaRPr lang="lv-LV" sz="32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lv-LV" sz="3200" b="1" dirty="0">
                <a:solidFill>
                  <a:prstClr val="black"/>
                </a:solidFill>
              </a:rPr>
              <a:t> </a:t>
            </a:r>
            <a:r>
              <a:rPr lang="lv-LV" sz="3200" b="1" dirty="0" err="1">
                <a:solidFill>
                  <a:prstClr val="black"/>
                </a:solidFill>
              </a:rPr>
              <a:t>and</a:t>
            </a:r>
            <a:r>
              <a:rPr lang="lv-LV" sz="3200" b="1" dirty="0">
                <a:solidFill>
                  <a:prstClr val="black"/>
                </a:solidFill>
              </a:rPr>
              <a:t> </a:t>
            </a:r>
            <a:r>
              <a:rPr lang="lv-LV" sz="3200" b="1" dirty="0" err="1">
                <a:solidFill>
                  <a:prstClr val="black"/>
                </a:solidFill>
              </a:rPr>
              <a:t>universal</a:t>
            </a:r>
            <a:r>
              <a:rPr lang="lv-LV" sz="3200" b="1" dirty="0">
                <a:solidFill>
                  <a:prstClr val="black"/>
                </a:solidFill>
              </a:rPr>
              <a:t>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lv-LV" sz="3200" b="1" dirty="0" err="1">
                <a:solidFill>
                  <a:prstClr val="black"/>
                </a:solidFill>
              </a:rPr>
              <a:t>Human’s</a:t>
            </a:r>
            <a:r>
              <a:rPr lang="lv-LV" sz="3200" b="1" dirty="0">
                <a:solidFill>
                  <a:prstClr val="black"/>
                </a:solidFill>
              </a:rPr>
              <a:t> </a:t>
            </a:r>
            <a:r>
              <a:rPr lang="lv-LV" sz="3200" b="1" dirty="0" err="1">
                <a:solidFill>
                  <a:prstClr val="black"/>
                </a:solidFill>
              </a:rPr>
              <a:t>purposeful</a:t>
            </a:r>
            <a:r>
              <a:rPr lang="lv-LV" sz="3200" b="1" dirty="0">
                <a:solidFill>
                  <a:prstClr val="black"/>
                </a:solidFill>
              </a:rPr>
              <a:t>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398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aplis, diagramma, fonts&#10;&#10;Apraksts ģenerēts automātiski">
            <a:extLst>
              <a:ext uri="{FF2B5EF4-FFF2-40B4-BE49-F238E27FC236}">
                <a16:creationId xmlns:a16="http://schemas.microsoft.com/office/drawing/2014/main" id="{B7F1E0B1-BB22-87E5-CB6E-F1968A39B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3" y="1869598"/>
            <a:ext cx="7953154" cy="30404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EB6DB-29F8-E31C-DBB1-0FE7AE27BE21}"/>
              </a:ext>
            </a:extLst>
          </p:cNvPr>
          <p:cNvSpPr txBox="1"/>
          <p:nvPr/>
        </p:nvSpPr>
        <p:spPr>
          <a:xfrm>
            <a:off x="2400300" y="202870"/>
            <a:ext cx="84555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The highest </a:t>
            </a:r>
            <a:r>
              <a:rPr lang="lv-LV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P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L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E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S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U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R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E </a:t>
            </a:r>
            <a:r>
              <a:rPr lang="lv-LV" sz="3200" dirty="0"/>
              <a:t> </a:t>
            </a:r>
            <a:r>
              <a:rPr lang="lv-LV" sz="3200" dirty="0" err="1"/>
              <a:t>is</a:t>
            </a:r>
            <a:r>
              <a:rPr lang="lv-LV" sz="3200" dirty="0"/>
              <a:t> </a:t>
            </a:r>
            <a:r>
              <a:rPr lang="en-US" sz="3200" dirty="0"/>
              <a:t> when human</a:t>
            </a:r>
            <a:r>
              <a:rPr lang="lv-LV" sz="3200" dirty="0"/>
              <a:t>’s</a:t>
            </a:r>
            <a:r>
              <a:rPr lang="en-US" sz="3200" dirty="0"/>
              <a:t> activity has an exceptionally </a:t>
            </a:r>
            <a:r>
              <a:rPr lang="en-US" sz="3200" b="1" dirty="0">
                <a:solidFill>
                  <a:srgbClr val="C00000"/>
                </a:solidFill>
              </a:rPr>
              <a:t>successful </a:t>
            </a:r>
            <a:r>
              <a:rPr lang="lv-LV" sz="3200" b="1" dirty="0">
                <a:solidFill>
                  <a:srgbClr val="C00000"/>
                </a:solidFill>
              </a:rPr>
              <a:t>progress </a:t>
            </a:r>
            <a:r>
              <a:rPr lang="en-US" sz="3200" dirty="0"/>
              <a:t>to achieve the set goal - </a:t>
            </a:r>
            <a:r>
              <a:rPr lang="lv-LV" sz="3200" dirty="0"/>
              <a:t> </a:t>
            </a:r>
            <a:r>
              <a:rPr lang="en-US" sz="3200" b="1" dirty="0"/>
              <a:t>to satisfy the need</a:t>
            </a:r>
            <a:r>
              <a:rPr lang="lv-LV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F5C4D-D35E-8CC7-857A-67B3003C5041}"/>
              </a:ext>
            </a:extLst>
          </p:cNvPr>
          <p:cNvSpPr txBox="1"/>
          <p:nvPr/>
        </p:nvSpPr>
        <p:spPr>
          <a:xfrm>
            <a:off x="2400300" y="5085470"/>
            <a:ext cx="84555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The highest </a:t>
            </a:r>
            <a:r>
              <a:rPr lang="lv-LV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S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T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I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S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F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C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T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I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O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N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dirty="0"/>
              <a:t>is when </a:t>
            </a:r>
            <a:r>
              <a:rPr lang="lv-LV" sz="3200" dirty="0" err="1"/>
              <a:t>human</a:t>
            </a:r>
            <a:r>
              <a:rPr lang="lv-LV" sz="3200" dirty="0"/>
              <a:t> </a:t>
            </a:r>
            <a:r>
              <a:rPr lang="lv-LV" sz="3200" dirty="0" err="1"/>
              <a:t>has</a:t>
            </a:r>
            <a:r>
              <a:rPr lang="lv-LV" sz="3200" dirty="0"/>
              <a:t> </a:t>
            </a:r>
            <a:r>
              <a:rPr lang="en-US" sz="3200" dirty="0"/>
              <a:t>exceptionally </a:t>
            </a:r>
            <a:r>
              <a:rPr lang="lv-LV" sz="3200" dirty="0" err="1"/>
              <a:t>succesfully</a:t>
            </a:r>
            <a:r>
              <a:rPr lang="lv-LV" sz="3200" dirty="0"/>
              <a:t> </a:t>
            </a:r>
            <a:r>
              <a:rPr lang="en-US" sz="3200" b="1" dirty="0"/>
              <a:t>achieved</a:t>
            </a:r>
            <a:r>
              <a:rPr lang="lv-LV" sz="3200" b="1" dirty="0"/>
              <a:t> </a:t>
            </a:r>
            <a:r>
              <a:rPr lang="lv-LV" sz="3200" b="1" dirty="0" err="1"/>
              <a:t>the</a:t>
            </a:r>
            <a:r>
              <a:rPr lang="lv-LV" sz="3200" b="1" dirty="0"/>
              <a:t> </a:t>
            </a:r>
            <a:r>
              <a:rPr lang="lv-LV" sz="3200" b="1" dirty="0" err="1"/>
              <a:t>goal</a:t>
            </a:r>
            <a:r>
              <a:rPr lang="lv-LV" sz="3200" dirty="0"/>
              <a:t> </a:t>
            </a:r>
            <a:r>
              <a:rPr lang="en-US" sz="3200" dirty="0"/>
              <a:t>– </a:t>
            </a:r>
            <a:r>
              <a:rPr lang="lv-LV" sz="3200" dirty="0" err="1"/>
              <a:t>what</a:t>
            </a:r>
            <a:r>
              <a:rPr lang="lv-LV" sz="3200" dirty="0"/>
              <a:t> </a:t>
            </a:r>
            <a:r>
              <a:rPr lang="lv-LV" sz="3200" dirty="0" err="1"/>
              <a:t>means</a:t>
            </a:r>
            <a:r>
              <a:rPr lang="lv-LV" sz="3200" dirty="0"/>
              <a:t> </a:t>
            </a:r>
            <a:r>
              <a:rPr lang="en-US" sz="3200" b="1" dirty="0"/>
              <a:t>a satisfied need</a:t>
            </a:r>
          </a:p>
        </p:txBody>
      </p:sp>
    </p:spTree>
    <p:extLst>
      <p:ext uri="{BB962C8B-B14F-4D97-AF65-F5344CB8AC3E}">
        <p14:creationId xmlns:p14="http://schemas.microsoft.com/office/powerpoint/2010/main" val="1835052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C707F1-358D-FBF9-C19F-D87D707968E7}"/>
              </a:ext>
            </a:extLst>
          </p:cNvPr>
          <p:cNvSpPr txBox="1"/>
          <p:nvPr/>
        </p:nvSpPr>
        <p:spPr>
          <a:xfrm>
            <a:off x="134912" y="121598"/>
            <a:ext cx="1187221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Successful</a:t>
            </a:r>
            <a:r>
              <a:rPr lang="lv-LV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LIFE gives PLEASURE and SATISFACTION!</a:t>
            </a:r>
            <a:endParaRPr lang="lv-LV" sz="4000" b="1" dirty="0">
              <a:solidFill>
                <a:srgbClr val="7030A0"/>
              </a:solidFill>
            </a:endParaRPr>
          </a:p>
          <a:p>
            <a:pPr algn="ctr"/>
            <a:endParaRPr lang="en-US" sz="600" b="1" dirty="0">
              <a:solidFill>
                <a:srgbClr val="7030A0"/>
              </a:solidFill>
            </a:endParaRPr>
          </a:p>
          <a:p>
            <a:endParaRPr lang="en-US" sz="1200" dirty="0"/>
          </a:p>
          <a:p>
            <a:r>
              <a:rPr lang="en-US" sz="3000" b="1" dirty="0">
                <a:solidFill>
                  <a:srgbClr val="C00000"/>
                </a:solidFill>
              </a:rPr>
              <a:t>The highest </a:t>
            </a:r>
            <a:r>
              <a:rPr lang="lv-LV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P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L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E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S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U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R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E </a:t>
            </a:r>
            <a:r>
              <a:rPr lang="lv-LV" sz="3000" dirty="0"/>
              <a:t> </a:t>
            </a:r>
            <a:r>
              <a:rPr lang="lv-LV" sz="3000" dirty="0" err="1"/>
              <a:t>is</a:t>
            </a:r>
            <a:r>
              <a:rPr lang="lv-LV" sz="3000" dirty="0"/>
              <a:t> </a:t>
            </a:r>
            <a:r>
              <a:rPr lang="en-US" sz="3000" dirty="0"/>
              <a:t> when human activity has an exceptionally successful </a:t>
            </a:r>
            <a:r>
              <a:rPr lang="lv-LV" sz="3000" dirty="0"/>
              <a:t>progress </a:t>
            </a:r>
            <a:r>
              <a:rPr lang="en-US" sz="3000" dirty="0"/>
              <a:t>to achieve the set goal - </a:t>
            </a:r>
            <a:r>
              <a:rPr lang="lv-LV" sz="3000" dirty="0"/>
              <a:t> </a:t>
            </a:r>
            <a:r>
              <a:rPr lang="en-US" sz="3000" dirty="0"/>
              <a:t>to satisfy the need</a:t>
            </a:r>
            <a:r>
              <a:rPr lang="lv-LV" sz="3000" dirty="0"/>
              <a:t>.</a:t>
            </a:r>
          </a:p>
          <a:p>
            <a:endParaRPr lang="en-US" sz="2000" dirty="0"/>
          </a:p>
          <a:p>
            <a:r>
              <a:rPr lang="en-US" sz="3000" b="1" dirty="0">
                <a:solidFill>
                  <a:srgbClr val="C00000"/>
                </a:solidFill>
              </a:rPr>
              <a:t>The highest </a:t>
            </a:r>
            <a:r>
              <a:rPr lang="lv-LV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S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T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I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S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F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C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T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I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O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N</a:t>
            </a:r>
            <a:r>
              <a:rPr lang="lv-LV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000" dirty="0"/>
              <a:t>is when </a:t>
            </a:r>
            <a:r>
              <a:rPr lang="lv-LV" sz="3000" dirty="0" err="1"/>
              <a:t>human</a:t>
            </a:r>
            <a:r>
              <a:rPr lang="lv-LV" sz="3000" dirty="0"/>
              <a:t> </a:t>
            </a:r>
            <a:r>
              <a:rPr lang="lv-LV" sz="3000" dirty="0" err="1"/>
              <a:t>has</a:t>
            </a:r>
            <a:r>
              <a:rPr lang="lv-LV" sz="3000" dirty="0"/>
              <a:t> </a:t>
            </a:r>
            <a:r>
              <a:rPr lang="en-US" sz="3000" dirty="0"/>
              <a:t>exceptionally great success</a:t>
            </a:r>
            <a:r>
              <a:rPr lang="lv-LV" sz="3000" dirty="0"/>
              <a:t> </a:t>
            </a:r>
            <a:r>
              <a:rPr lang="en-US" sz="3000" dirty="0"/>
              <a:t>achieved</a:t>
            </a:r>
            <a:r>
              <a:rPr lang="lv-LV" sz="3000" dirty="0"/>
              <a:t> </a:t>
            </a:r>
            <a:r>
              <a:rPr lang="lv-LV" sz="3000" dirty="0" err="1"/>
              <a:t>the</a:t>
            </a:r>
            <a:r>
              <a:rPr lang="lv-LV" sz="3000" dirty="0"/>
              <a:t> </a:t>
            </a:r>
            <a:r>
              <a:rPr lang="lv-LV" sz="3000" dirty="0" err="1"/>
              <a:t>goal</a:t>
            </a:r>
            <a:r>
              <a:rPr lang="lv-LV" sz="3000" dirty="0"/>
              <a:t> </a:t>
            </a:r>
            <a:r>
              <a:rPr lang="en-US" sz="3000" dirty="0"/>
              <a:t>– </a:t>
            </a:r>
            <a:r>
              <a:rPr lang="lv-LV" sz="3000" dirty="0" err="1"/>
              <a:t>what</a:t>
            </a:r>
            <a:r>
              <a:rPr lang="lv-LV" sz="3000" dirty="0"/>
              <a:t> </a:t>
            </a:r>
            <a:r>
              <a:rPr lang="lv-LV" sz="3000" dirty="0" err="1"/>
              <a:t>means</a:t>
            </a:r>
            <a:r>
              <a:rPr lang="lv-LV" sz="3000" dirty="0"/>
              <a:t> </a:t>
            </a:r>
            <a:r>
              <a:rPr lang="en-US" sz="3000" dirty="0"/>
              <a:t>a satisfied need</a:t>
            </a:r>
          </a:p>
          <a:p>
            <a:endParaRPr lang="en-US" sz="1200" dirty="0"/>
          </a:p>
          <a:p>
            <a:pPr algn="ctr"/>
            <a:r>
              <a:rPr lang="en-US" sz="3000" b="1" u="sng" dirty="0">
                <a:solidFill>
                  <a:srgbClr val="C00000"/>
                </a:solidFill>
              </a:rPr>
              <a:t>L</a:t>
            </a:r>
            <a:r>
              <a:rPr lang="lv-LV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O</a:t>
            </a:r>
            <a:r>
              <a:rPr lang="lv-LV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V</a:t>
            </a:r>
            <a:r>
              <a:rPr lang="lv-LV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E</a:t>
            </a:r>
            <a:r>
              <a:rPr lang="lv-LV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 </a:t>
            </a:r>
            <a:r>
              <a:rPr lang="en-US" sz="3000" b="1" dirty="0"/>
              <a:t>is the highest</a:t>
            </a:r>
            <a:r>
              <a:rPr lang="lv-LV" sz="3000" b="1" dirty="0"/>
              <a:t> </a:t>
            </a:r>
            <a:r>
              <a:rPr lang="lv-LV" sz="3000" b="1" dirty="0" err="1"/>
              <a:t>level</a:t>
            </a:r>
            <a:r>
              <a:rPr lang="lv-LV" sz="3000" b="1" dirty="0"/>
              <a:t> </a:t>
            </a:r>
            <a:r>
              <a:rPr lang="en-US" sz="3000" b="1" dirty="0"/>
              <a:t> feeling of of the highest pleasure</a:t>
            </a:r>
            <a:endParaRPr lang="lv-LV" sz="3000" b="1" dirty="0"/>
          </a:p>
          <a:p>
            <a:pPr algn="ctr"/>
            <a:r>
              <a:rPr lang="en-US" sz="3000" b="1" dirty="0"/>
              <a:t> in the process of satisfying a need!</a:t>
            </a:r>
          </a:p>
          <a:p>
            <a:pPr algn="ctr"/>
            <a:r>
              <a:rPr lang="en-US" sz="3000" b="1" u="sng" dirty="0">
                <a:solidFill>
                  <a:srgbClr val="C00000"/>
                </a:solidFill>
              </a:rPr>
              <a:t>H</a:t>
            </a:r>
            <a:r>
              <a:rPr lang="lv-LV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A</a:t>
            </a:r>
            <a:r>
              <a:rPr lang="lv-LV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P</a:t>
            </a:r>
            <a:r>
              <a:rPr lang="lv-LV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P</a:t>
            </a:r>
            <a:r>
              <a:rPr lang="lv-LV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I</a:t>
            </a:r>
            <a:r>
              <a:rPr lang="lv-LV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N</a:t>
            </a:r>
            <a:r>
              <a:rPr lang="lv-LV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E</a:t>
            </a:r>
            <a:r>
              <a:rPr lang="lv-LV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S</a:t>
            </a:r>
            <a:r>
              <a:rPr lang="lv-LV" sz="3000" b="1" u="sng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S</a:t>
            </a:r>
            <a:r>
              <a:rPr lang="lv-LV" sz="3000" b="1" u="sng" dirty="0"/>
              <a:t> </a:t>
            </a:r>
            <a:r>
              <a:rPr lang="lv-LV" sz="3000" b="1" dirty="0" err="1"/>
              <a:t>is</a:t>
            </a:r>
            <a:r>
              <a:rPr lang="lv-LV" sz="3000" b="1" dirty="0"/>
              <a:t> </a:t>
            </a:r>
            <a:r>
              <a:rPr lang="en-US" sz="3000" b="1" dirty="0"/>
              <a:t>the highest </a:t>
            </a:r>
            <a:r>
              <a:rPr lang="lv-LV" sz="3000" b="1" dirty="0" err="1"/>
              <a:t>level</a:t>
            </a:r>
            <a:r>
              <a:rPr lang="lv-LV" sz="3000" b="1" dirty="0"/>
              <a:t> </a:t>
            </a:r>
            <a:r>
              <a:rPr lang="en-US" sz="3000" b="1" dirty="0"/>
              <a:t>feeling of satisfaction</a:t>
            </a:r>
            <a:endParaRPr lang="lv-LV" sz="3000" b="1" dirty="0"/>
          </a:p>
          <a:p>
            <a:pPr algn="ctr"/>
            <a:r>
              <a:rPr lang="en-US" sz="3000" b="1" dirty="0"/>
              <a:t>after achieving the goal!</a:t>
            </a:r>
            <a:endParaRPr lang="lv-LV" sz="3000" b="1" dirty="0"/>
          </a:p>
          <a:p>
            <a:endParaRPr lang="lv-LV" sz="1600" dirty="0"/>
          </a:p>
          <a:p>
            <a:pPr algn="ctr"/>
            <a:r>
              <a:rPr lang="en-US" sz="3200" dirty="0"/>
              <a:t>How did you enjoy participating in </a:t>
            </a:r>
            <a:r>
              <a:rPr lang="lv-LV" sz="3200" dirty="0" err="1"/>
              <a:t>lecture</a:t>
            </a:r>
            <a:r>
              <a:rPr lang="lv-LV" sz="3200" dirty="0"/>
              <a:t>  </a:t>
            </a:r>
            <a:r>
              <a:rPr lang="en-US" sz="3200" dirty="0"/>
              <a:t>that just took place?</a:t>
            </a:r>
            <a:endParaRPr lang="lv-LV" sz="3200" dirty="0"/>
          </a:p>
          <a:p>
            <a:pPr algn="ctr"/>
            <a:r>
              <a:rPr lang="lv-LV" sz="3200" dirty="0"/>
              <a:t> </a:t>
            </a:r>
            <a:r>
              <a:rPr lang="en-US" sz="3200" dirty="0"/>
              <a:t>What is your satisfaction at the end of the l</a:t>
            </a:r>
            <a:r>
              <a:rPr lang="lv-LV" sz="3200" dirty="0" err="1"/>
              <a:t>ecture</a:t>
            </a:r>
            <a:r>
              <a:rPr lang="lv-LV" sz="3200" dirty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72879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90961-D213-054D-7F1A-1FDB0DE61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1110E075-1174-6D48-A763-9894A517740D}"/>
              </a:ext>
            </a:extLst>
          </p:cNvPr>
          <p:cNvGrpSpPr/>
          <p:nvPr/>
        </p:nvGrpSpPr>
        <p:grpSpPr>
          <a:xfrm>
            <a:off x="116359" y="781866"/>
            <a:ext cx="11959281" cy="5801684"/>
            <a:chOff x="-43175" y="1357052"/>
            <a:chExt cx="11959281" cy="58016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F51E30-64E0-B657-99A1-E0DC9CCBC46E}"/>
                </a:ext>
              </a:extLst>
            </p:cNvPr>
            <p:cNvSpPr txBox="1"/>
            <p:nvPr/>
          </p:nvSpPr>
          <p:spPr>
            <a:xfrm>
              <a:off x="2559836" y="1357052"/>
              <a:ext cx="470070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Let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wish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all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of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you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successful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independently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creative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study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week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No 10</a:t>
              </a:r>
              <a:endPara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432E01-AEAE-C37B-CAB9-7FB796630155}"/>
                </a:ext>
              </a:extLst>
            </p:cNvPr>
            <p:cNvSpPr txBox="1"/>
            <p:nvPr/>
          </p:nvSpPr>
          <p:spPr>
            <a:xfrm>
              <a:off x="-43175" y="5096633"/>
              <a:ext cx="11959281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See you again on next Friday, 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26.04.24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afternoon (16:30 –18:30) </a:t>
              </a:r>
            </a:p>
            <a:p>
              <a:pPr algn="ctr">
                <a:defRPr/>
              </a:pPr>
              <a:r>
                <a:rPr lang="en-US" sz="3200" b="1" dirty="0"/>
                <a:t>We continue to study the interconnections between general systems theory and our practical life</a:t>
              </a:r>
              <a:r>
                <a:rPr lang="lv-LV" sz="3200" b="1" dirty="0"/>
                <a:t>.</a:t>
              </a:r>
            </a:p>
            <a:p>
              <a:pPr lvl="0" algn="ctr">
                <a:defRPr/>
              </a:pPr>
              <a:r>
                <a:rPr lang="lv-LV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Next</a:t>
              </a:r>
              <a:r>
                <a:rPr lang="lv-LV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opic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will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:  </a:t>
              </a:r>
              <a:r>
                <a:rPr lang="lv-LV" sz="3200" b="1" dirty="0">
                  <a:solidFill>
                    <a:srgbClr val="7030A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SOCIETY </a:t>
              </a:r>
              <a:r>
                <a:rPr lang="lv-LV" sz="3200" b="1" dirty="0" err="1">
                  <a:solidFill>
                    <a:srgbClr val="7030A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as</a:t>
              </a:r>
              <a:r>
                <a:rPr lang="lv-LV" sz="3200" b="1" dirty="0">
                  <a:solidFill>
                    <a:srgbClr val="7030A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lv-LV" sz="3200" b="1" dirty="0">
                  <a:solidFill>
                    <a:srgbClr val="7030A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 SYSTEM.  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Attēls 2" descr="Attēls, kurā ir teksts, persona, iekštelpa, klēpjdators&#10;&#10;Apraksts ģenerēts automātiski">
            <a:extLst>
              <a:ext uri="{FF2B5EF4-FFF2-40B4-BE49-F238E27FC236}">
                <a16:creationId xmlns:a16="http://schemas.microsoft.com/office/drawing/2014/main" id="{76A5A077-E324-86FE-6ECC-286C8C953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78" y="531495"/>
            <a:ext cx="4089233" cy="2636247"/>
          </a:xfrm>
          <a:prstGeom prst="rect">
            <a:avLst/>
          </a:prstGeom>
        </p:spPr>
      </p:pic>
      <p:pic>
        <p:nvPicPr>
          <p:cNvPr id="4" name="Attēls 3" descr="Attēls, kurā ir teksts, kaķis, iekštelpa, mājas kaķis&#10;&#10;Apraksts ģenerēts automātiski">
            <a:extLst>
              <a:ext uri="{FF2B5EF4-FFF2-40B4-BE49-F238E27FC236}">
                <a16:creationId xmlns:a16="http://schemas.microsoft.com/office/drawing/2014/main" id="{92A78F09-97D6-D769-3742-9C8A2C13C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9" y="531495"/>
            <a:ext cx="1471462" cy="2756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99109-EB86-FBDA-A9C8-F6BB3594DCDB}"/>
              </a:ext>
            </a:extLst>
          </p:cNvPr>
          <p:cNvSpPr txBox="1"/>
          <p:nvPr/>
        </p:nvSpPr>
        <p:spPr>
          <a:xfrm>
            <a:off x="0" y="3444229"/>
            <a:ext cx="12429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/>
              <a:t>M</a:t>
            </a:r>
            <a:r>
              <a:rPr lang="en-GB" sz="3200" b="1" dirty="0" err="1"/>
              <a:t>aterial</a:t>
            </a:r>
            <a:r>
              <a:rPr lang="lv-LV" sz="3200" b="1" dirty="0"/>
              <a:t>s </a:t>
            </a:r>
            <a:r>
              <a:rPr lang="lv-LV" sz="3200" b="1" dirty="0" err="1"/>
              <a:t>for</a:t>
            </a:r>
            <a:r>
              <a:rPr lang="lv-LV" sz="3200" b="1" dirty="0"/>
              <a:t> s</a:t>
            </a:r>
            <a:r>
              <a:rPr lang="en-GB" sz="3200" b="1" dirty="0" err="1"/>
              <a:t>tudy</a:t>
            </a:r>
            <a:r>
              <a:rPr lang="en-GB" sz="3200" b="1" dirty="0"/>
              <a:t> </a:t>
            </a:r>
            <a:r>
              <a:rPr lang="lv-LV" sz="3200" b="1" dirty="0"/>
              <a:t>w</a:t>
            </a:r>
            <a:r>
              <a:rPr lang="en-GB" sz="3200" b="1" dirty="0"/>
              <a:t>eek</a:t>
            </a:r>
            <a:r>
              <a:rPr lang="lv-LV" sz="3200" b="1" dirty="0"/>
              <a:t> No9  </a:t>
            </a:r>
            <a:r>
              <a:rPr lang="en-GB" sz="3200" b="1" dirty="0"/>
              <a:t> </a:t>
            </a:r>
            <a:r>
              <a:rPr lang="lv-LV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GB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_ST(</a:t>
            </a:r>
            <a:r>
              <a:rPr lang="lv-LV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)23-24 </a:t>
            </a:r>
            <a:r>
              <a:rPr lang="en-GB" sz="3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lv-LV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19.04.24</a:t>
            </a:r>
          </a:p>
          <a:p>
            <a:pPr algn="ctr"/>
            <a:r>
              <a:rPr lang="lv-LV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/>
              <a:t>are here:</a:t>
            </a:r>
            <a:r>
              <a:rPr lang="lv-LV" sz="3200" b="1" dirty="0"/>
              <a:t>  </a:t>
            </a:r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https://failiem.lv/u/qzqud7k29n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5482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852870-7C99-4A71-B2B3-662814BA2FC1}"/>
              </a:ext>
            </a:extLst>
          </p:cNvPr>
          <p:cNvSpPr txBox="1"/>
          <p:nvPr/>
        </p:nvSpPr>
        <p:spPr>
          <a:xfrm>
            <a:off x="-86497" y="2028616"/>
            <a:ext cx="4423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start</a:t>
            </a: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distance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No1 </a:t>
            </a:r>
            <a:endParaRPr lang="lv-LV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ttēls 3" descr="Attēls, kurā ir māksla, dizains&#10;&#10;Automātiski ģenerēts apraksts ar mazu ticamību">
            <a:extLst>
              <a:ext uri="{FF2B5EF4-FFF2-40B4-BE49-F238E27FC236}">
                <a16:creationId xmlns:a16="http://schemas.microsoft.com/office/drawing/2014/main" id="{36877017-F28C-B860-9FDD-DFE9E9720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89" y="533399"/>
            <a:ext cx="6723888" cy="579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F72BF-97BC-7B5F-CC0E-E6714E07CEFD}"/>
              </a:ext>
            </a:extLst>
          </p:cNvPr>
          <p:cNvSpPr txBox="1"/>
          <p:nvPr/>
        </p:nvSpPr>
        <p:spPr>
          <a:xfrm>
            <a:off x="5745480" y="2965207"/>
            <a:ext cx="5593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500" b="1" i="1" dirty="0" err="1"/>
              <a:t>Let’s</a:t>
            </a:r>
            <a:r>
              <a:rPr lang="lv-LV" sz="3500" b="1" i="1" dirty="0"/>
              <a:t> start </a:t>
            </a:r>
            <a:r>
              <a:rPr lang="lv-LV" sz="3500" b="1" i="1" dirty="0" err="1"/>
              <a:t>with</a:t>
            </a:r>
            <a:r>
              <a:rPr lang="lv-LV" sz="3500" b="1" i="1" dirty="0"/>
              <a:t> </a:t>
            </a:r>
            <a:r>
              <a:rPr lang="lv-LV" sz="3500" b="1" i="1" dirty="0" err="1"/>
              <a:t>traditional</a:t>
            </a:r>
            <a:r>
              <a:rPr lang="lv-LV" sz="3500" b="1" i="1" dirty="0"/>
              <a:t> r</a:t>
            </a:r>
            <a:r>
              <a:rPr lang="en-GB" sz="3500" b="1" i="1" dirty="0" err="1"/>
              <a:t>emarks</a:t>
            </a:r>
            <a:r>
              <a:rPr lang="en-GB" sz="3500" b="1" i="1" dirty="0"/>
              <a:t> on</a:t>
            </a:r>
            <a:r>
              <a:rPr lang="lv-LV" sz="3500" b="1" i="1" dirty="0"/>
              <a:t> </a:t>
            </a:r>
            <a:r>
              <a:rPr lang="lv-LV" sz="3500" b="1" i="1" dirty="0" err="1"/>
              <a:t>basic</a:t>
            </a:r>
            <a:r>
              <a:rPr lang="lv-LV" sz="3500" b="1" i="1" dirty="0"/>
              <a:t> </a:t>
            </a:r>
            <a:r>
              <a:rPr lang="lv-LV" sz="3500" b="1" i="1" dirty="0" err="1"/>
              <a:t>concepts</a:t>
            </a:r>
            <a:r>
              <a:rPr lang="lv-LV" sz="3500" b="1" i="1" dirty="0"/>
              <a:t> </a:t>
            </a:r>
            <a:r>
              <a:rPr lang="lv-LV" sz="3500" b="1" i="1" dirty="0" err="1"/>
              <a:t>that</a:t>
            </a:r>
            <a:r>
              <a:rPr lang="lv-LV" sz="3500" b="1" i="1" dirty="0"/>
              <a:t> </a:t>
            </a:r>
            <a:r>
              <a:rPr lang="lv-LV" sz="3500" b="1" i="1" dirty="0" err="1"/>
              <a:t>were</a:t>
            </a:r>
            <a:r>
              <a:rPr lang="lv-LV" sz="3500" b="1" i="1" dirty="0"/>
              <a:t> </a:t>
            </a:r>
            <a:r>
              <a:rPr lang="lv-LV" sz="3500" b="1" i="1" dirty="0" err="1"/>
              <a:t>considered</a:t>
            </a:r>
            <a:r>
              <a:rPr lang="lv-LV" sz="3500" b="1" i="1" dirty="0"/>
              <a:t> </a:t>
            </a:r>
            <a:r>
              <a:rPr lang="lv-LV" sz="3500" b="1" i="1" dirty="0" err="1"/>
              <a:t>during</a:t>
            </a:r>
            <a:r>
              <a:rPr lang="lv-LV" sz="3500" b="1" i="1" dirty="0"/>
              <a:t>  </a:t>
            </a:r>
            <a:r>
              <a:rPr lang="lv-LV" sz="3500" b="1" i="1" dirty="0" err="1"/>
              <a:t>the</a:t>
            </a:r>
            <a:r>
              <a:rPr lang="lv-LV" sz="3500" b="1" i="1" dirty="0"/>
              <a:t> </a:t>
            </a:r>
            <a:r>
              <a:rPr lang="lv-LV" sz="3500" b="1" i="1" dirty="0" err="1"/>
              <a:t>previous</a:t>
            </a:r>
            <a:r>
              <a:rPr lang="lv-LV" sz="3500" b="1" i="1" dirty="0"/>
              <a:t> </a:t>
            </a:r>
            <a:r>
              <a:rPr lang="lv-LV" sz="3500" b="1" i="1" dirty="0" err="1"/>
              <a:t>study</a:t>
            </a:r>
            <a:r>
              <a:rPr lang="lv-LV" sz="3500" b="1" i="1" dirty="0"/>
              <a:t> </a:t>
            </a:r>
            <a:r>
              <a:rPr lang="lv-LV" sz="3500" b="1" i="1" dirty="0" err="1"/>
              <a:t>week</a:t>
            </a:r>
            <a:r>
              <a:rPr lang="lv-LV" sz="3500" b="1" i="1" dirty="0"/>
              <a:t>.</a:t>
            </a:r>
            <a:endParaRPr lang="en-GB" sz="3500" b="1" i="1" dirty="0"/>
          </a:p>
        </p:txBody>
      </p:sp>
    </p:spTree>
    <p:extLst>
      <p:ext uri="{BB962C8B-B14F-4D97-AF65-F5344CB8AC3E}">
        <p14:creationId xmlns:p14="http://schemas.microsoft.com/office/powerpoint/2010/main" val="6031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E5950240-A329-F99F-4B78-5C228DAADD09}"/>
              </a:ext>
            </a:extLst>
          </p:cNvPr>
          <p:cNvGrpSpPr/>
          <p:nvPr/>
        </p:nvGrpSpPr>
        <p:grpSpPr>
          <a:xfrm>
            <a:off x="0" y="86625"/>
            <a:ext cx="12126017" cy="6583153"/>
            <a:chOff x="0" y="86625"/>
            <a:chExt cx="12126017" cy="6583153"/>
          </a:xfrm>
        </p:grpSpPr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AE16665D-A7D2-1B9C-45B7-1D72C81C2BA9}"/>
                </a:ext>
              </a:extLst>
            </p:cNvPr>
            <p:cNvGrpSpPr/>
            <p:nvPr/>
          </p:nvGrpSpPr>
          <p:grpSpPr>
            <a:xfrm>
              <a:off x="0" y="86625"/>
              <a:ext cx="3634330" cy="6583153"/>
              <a:chOff x="-447011" y="86625"/>
              <a:chExt cx="3834886" cy="658315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CF419B-4841-95C4-6414-C057E73D65FF}"/>
                  </a:ext>
                </a:extLst>
              </p:cNvPr>
              <p:cNvSpPr txBox="1"/>
              <p:nvPr/>
            </p:nvSpPr>
            <p:spPr>
              <a:xfrm>
                <a:off x="-255050" y="1308166"/>
                <a:ext cx="35918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UNIVERSE -</a:t>
                </a:r>
                <a:r>
                  <a:rPr lang="lv-LV" sz="2400" b="1" dirty="0"/>
                  <a:t> </a:t>
                </a:r>
                <a:r>
                  <a:rPr lang="en-GB" sz="2400" b="1" dirty="0"/>
                  <a:t> </a:t>
                </a:r>
                <a:r>
                  <a:rPr lang="en-GB" sz="2400" dirty="0"/>
                  <a:t>it is</a:t>
                </a:r>
                <a:r>
                  <a:rPr lang="lv-LV" sz="2400" dirty="0"/>
                  <a:t> a s</a:t>
                </a:r>
                <a:r>
                  <a:rPr lang="en-GB" sz="2400" dirty="0"/>
                  <a:t>et </a:t>
                </a:r>
                <a:endParaRPr lang="lv-LV" sz="2400" dirty="0"/>
              </a:p>
              <a:p>
                <a:r>
                  <a:rPr lang="en-GB" sz="2400" dirty="0"/>
                  <a:t>of diverse</a:t>
                </a:r>
                <a:r>
                  <a:rPr lang="lv-LV" sz="2400" dirty="0"/>
                  <a:t> </a:t>
                </a:r>
                <a:r>
                  <a:rPr lang="en-GB" sz="2400" dirty="0"/>
                  <a:t>Phenomena</a:t>
                </a:r>
                <a:endParaRPr lang="lv-LV" sz="2400" dirty="0"/>
              </a:p>
              <a:p>
                <a:r>
                  <a:rPr lang="lv-LV" sz="2400" dirty="0" err="1"/>
                  <a:t>as</a:t>
                </a:r>
                <a:r>
                  <a:rPr lang="lv-LV" sz="2400" dirty="0"/>
                  <a:t> C</a:t>
                </a:r>
                <a:r>
                  <a:rPr lang="en-GB" sz="2400" dirty="0"/>
                  <a:t>hanging </a:t>
                </a:r>
                <a:r>
                  <a:rPr lang="lv-LV" sz="2400" dirty="0"/>
                  <a:t>T</a:t>
                </a:r>
                <a:r>
                  <a:rPr lang="en-GB" sz="2400" dirty="0" err="1"/>
                  <a:t>hings</a:t>
                </a:r>
                <a:r>
                  <a:rPr lang="lv-LV" sz="2400" dirty="0"/>
                  <a:t>.</a:t>
                </a:r>
                <a:r>
                  <a:rPr lang="en-GB" sz="2400" dirty="0"/>
                  <a:t>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0E3891-73E6-DE40-EA05-2644327CFDE4}"/>
                  </a:ext>
                </a:extLst>
              </p:cNvPr>
              <p:cNvSpPr txBox="1"/>
              <p:nvPr/>
            </p:nvSpPr>
            <p:spPr>
              <a:xfrm>
                <a:off x="-204011" y="2650144"/>
                <a:ext cx="359188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LIFE</a:t>
                </a:r>
                <a:r>
                  <a:rPr lang="en-GB" sz="2400" dirty="0"/>
                  <a:t> -  it is</a:t>
                </a:r>
                <a:r>
                  <a:rPr lang="lv-LV" sz="2400" dirty="0"/>
                  <a:t> a</a:t>
                </a:r>
                <a:r>
                  <a:rPr lang="en-GB" sz="2400" dirty="0"/>
                  <a:t> set of diverse humans’ activities</a:t>
                </a:r>
                <a:r>
                  <a:rPr lang="lv-LV" sz="2400" dirty="0"/>
                  <a:t> </a:t>
                </a:r>
                <a:r>
                  <a:rPr lang="en-GB" sz="2400" dirty="0"/>
                  <a:t>to satisfy t</a:t>
                </a:r>
                <a:r>
                  <a:rPr lang="lv-LV" sz="2400" dirty="0"/>
                  <a:t>h</a:t>
                </a:r>
                <a:r>
                  <a:rPr lang="en-GB" sz="2400" dirty="0"/>
                  <a:t>e</a:t>
                </a:r>
                <a:r>
                  <a:rPr lang="lv-LV" sz="2400" dirty="0"/>
                  <a:t>i</a:t>
                </a:r>
                <a:r>
                  <a:rPr lang="en-GB" sz="2400" dirty="0"/>
                  <a:t>r needs</a:t>
                </a:r>
                <a:r>
                  <a:rPr lang="lv-LV" sz="2400" dirty="0"/>
                  <a:t> </a:t>
                </a:r>
                <a:r>
                  <a:rPr lang="lv-LV" sz="2400" dirty="0" err="1"/>
                  <a:t>of</a:t>
                </a:r>
                <a:r>
                  <a:rPr lang="lv-LV" sz="2400" dirty="0"/>
                  <a:t> </a:t>
                </a:r>
                <a:r>
                  <a:rPr lang="lv-LV" sz="2400" dirty="0" err="1"/>
                  <a:t>Life</a:t>
                </a:r>
                <a:r>
                  <a:rPr lang="lv-LV" sz="2400" dirty="0"/>
                  <a:t>.</a:t>
                </a:r>
              </a:p>
              <a:p>
                <a:r>
                  <a:rPr lang="lv-LV" sz="2400" b="1" dirty="0" err="1">
                    <a:solidFill>
                      <a:srgbClr val="C00000"/>
                    </a:solidFill>
                  </a:rPr>
                  <a:t>It’s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continous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everyday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meeting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with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something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known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and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unknown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!</a:t>
                </a:r>
                <a:r>
                  <a:rPr lang="en-GB" sz="24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C1A092-A9E5-0364-3E4A-9EA0756477A7}"/>
                  </a:ext>
                </a:extLst>
              </p:cNvPr>
              <p:cNvSpPr txBox="1"/>
              <p:nvPr/>
            </p:nvSpPr>
            <p:spPr>
              <a:xfrm>
                <a:off x="-216656" y="5100118"/>
                <a:ext cx="316007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HUMAN</a:t>
                </a:r>
                <a:r>
                  <a:rPr kumimoji="0" lang="lv-LV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kumimoji="0" lang="lv-LV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</a:t>
                </a:r>
                <a:r>
                  <a:rPr kumimoji="0" lang="lv-LV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lv-LV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Homo</a:t>
                </a:r>
                <a:r>
                  <a:rPr kumimoji="0" lang="lv-LV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Sapiens</a:t>
                </a:r>
                <a:r>
                  <a:rPr kumimoji="0" lang="lv-LV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–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lv-LV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it is</a:t>
                </a:r>
                <a:r>
                  <a:rPr kumimoji="0" lang="lv-LV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 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conscious</a:t>
                </a:r>
                <a:r>
                  <a:rPr lang="lv-LV" sz="24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alive </a:t>
                </a:r>
                <a:r>
                  <a:rPr lang="lv-LV" sz="2400" dirty="0">
                    <a:solidFill>
                      <a:prstClr val="black"/>
                    </a:solidFill>
                    <a:latin typeface="Calibri" panose="020F0502020204030204"/>
                  </a:rPr>
                  <a:t>(</a:t>
                </a:r>
                <a:r>
                  <a:rPr lang="lv-LV" sz="2400" dirty="0" err="1">
                    <a:solidFill>
                      <a:prstClr val="black"/>
                    </a:solidFill>
                    <a:latin typeface="Calibri" panose="020F0502020204030204"/>
                  </a:rPr>
                  <a:t>living</a:t>
                </a:r>
                <a:r>
                  <a:rPr lang="lv-LV" sz="2400" dirty="0">
                    <a:solidFill>
                      <a:prstClr val="black"/>
                    </a:solidFill>
                    <a:latin typeface="Calibri" panose="020F0502020204030204"/>
                  </a:rPr>
                  <a:t>) 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being</a:t>
                </a:r>
                <a:r>
                  <a:rPr lang="lv-LV" sz="2400" dirty="0">
                    <a:solidFill>
                      <a:prstClr val="black"/>
                    </a:solidFill>
                    <a:latin typeface="Calibri" panose="020F0502020204030204"/>
                  </a:rPr>
                  <a:t>.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81B59B-4BDC-4A4D-2466-9B1ED3FF77F0}"/>
                  </a:ext>
                </a:extLst>
              </p:cNvPr>
              <p:cNvSpPr txBox="1"/>
              <p:nvPr/>
            </p:nvSpPr>
            <p:spPr>
              <a:xfrm>
                <a:off x="-447011" y="86625"/>
                <a:ext cx="339043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600" b="1" dirty="0" err="1">
                    <a:highlight>
                      <a:srgbClr val="FFFF00"/>
                    </a:highlight>
                  </a:rPr>
                  <a:t>General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lv-LV" sz="2600" b="1" dirty="0" err="1">
                    <a:highlight>
                      <a:srgbClr val="FFFF00"/>
                    </a:highlight>
                  </a:rPr>
                  <a:t>structure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</a:p>
              <a:p>
                <a:pPr algn="ctr"/>
                <a:r>
                  <a:rPr lang="lv-LV" sz="2600" b="1" dirty="0" err="1">
                    <a:highlight>
                      <a:srgbClr val="FFFF00"/>
                    </a:highlight>
                  </a:rPr>
                  <a:t>of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lv-LV" sz="2600" b="1" dirty="0" err="1">
                    <a:highlight>
                      <a:srgbClr val="FFFF00"/>
                    </a:highlight>
                  </a:rPr>
                  <a:t>the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UNIVERSE</a:t>
                </a:r>
                <a:endParaRPr lang="en-GB" sz="2600" b="1" dirty="0">
                  <a:highlight>
                    <a:srgbClr val="FFFF00"/>
                  </a:highlight>
                </a:endParaRPr>
              </a:p>
            </p:txBody>
          </p:sp>
        </p:grpSp>
        <p:pic>
          <p:nvPicPr>
            <p:cNvPr id="9" name="Attēls 8" descr="Attēls, kurā ir teksts, ekrānuzņēmums, fonts, cipars&#10;&#10;Apraksts ģenerēts automātiski">
              <a:extLst>
                <a:ext uri="{FF2B5EF4-FFF2-40B4-BE49-F238E27FC236}">
                  <a16:creationId xmlns:a16="http://schemas.microsoft.com/office/drawing/2014/main" id="{46734AE0-6E70-FAF0-9958-6F387ABF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635" y="188221"/>
              <a:ext cx="8256382" cy="6305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14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D3D1E-1642-70CB-BBA9-4366DFFA8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 descr="Attēls, kurā ir planēta, Zeme, kosmoss, sfēra&#10;&#10;Apraksts ģenerēts automātiski">
            <a:extLst>
              <a:ext uri="{FF2B5EF4-FFF2-40B4-BE49-F238E27FC236}">
                <a16:creationId xmlns:a16="http://schemas.microsoft.com/office/drawing/2014/main" id="{CA4852AD-12BB-0354-8261-2CCDDD8D5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39" y="2519782"/>
            <a:ext cx="2778504" cy="2771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53E52-BF20-EA8A-F4E0-B6651BE0B0AA}"/>
              </a:ext>
            </a:extLst>
          </p:cNvPr>
          <p:cNvSpPr txBox="1"/>
          <p:nvPr/>
        </p:nvSpPr>
        <p:spPr>
          <a:xfrm>
            <a:off x="221883" y="255946"/>
            <a:ext cx="115433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All phenomena of the </a:t>
            </a:r>
            <a:r>
              <a:rPr lang="lv-LV" sz="3600" b="1" dirty="0"/>
              <a:t>U</a:t>
            </a:r>
            <a:r>
              <a:rPr lang="en-US" sz="3600" b="1" dirty="0" err="1"/>
              <a:t>niverse</a:t>
            </a:r>
            <a:r>
              <a:rPr lang="en-US" sz="3600" b="1" dirty="0"/>
              <a:t> are represented </a:t>
            </a:r>
            <a:endParaRPr lang="lv-LV" sz="3600" b="1" dirty="0"/>
          </a:p>
          <a:p>
            <a:pPr algn="ctr"/>
            <a:r>
              <a:rPr lang="en-US" sz="3600" dirty="0"/>
              <a:t>in</a:t>
            </a:r>
            <a:r>
              <a:rPr lang="en-US" sz="3600" b="1" dirty="0"/>
              <a:t> </a:t>
            </a:r>
            <a:r>
              <a:rPr lang="en-US" sz="3600" dirty="0"/>
              <a:t>the World of Human</a:t>
            </a:r>
            <a:r>
              <a:rPr lang="lv-LV" sz="3600" dirty="0"/>
              <a:t>’s</a:t>
            </a:r>
            <a:r>
              <a:rPr lang="en-US" sz="3600" dirty="0"/>
              <a:t> Though</a:t>
            </a:r>
            <a:r>
              <a:rPr lang="lv-LV" sz="3600" dirty="0" err="1"/>
              <a:t>ts</a:t>
            </a:r>
            <a:r>
              <a:rPr lang="lv-LV" sz="3600" dirty="0"/>
              <a:t> </a:t>
            </a:r>
            <a:r>
              <a:rPr lang="en-US" sz="3600" dirty="0"/>
              <a:t>as changing things</a:t>
            </a:r>
            <a:r>
              <a:rPr lang="lv-LV" sz="3600" dirty="0"/>
              <a:t>,</a:t>
            </a:r>
          </a:p>
          <a:p>
            <a:pPr algn="ctr"/>
            <a:r>
              <a:rPr lang="en-US" sz="3600" dirty="0"/>
              <a:t> that are interconnected and interacting </a:t>
            </a:r>
            <a:r>
              <a:rPr lang="en-US" sz="3600" b="1" dirty="0"/>
              <a:t>in </a:t>
            </a:r>
            <a:r>
              <a:rPr lang="lv-LV" sz="3600" b="1" dirty="0"/>
              <a:t>S</a:t>
            </a:r>
            <a:r>
              <a:rPr lang="en-US" sz="3600" b="1" dirty="0"/>
              <a:t>pace and </a:t>
            </a:r>
            <a:r>
              <a:rPr lang="lv-LV" sz="3600" b="1" dirty="0"/>
              <a:t>T</a:t>
            </a:r>
            <a:r>
              <a:rPr lang="en-US" sz="3600" b="1" dirty="0" err="1"/>
              <a:t>ime</a:t>
            </a:r>
            <a:endParaRPr lang="en-GB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0FD45-440B-7DA7-3095-5E8373AF928E}"/>
              </a:ext>
            </a:extLst>
          </p:cNvPr>
          <p:cNvSpPr txBox="1"/>
          <p:nvPr/>
        </p:nvSpPr>
        <p:spPr>
          <a:xfrm>
            <a:off x="458217" y="2165182"/>
            <a:ext cx="268122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SPACE-TIME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 CROSS –</a:t>
            </a:r>
          </a:p>
          <a:p>
            <a:pPr algn="ctr"/>
            <a:r>
              <a:rPr lang="en-US" sz="2800" b="1" dirty="0"/>
              <a:t>the most important</a:t>
            </a:r>
          </a:p>
          <a:p>
            <a:pPr algn="ctr"/>
            <a:r>
              <a:rPr lang="en-US" sz="2800" b="1" dirty="0"/>
              <a:t>dialectical</a:t>
            </a:r>
          </a:p>
          <a:p>
            <a:pPr algn="ctr"/>
            <a:r>
              <a:rPr lang="lv-LV" sz="2800" b="1" dirty="0"/>
              <a:t>T</a:t>
            </a:r>
            <a:r>
              <a:rPr lang="en-US" sz="2800" b="1" dirty="0" err="1"/>
              <a:t>hought</a:t>
            </a:r>
            <a:r>
              <a:rPr lang="lv-LV" sz="2800" b="1" dirty="0"/>
              <a:t>s</a:t>
            </a:r>
            <a:r>
              <a:rPr lang="en-US" sz="2800" b="1" dirty="0"/>
              <a:t> structure</a:t>
            </a:r>
            <a:endParaRPr lang="en-GB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8A062-E1CA-67A5-57A5-48973722A780}"/>
              </a:ext>
            </a:extLst>
          </p:cNvPr>
          <p:cNvSpPr txBox="1"/>
          <p:nvPr/>
        </p:nvSpPr>
        <p:spPr>
          <a:xfrm>
            <a:off x="221883" y="580038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Me as a HUMAN - </a:t>
            </a:r>
            <a:r>
              <a:rPr lang="lv-LV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p</a:t>
            </a:r>
            <a:r>
              <a:rPr lang="en-US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art of the </a:t>
            </a:r>
            <a:r>
              <a:rPr lang="lv-LV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U</a:t>
            </a:r>
            <a:r>
              <a:rPr lang="en-US" sz="31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niverse</a:t>
            </a:r>
            <a:r>
              <a:rPr lang="en-US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: here (in space) and now (in time)</a:t>
            </a:r>
            <a:endParaRPr lang="en-GB" sz="31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DD5B454B-DCB1-8778-B013-0CD00CD7B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368" y="2150214"/>
            <a:ext cx="4595401" cy="33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7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10A81-66E6-E400-91D3-D01B6241108A}"/>
              </a:ext>
            </a:extLst>
          </p:cNvPr>
          <p:cNvSpPr txBox="1"/>
          <p:nvPr/>
        </p:nvSpPr>
        <p:spPr>
          <a:xfrm>
            <a:off x="540226" y="0"/>
            <a:ext cx="1136823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900" dirty="0"/>
          </a:p>
          <a:p>
            <a:pPr algn="ctr"/>
            <a:r>
              <a:rPr lang="lv-LV" sz="4000" dirty="0" err="1">
                <a:solidFill>
                  <a:srgbClr val="C00000"/>
                </a:solidFill>
              </a:rPr>
              <a:t>Humans</a:t>
            </a:r>
            <a:r>
              <a:rPr lang="lv-LV" sz="4000" dirty="0">
                <a:solidFill>
                  <a:srgbClr val="C00000"/>
                </a:solidFill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perceive and </a:t>
            </a:r>
            <a:r>
              <a:rPr lang="lv-LV" sz="4000" dirty="0" err="1">
                <a:solidFill>
                  <a:srgbClr val="C00000"/>
                </a:solidFill>
              </a:rPr>
              <a:t>describe</a:t>
            </a:r>
            <a:r>
              <a:rPr lang="en-US" sz="4000" dirty="0">
                <a:solidFill>
                  <a:srgbClr val="C00000"/>
                </a:solidFill>
              </a:rPr>
              <a:t> the </a:t>
            </a:r>
            <a:r>
              <a:rPr lang="en-US" sz="4000" b="1" dirty="0">
                <a:solidFill>
                  <a:srgbClr val="C00000"/>
                </a:solidFill>
              </a:rPr>
              <a:t>UNIVERSE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endParaRPr lang="lv-LV" sz="4000" dirty="0">
              <a:solidFill>
                <a:srgbClr val="C00000"/>
              </a:solidFill>
            </a:endParaRPr>
          </a:p>
          <a:p>
            <a:pPr algn="ctr"/>
            <a:r>
              <a:rPr lang="lv-LV" sz="3200" dirty="0"/>
              <a:t>(</a:t>
            </a:r>
            <a:r>
              <a:rPr lang="en-US" sz="3200" dirty="0"/>
              <a:t>as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a diverse set of </a:t>
            </a:r>
            <a:r>
              <a:rPr lang="lv-LV" sz="3200" dirty="0" err="1"/>
              <a:t>phenomena</a:t>
            </a:r>
            <a:r>
              <a:rPr lang="lv-LV" sz="3200" dirty="0"/>
              <a:t> </a:t>
            </a:r>
            <a:r>
              <a:rPr lang="lv-LV" sz="3200" dirty="0" err="1"/>
              <a:t>as</a:t>
            </a:r>
            <a:r>
              <a:rPr lang="lv-LV" sz="3200" dirty="0"/>
              <a:t> </a:t>
            </a:r>
            <a:r>
              <a:rPr lang="en-US" sz="3200" dirty="0"/>
              <a:t>changing things</a:t>
            </a:r>
            <a:r>
              <a:rPr lang="lv-LV" sz="3200" dirty="0"/>
              <a:t>)</a:t>
            </a:r>
          </a:p>
          <a:p>
            <a:pPr algn="ctr"/>
            <a:r>
              <a:rPr lang="lv-LV" sz="4000" dirty="0"/>
              <a:t> </a:t>
            </a:r>
            <a:r>
              <a:rPr lang="lv-LV" sz="4000" dirty="0" err="1"/>
              <a:t>by</a:t>
            </a:r>
            <a:r>
              <a:rPr lang="en-US" sz="4000" dirty="0"/>
              <a:t> </a:t>
            </a:r>
            <a:r>
              <a:rPr lang="lv-LV" sz="4000" dirty="0"/>
              <a:t>PARTS</a:t>
            </a:r>
            <a:r>
              <a:rPr lang="en-US" sz="4000" dirty="0"/>
              <a:t>, comparing them with each other </a:t>
            </a:r>
            <a:endParaRPr lang="lv-LV" sz="4000" dirty="0"/>
          </a:p>
          <a:p>
            <a:pPr algn="ctr"/>
            <a:r>
              <a:rPr lang="en-US" sz="4000" dirty="0"/>
              <a:t>an</a:t>
            </a:r>
            <a:r>
              <a:rPr lang="lv-LV" sz="4000" dirty="0"/>
              <a:t>d </a:t>
            </a:r>
            <a:r>
              <a:rPr lang="en-US" sz="4000" dirty="0"/>
              <a:t>c</a:t>
            </a:r>
            <a:r>
              <a:rPr lang="lv-LV" sz="4000" dirty="0"/>
              <a:t>o</a:t>
            </a:r>
            <a:r>
              <a:rPr lang="en-US" sz="4000" dirty="0" err="1"/>
              <a:t>nnecting</a:t>
            </a:r>
            <a:r>
              <a:rPr lang="en-US" sz="4000" dirty="0"/>
              <a:t> them into </a:t>
            </a:r>
            <a:r>
              <a:rPr lang="lv-LV" sz="4000" dirty="0" err="1"/>
              <a:t>the</a:t>
            </a:r>
            <a:r>
              <a:rPr lang="lv-LV" sz="4000" dirty="0"/>
              <a:t> WHOLE </a:t>
            </a:r>
            <a:r>
              <a:rPr lang="lv-LV" sz="4000" dirty="0" err="1">
                <a:solidFill>
                  <a:srgbClr val="C00000"/>
                </a:solidFill>
              </a:rPr>
              <a:t>as</a:t>
            </a:r>
            <a:r>
              <a:rPr lang="lv-LV" sz="4000" dirty="0">
                <a:solidFill>
                  <a:srgbClr val="C00000"/>
                </a:solidFill>
              </a:rPr>
              <a:t> </a:t>
            </a:r>
            <a:r>
              <a:rPr lang="lv-LV" sz="4000" dirty="0" err="1">
                <a:solidFill>
                  <a:srgbClr val="C00000"/>
                </a:solidFill>
              </a:rPr>
              <a:t>the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SYSTEM</a:t>
            </a:r>
            <a:r>
              <a:rPr lang="lv-LV" sz="4000" b="1" dirty="0">
                <a:solidFill>
                  <a:srgbClr val="C00000"/>
                </a:solidFill>
              </a:rPr>
              <a:t>.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A7229-5D7D-203F-39E1-AE22FB013D7F}"/>
              </a:ext>
            </a:extLst>
          </p:cNvPr>
          <p:cNvSpPr txBox="1"/>
          <p:nvPr/>
        </p:nvSpPr>
        <p:spPr>
          <a:xfrm>
            <a:off x="3970529" y="2636843"/>
            <a:ext cx="514040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Observed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ffect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chain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relationships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phenomena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Universr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explained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INTERACTION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all 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hings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phenomena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Universe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ttēls 7" descr="Attēls, kurā ir sfēra, karte, globuss, pasaule&#10;&#10;Apraksts ģenerēts automātiski">
            <a:extLst>
              <a:ext uri="{FF2B5EF4-FFF2-40B4-BE49-F238E27FC236}">
                <a16:creationId xmlns:a16="http://schemas.microsoft.com/office/drawing/2014/main" id="{D98F4D71-7106-E0DC-71B6-694E26C63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1" y="3105920"/>
            <a:ext cx="3404616" cy="3093720"/>
          </a:xfrm>
          <a:prstGeom prst="rect">
            <a:avLst/>
          </a:prstGeom>
        </p:spPr>
      </p:pic>
      <p:pic>
        <p:nvPicPr>
          <p:cNvPr id="5" name="Attēls 4" descr="Attēls, kurā ir Fraktāļu māksla, Elektriski zila, māksla, gaisma&#10;&#10;Apraksts ģenerēts automātiski">
            <a:extLst>
              <a:ext uri="{FF2B5EF4-FFF2-40B4-BE49-F238E27FC236}">
                <a16:creationId xmlns:a16="http://schemas.microsoft.com/office/drawing/2014/main" id="{134576BE-5530-E0BF-F18E-477515424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44" y="2997867"/>
            <a:ext cx="2655895" cy="26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7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Attēls, kurā ir teksts, ekrānuzņēmums, fonts, cipars&#10;&#10;Apraksts ģenerēts automātiski">
            <a:extLst>
              <a:ext uri="{FF2B5EF4-FFF2-40B4-BE49-F238E27FC236}">
                <a16:creationId xmlns:a16="http://schemas.microsoft.com/office/drawing/2014/main" id="{BE182749-2253-EFE7-E425-B0794F533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5" y="903405"/>
            <a:ext cx="7506075" cy="5732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B62D3C-9BF3-9C50-07CA-DC0BD5EB96D8}"/>
              </a:ext>
            </a:extLst>
          </p:cNvPr>
          <p:cNvSpPr txBox="1"/>
          <p:nvPr/>
        </p:nvSpPr>
        <p:spPr>
          <a:xfrm>
            <a:off x="7864830" y="1518958"/>
            <a:ext cx="35552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All phenomena </a:t>
            </a:r>
            <a:endParaRPr lang="lv-LV" sz="32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of the 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U</a:t>
            </a:r>
            <a:r>
              <a:rPr lang="en-US" sz="32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niverse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dirty="0"/>
              <a:t>– </a:t>
            </a:r>
            <a:r>
              <a:rPr lang="lv-LV" sz="3200" dirty="0"/>
              <a:t>(</a:t>
            </a:r>
            <a:r>
              <a:rPr lang="en-US" sz="3200" dirty="0"/>
              <a:t>every</a:t>
            </a:r>
            <a:r>
              <a:rPr lang="lv-LV" sz="3200" dirty="0"/>
              <a:t> </a:t>
            </a:r>
            <a:r>
              <a:rPr lang="en-US" sz="3200" dirty="0"/>
              <a:t>thing as a changing thing</a:t>
            </a:r>
            <a:r>
              <a:rPr lang="lv-LV" sz="3200" dirty="0"/>
              <a:t> </a:t>
            </a:r>
            <a:r>
              <a:rPr lang="en-US" sz="3200" dirty="0"/>
              <a:t>in</a:t>
            </a:r>
            <a:r>
              <a:rPr lang="lv-LV" sz="3200" dirty="0"/>
              <a:t> </a:t>
            </a:r>
            <a:r>
              <a:rPr lang="lv-LV" sz="3200" dirty="0" err="1"/>
              <a:t>space</a:t>
            </a:r>
            <a:r>
              <a:rPr lang="lv-LV" sz="3200" dirty="0"/>
              <a:t> </a:t>
            </a:r>
            <a:r>
              <a:rPr lang="lv-LV" sz="3200" dirty="0" err="1"/>
              <a:t>and</a:t>
            </a:r>
            <a:r>
              <a:rPr lang="lv-LV" sz="3200" dirty="0"/>
              <a:t> </a:t>
            </a:r>
            <a:r>
              <a:rPr lang="lv-LV" sz="3200" dirty="0" err="1"/>
              <a:t>time</a:t>
            </a:r>
            <a:r>
              <a:rPr lang="lv-LV" sz="3200" dirty="0"/>
              <a:t>)</a:t>
            </a:r>
          </a:p>
          <a:p>
            <a:pPr algn="ctr"/>
            <a:r>
              <a:rPr lang="lv-LV" sz="3200" dirty="0"/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I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N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T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E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R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C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T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S</a:t>
            </a:r>
            <a:endParaRPr lang="lv-LV" sz="3200" b="1" u="sng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with every</a:t>
            </a:r>
            <a:endParaRPr lang="lv-LV" sz="3200" b="1" u="sng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algn="ctr"/>
            <a:r>
              <a:rPr lang="lv-LV" sz="3200" b="1" u="sng" dirty="0" err="1">
                <a:solidFill>
                  <a:srgbClr val="C00000"/>
                </a:solidFill>
                <a:highlight>
                  <a:srgbClr val="FFFF00"/>
                </a:highlight>
              </a:rPr>
              <a:t>other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</a:p>
          <a:p>
            <a:pPr algn="ctr"/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Thing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lv-LV" sz="3200" b="1" u="sng" dirty="0" err="1">
                <a:solidFill>
                  <a:srgbClr val="C00000"/>
                </a:solidFill>
                <a:highlight>
                  <a:srgbClr val="FFFF00"/>
                </a:highlight>
              </a:rPr>
              <a:t>else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E9C6E-2E2A-C55D-D575-53208E95BD2D}"/>
              </a:ext>
            </a:extLst>
          </p:cNvPr>
          <p:cNvSpPr txBox="1"/>
          <p:nvPr/>
        </p:nvSpPr>
        <p:spPr>
          <a:xfrm>
            <a:off x="571500" y="287852"/>
            <a:ext cx="114141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N I V E R S E  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S Y S T E M </a:t>
            </a:r>
            <a:endParaRPr kumimoji="0" lang="lv-LV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83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D51EB4-BB13-BDEF-069E-AFBAF9677183}"/>
              </a:ext>
            </a:extLst>
          </p:cNvPr>
          <p:cNvSpPr txBox="1"/>
          <p:nvPr/>
        </p:nvSpPr>
        <p:spPr>
          <a:xfrm>
            <a:off x="628074" y="1481328"/>
            <a:ext cx="116404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The process of interaction of things </a:t>
            </a:r>
            <a:r>
              <a:rPr lang="lv-LV" sz="2800" b="1" dirty="0" err="1"/>
              <a:t>means</a:t>
            </a:r>
            <a:r>
              <a:rPr lang="lv-LV" sz="2800" b="1" dirty="0"/>
              <a:t> </a:t>
            </a:r>
            <a:r>
              <a:rPr lang="en-US" sz="2800" b="1" dirty="0"/>
              <a:t>mutual </a:t>
            </a:r>
            <a:r>
              <a:rPr lang="lv-LV" sz="2800" b="1" dirty="0" err="1"/>
              <a:t>action</a:t>
            </a:r>
            <a:r>
              <a:rPr lang="lv-LV" sz="2800" b="1" dirty="0"/>
              <a:t> (</a:t>
            </a:r>
            <a:r>
              <a:rPr lang="en-US" sz="2800" b="1" dirty="0"/>
              <a:t>influence</a:t>
            </a:r>
            <a:r>
              <a:rPr lang="lv-LV" sz="2800" b="1" dirty="0"/>
              <a:t>)</a:t>
            </a:r>
            <a:r>
              <a:rPr lang="en-US" sz="2800" b="1" dirty="0"/>
              <a:t> and </a:t>
            </a:r>
            <a:r>
              <a:rPr lang="lv-LV" sz="2800" b="1" dirty="0" err="1"/>
              <a:t>corresponding</a:t>
            </a:r>
            <a:r>
              <a:rPr lang="lv-LV" sz="2800" b="1" dirty="0"/>
              <a:t> </a:t>
            </a:r>
            <a:r>
              <a:rPr lang="lv-LV" sz="2800" b="1" dirty="0" err="1"/>
              <a:t>reaction</a:t>
            </a:r>
            <a:r>
              <a:rPr lang="lv-LV" sz="2800" b="1" dirty="0"/>
              <a:t> (</a:t>
            </a:r>
            <a:r>
              <a:rPr lang="en-US" sz="2800" b="1" dirty="0"/>
              <a:t>counterinfluence</a:t>
            </a:r>
            <a:r>
              <a:rPr lang="lv-LV" sz="2800" b="1" dirty="0"/>
              <a:t>)</a:t>
            </a:r>
            <a:r>
              <a:rPr lang="en-US" sz="2800" b="1" dirty="0"/>
              <a:t> of things. </a:t>
            </a:r>
            <a:r>
              <a:rPr lang="en-US" sz="2800" b="1" dirty="0">
                <a:solidFill>
                  <a:srgbClr val="C00000"/>
                </a:solidFill>
              </a:rPr>
              <a:t>Mutual </a:t>
            </a:r>
            <a:r>
              <a:rPr lang="lv-LV" sz="2800" b="1" dirty="0" err="1">
                <a:solidFill>
                  <a:srgbClr val="C00000"/>
                </a:solidFill>
              </a:rPr>
              <a:t>actions</a:t>
            </a:r>
            <a:r>
              <a:rPr lang="en-US" sz="2800" b="1" dirty="0">
                <a:solidFill>
                  <a:srgbClr val="C00000"/>
                </a:solidFill>
              </a:rPr>
              <a:t> and </a:t>
            </a:r>
            <a:r>
              <a:rPr lang="lv-LV" sz="2800" b="1" dirty="0" err="1">
                <a:solidFill>
                  <a:srgbClr val="C00000"/>
                </a:solidFill>
              </a:rPr>
              <a:t>reactions</a:t>
            </a:r>
            <a:r>
              <a:rPr lang="en-US" sz="2800" b="1" dirty="0">
                <a:solidFill>
                  <a:srgbClr val="C00000"/>
                </a:solidFill>
              </a:rPr>
              <a:t> of </a:t>
            </a:r>
            <a:r>
              <a:rPr lang="lv-LV" sz="2800" b="1" dirty="0" err="1">
                <a:solidFill>
                  <a:srgbClr val="C00000"/>
                </a:solidFill>
              </a:rPr>
              <a:t>interacting</a:t>
            </a:r>
            <a:r>
              <a:rPr lang="lv-LV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things are represented within the Human's World of Thoughts</a:t>
            </a:r>
            <a:r>
              <a:rPr lang="lv-LV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as PROCESSUAL SYSTEMS.</a:t>
            </a:r>
            <a:endParaRPr lang="lv-LV" sz="7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D04D1-BB6B-6CD1-B0CA-C20CA622ED85}"/>
              </a:ext>
            </a:extLst>
          </p:cNvPr>
          <p:cNvSpPr txBox="1"/>
          <p:nvPr/>
        </p:nvSpPr>
        <p:spPr>
          <a:xfrm>
            <a:off x="49618" y="200219"/>
            <a:ext cx="1214238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 N T E R A C T I O N 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everything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within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Universe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top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concepts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systems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theories</a:t>
            </a:r>
            <a:endParaRPr lang="lv-LV" sz="320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34806-CA3B-4235-2279-1803B669AA35}"/>
              </a:ext>
            </a:extLst>
          </p:cNvPr>
          <p:cNvSpPr txBox="1"/>
          <p:nvPr/>
        </p:nvSpPr>
        <p:spPr>
          <a:xfrm>
            <a:off x="628074" y="4841899"/>
            <a:ext cx="112729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800" b="1" dirty="0"/>
              <a:t>FORCE, WORK, ENERGY, POWER </a:t>
            </a:r>
          </a:p>
          <a:p>
            <a:pPr algn="ctr"/>
            <a:r>
              <a:rPr lang="lv-LV" sz="2800" b="1" dirty="0" err="1"/>
              <a:t>as</a:t>
            </a:r>
            <a:r>
              <a:rPr lang="lv-LV" sz="2800" b="1" dirty="0"/>
              <a:t> </a:t>
            </a:r>
            <a:r>
              <a:rPr lang="lv-LV" sz="2800" b="1" dirty="0" err="1"/>
              <a:t>well</a:t>
            </a:r>
            <a:r>
              <a:rPr lang="lv-LV" sz="2800" b="1" dirty="0"/>
              <a:t> </a:t>
            </a:r>
            <a:r>
              <a:rPr lang="lv-LV" sz="2800" b="1" dirty="0" err="1"/>
              <a:t>as</a:t>
            </a:r>
            <a:r>
              <a:rPr lang="lv-LV" sz="2800" b="1" dirty="0"/>
              <a:t> </a:t>
            </a:r>
            <a:r>
              <a:rPr lang="lv-LV" sz="2800" b="1" dirty="0" err="1"/>
              <a:t>Statics</a:t>
            </a:r>
            <a:r>
              <a:rPr lang="lv-LV" sz="2800" b="1" dirty="0"/>
              <a:t> </a:t>
            </a:r>
            <a:r>
              <a:rPr lang="lv-LV" sz="2800" b="1" dirty="0" err="1"/>
              <a:t>and</a:t>
            </a:r>
            <a:r>
              <a:rPr lang="lv-LV" sz="2800" b="1" dirty="0"/>
              <a:t> </a:t>
            </a:r>
            <a:r>
              <a:rPr lang="lv-LV" sz="2800" b="1" dirty="0" err="1"/>
              <a:t>Kinetics</a:t>
            </a:r>
            <a:r>
              <a:rPr lang="lv-LV" sz="2800" b="1" dirty="0"/>
              <a:t>, Dynamics </a:t>
            </a:r>
            <a:r>
              <a:rPr lang="lv-LV" sz="2800" b="1" dirty="0" err="1"/>
              <a:t>and</a:t>
            </a:r>
            <a:r>
              <a:rPr lang="lv-LV" sz="2800" b="1" dirty="0"/>
              <a:t> </a:t>
            </a:r>
            <a:r>
              <a:rPr lang="lv-LV" sz="2800" b="1" dirty="0" err="1"/>
              <a:t>Energetics</a:t>
            </a:r>
            <a:r>
              <a:rPr lang="lv-LV" sz="2800" b="1" dirty="0"/>
              <a:t>, </a:t>
            </a:r>
            <a:r>
              <a:rPr lang="lv-LV" sz="2800" b="1" dirty="0" err="1"/>
              <a:t>transformation</a:t>
            </a:r>
            <a:r>
              <a:rPr lang="lv-LV" sz="2800" b="1" dirty="0"/>
              <a:t>, </a:t>
            </a:r>
            <a:r>
              <a:rPr lang="lv-LV" sz="2800" b="1" dirty="0" err="1"/>
              <a:t>transmission</a:t>
            </a:r>
            <a:r>
              <a:rPr lang="lv-LV" sz="2800" b="1" dirty="0"/>
              <a:t>  </a:t>
            </a:r>
            <a:r>
              <a:rPr lang="lv-LV" sz="2800" b="1" dirty="0" err="1"/>
              <a:t>and</a:t>
            </a:r>
            <a:r>
              <a:rPr lang="lv-LV" sz="2800" b="1" dirty="0"/>
              <a:t> </a:t>
            </a:r>
            <a:r>
              <a:rPr lang="lv-LV" sz="2800" b="1" dirty="0" err="1"/>
              <a:t>storing</a:t>
            </a:r>
            <a:r>
              <a:rPr lang="lv-LV" sz="2800" b="1" dirty="0"/>
              <a:t> </a:t>
            </a:r>
            <a:r>
              <a:rPr lang="lv-LV" sz="2800" b="1" dirty="0" err="1"/>
              <a:t>of</a:t>
            </a:r>
            <a:r>
              <a:rPr lang="lv-LV" sz="2800" b="1" dirty="0"/>
              <a:t> </a:t>
            </a:r>
            <a:r>
              <a:rPr lang="lv-LV" sz="2800" b="1" dirty="0" err="1"/>
              <a:t>energy</a:t>
            </a:r>
            <a:r>
              <a:rPr lang="lv-LV" sz="2800" b="1" dirty="0"/>
              <a:t> </a:t>
            </a:r>
            <a:r>
              <a:rPr lang="lv-LV" sz="2800" b="1" dirty="0" err="1"/>
              <a:t>today</a:t>
            </a:r>
            <a:r>
              <a:rPr lang="lv-LV" sz="2800" b="1" dirty="0"/>
              <a:t> </a:t>
            </a:r>
            <a:r>
              <a:rPr lang="lv-LV" sz="2800" b="1" dirty="0" err="1"/>
              <a:t>are</a:t>
            </a:r>
            <a:r>
              <a:rPr lang="lv-LV" sz="2800" b="1" dirty="0"/>
              <a:t> </a:t>
            </a:r>
            <a:r>
              <a:rPr lang="lv-LV" sz="2800" b="1" dirty="0" err="1"/>
              <a:t>well</a:t>
            </a:r>
            <a:r>
              <a:rPr lang="lv-LV" sz="2800" b="1" dirty="0"/>
              <a:t> </a:t>
            </a:r>
            <a:r>
              <a:rPr lang="lv-LV" sz="2800" b="1" dirty="0" err="1"/>
              <a:t>developed</a:t>
            </a:r>
            <a:r>
              <a:rPr lang="lv-LV" sz="2800" b="1" dirty="0"/>
              <a:t> </a:t>
            </a:r>
            <a:r>
              <a:rPr lang="lv-LV" sz="2800" b="1" dirty="0" err="1"/>
              <a:t>general</a:t>
            </a:r>
            <a:r>
              <a:rPr lang="lv-LV" sz="2800" b="1" dirty="0"/>
              <a:t> </a:t>
            </a:r>
            <a:r>
              <a:rPr lang="lv-LV" sz="2800" b="1" dirty="0" err="1"/>
              <a:t>concepts</a:t>
            </a:r>
            <a:r>
              <a:rPr lang="lv-LV" sz="2800" b="1" dirty="0"/>
              <a:t> </a:t>
            </a:r>
            <a:r>
              <a:rPr lang="lv-LV" sz="2800" b="1" dirty="0" err="1"/>
              <a:t>for</a:t>
            </a:r>
            <a:r>
              <a:rPr lang="lv-LV" sz="2800" b="1" dirty="0"/>
              <a:t> </a:t>
            </a:r>
            <a:r>
              <a:rPr lang="lv-LV" sz="2800" b="1" dirty="0" err="1"/>
              <a:t>practice</a:t>
            </a:r>
            <a:r>
              <a:rPr lang="lv-LV" sz="2800" b="1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DB82E-2A72-1A21-8E3E-3CC957978D08}"/>
              </a:ext>
            </a:extLst>
          </p:cNvPr>
          <p:cNvSpPr txBox="1"/>
          <p:nvPr/>
        </p:nvSpPr>
        <p:spPr>
          <a:xfrm>
            <a:off x="628074" y="3335312"/>
            <a:ext cx="112288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Observing things in practice, it is found that the reaction (effect) lags behind the cause in time. </a:t>
            </a:r>
            <a:r>
              <a:rPr kumimoji="0" lang="lv-LV" sz="28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</a:t>
            </a:r>
            <a:r>
              <a:rPr kumimoji="0" lang="lv-LV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</a:t>
            </a:r>
            <a:r>
              <a:rPr kumimoji="0" lang="en-GB" sz="28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heor</a:t>
            </a:r>
            <a:r>
              <a:rPr kumimoji="0" lang="lv-LV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ies</a:t>
            </a:r>
            <a:r>
              <a:rPr kumimoji="0" lang="en-GB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28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GB" sz="2800" b="1" i="0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succesfully</a:t>
            </a:r>
            <a:r>
              <a:rPr kumimoji="0" lang="en-GB" sz="2800" b="1" i="0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2800" b="1" i="0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</a:t>
            </a:r>
            <a:r>
              <a:rPr kumimoji="0" lang="en-GB" sz="2800" b="1" i="0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this very important for practice</a:t>
            </a:r>
            <a:r>
              <a:rPr kumimoji="0" lang="lv-LV" sz="2800" b="1" i="0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effect-and-cause chain relationship.</a:t>
            </a:r>
          </a:p>
        </p:txBody>
      </p:sp>
    </p:spTree>
    <p:extLst>
      <p:ext uri="{BB962C8B-B14F-4D97-AF65-F5344CB8AC3E}">
        <p14:creationId xmlns:p14="http://schemas.microsoft.com/office/powerpoint/2010/main" val="20599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28084</TotalTime>
  <Words>2084</Words>
  <Application>Microsoft Office PowerPoint</Application>
  <PresentationFormat>Platekrāna</PresentationFormat>
  <Paragraphs>277</Paragraphs>
  <Slides>33</Slides>
  <Notes>10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33</vt:i4>
      </vt:variant>
    </vt:vector>
  </HeadingPairs>
  <TitlesOfParts>
    <vt:vector size="39" baseType="lpstr">
      <vt:lpstr>Arial</vt:lpstr>
      <vt:lpstr>Arial Unicode MS</vt:lpstr>
      <vt:lpstr>Calibri</vt:lpstr>
      <vt:lpstr>Calibri Light</vt:lpstr>
      <vt:lpstr>Times New Roman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Andris Broks</dc:creator>
  <cp:lastModifiedBy>Andris Broks</cp:lastModifiedBy>
  <cp:revision>612</cp:revision>
  <cp:lastPrinted>2017-04-16T10:34:30Z</cp:lastPrinted>
  <dcterms:created xsi:type="dcterms:W3CDTF">2017-01-07T15:29:53Z</dcterms:created>
  <dcterms:modified xsi:type="dcterms:W3CDTF">2024-04-24T22:00:46Z</dcterms:modified>
</cp:coreProperties>
</file>