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287" r:id="rId3"/>
    <p:sldId id="281" r:id="rId4"/>
    <p:sldId id="291" r:id="rId5"/>
    <p:sldId id="261" r:id="rId6"/>
    <p:sldId id="283" r:id="rId7"/>
    <p:sldId id="284" r:id="rId8"/>
    <p:sldId id="285" r:id="rId9"/>
    <p:sldId id="286" r:id="rId10"/>
    <p:sldId id="294" r:id="rId11"/>
    <p:sldId id="292" r:id="rId12"/>
    <p:sldId id="289" r:id="rId13"/>
    <p:sldId id="290" r:id="rId14"/>
    <p:sldId id="293"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9/30/2023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 y="71414"/>
            <a:ext cx="9144000" cy="1071563"/>
          </a:xfrm>
        </p:spPr>
        <p:txBody>
          <a:bodyPr/>
          <a:lstStyle/>
          <a:p>
            <a:pPr eaLnBrk="1" hangingPunct="1"/>
            <a:r>
              <a:rPr lang="lv-LV" sz="3600" b="1" dirty="0" smtClean="0"/>
              <a:t>Lk.7:36-50 Kam daudz piedots, daudz mīl</a:t>
            </a:r>
          </a:p>
        </p:txBody>
      </p:sp>
      <p:pic>
        <p:nvPicPr>
          <p:cNvPr id="2051" name="Picture 3" descr="DOVE019"/>
          <p:cNvPicPr>
            <a:picLocks noChangeAspect="1" noChangeArrowheads="1"/>
          </p:cNvPicPr>
          <p:nvPr/>
        </p:nvPicPr>
        <p:blipFill>
          <a:blip r:embed="rId2" cstate="print"/>
          <a:srcRect/>
          <a:stretch>
            <a:fillRect/>
          </a:stretch>
        </p:blipFill>
        <p:spPr bwMode="auto">
          <a:xfrm>
            <a:off x="179512" y="0"/>
            <a:ext cx="333831" cy="475655"/>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1.okt.2023.</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2290" name="Picture 2" descr="The Women Who Anointed Jesus - Living in The Story"/>
          <p:cNvPicPr>
            <a:picLocks noChangeAspect="1" noChangeArrowheads="1"/>
          </p:cNvPicPr>
          <p:nvPr/>
        </p:nvPicPr>
        <p:blipFill>
          <a:blip r:embed="rId3" cstate="print"/>
          <a:srcRect/>
          <a:stretch>
            <a:fillRect/>
          </a:stretch>
        </p:blipFill>
        <p:spPr bwMode="auto">
          <a:xfrm>
            <a:off x="971600" y="1196752"/>
            <a:ext cx="7272808" cy="54546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3"/>
          <p:cNvSpPr>
            <a:spLocks noGrp="1"/>
          </p:cNvSpPr>
          <p:nvPr>
            <p:ph type="sldNum" sz="quarter" idx="12"/>
          </p:nvPr>
        </p:nvSpPr>
        <p:spPr>
          <a:noFill/>
        </p:spPr>
        <p:txBody>
          <a:bodyPr/>
          <a:lstStyle/>
          <a:p>
            <a:fld id="{28CC7F9D-64C0-41D0-BF12-D268895AA74B}" type="slidenum">
              <a:rPr lang="lv-LV" smtClean="0"/>
              <a:pPr/>
              <a:t>10</a:t>
            </a:fld>
            <a:endParaRPr lang="lv-LV" smtClean="0"/>
          </a:p>
        </p:txBody>
      </p:sp>
      <p:pic>
        <p:nvPicPr>
          <p:cNvPr id="7170" name="Picture 2" descr="Kelley McMorris illustration: A Woman Washes Jesus' Feet"/>
          <p:cNvPicPr>
            <a:picLocks noChangeAspect="1" noChangeArrowheads="1"/>
          </p:cNvPicPr>
          <p:nvPr/>
        </p:nvPicPr>
        <p:blipFill>
          <a:blip r:embed="rId2" cstate="print"/>
          <a:srcRect/>
          <a:stretch>
            <a:fillRect/>
          </a:stretch>
        </p:blipFill>
        <p:spPr bwMode="auto">
          <a:xfrm>
            <a:off x="4572000" y="1173604"/>
            <a:ext cx="4392488" cy="5684396"/>
          </a:xfrm>
          <a:prstGeom prst="ellipse">
            <a:avLst/>
          </a:prstGeom>
          <a:ln>
            <a:noFill/>
          </a:ln>
          <a:effectLst>
            <a:softEdge rad="112500"/>
          </a:effectLst>
        </p:spPr>
      </p:pic>
      <p:sp>
        <p:nvSpPr>
          <p:cNvPr id="6" name="Rounded Rectangle 5"/>
          <p:cNvSpPr/>
          <p:nvPr/>
        </p:nvSpPr>
        <p:spPr>
          <a:xfrm>
            <a:off x="323528" y="1484784"/>
            <a:ext cx="3923928" cy="23042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Ja neapzinos savu grēku, grēku piedošanai man nav vērtības</a:t>
            </a:r>
            <a:endParaRPr lang="en-US" sz="2800" dirty="0">
              <a:solidFill>
                <a:schemeClr val="tx1"/>
              </a:solidFill>
            </a:endParaRPr>
          </a:p>
        </p:txBody>
      </p:sp>
      <p:sp>
        <p:nvSpPr>
          <p:cNvPr id="8" name="Rounded Rectangle 7"/>
          <p:cNvSpPr/>
          <p:nvPr/>
        </p:nvSpPr>
        <p:spPr>
          <a:xfrm>
            <a:off x="179512" y="4437112"/>
            <a:ext cx="4680520" cy="22322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Kas darās tavā sirdī? Vai tu novērtē Jēzus piedošanu tik augsti kā šī sieviete?</a:t>
            </a:r>
            <a:endParaRPr lang="en-US" sz="2800" dirty="0">
              <a:solidFill>
                <a:schemeClr val="tx1"/>
              </a:solidFill>
            </a:endParaRPr>
          </a:p>
        </p:txBody>
      </p:sp>
      <p:sp>
        <p:nvSpPr>
          <p:cNvPr id="9" name="Rectangle 2"/>
          <p:cNvSpPr>
            <a:spLocks noGrp="1" noChangeArrowheads="1"/>
          </p:cNvSpPr>
          <p:nvPr>
            <p:ph type="title" idx="4294967295"/>
          </p:nvPr>
        </p:nvSpPr>
        <p:spPr>
          <a:xfrm>
            <a:off x="0" y="188640"/>
            <a:ext cx="9144000" cy="850900"/>
          </a:xfrm>
        </p:spPr>
        <p:txBody>
          <a:bodyPr/>
          <a:lstStyle/>
          <a:p>
            <a:pPr eaLnBrk="1" hangingPunct="1"/>
            <a:r>
              <a:rPr lang="lv-LV" sz="4000" b="1" dirty="0" smtClean="0">
                <a:solidFill>
                  <a:schemeClr val="tx1"/>
                </a:solidFill>
              </a:rPr>
              <a:t>Vai es saprotu cik daudz man Kristus ir piedevis?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Pateicība</a:t>
            </a:r>
          </a:p>
        </p:txBody>
      </p:sp>
      <p:sp>
        <p:nvSpPr>
          <p:cNvPr id="7" name="Rectangle 6"/>
          <p:cNvSpPr>
            <a:spLocks noChangeArrowheads="1"/>
          </p:cNvSpPr>
          <p:nvPr/>
        </p:nvSpPr>
        <p:spPr bwMode="auto">
          <a:xfrm>
            <a:off x="0" y="692696"/>
            <a:ext cx="9144000" cy="523220"/>
          </a:xfrm>
          <a:prstGeom prst="rect">
            <a:avLst/>
          </a:prstGeom>
          <a:noFill/>
          <a:ln w="9525">
            <a:noFill/>
            <a:miter lim="800000"/>
            <a:headEnd/>
            <a:tailEnd/>
          </a:ln>
        </p:spPr>
        <p:txBody>
          <a:bodyPr>
            <a:spAutoFit/>
          </a:bodyPr>
          <a:lstStyle/>
          <a:p>
            <a:r>
              <a:rPr lang="lv-LV" sz="2800" b="1" dirty="0" smtClean="0"/>
              <a:t>Līdzīgi</a:t>
            </a:r>
            <a:r>
              <a:rPr lang="lv-LV" sz="2800" dirty="0" smtClean="0"/>
              <a:t>:</a:t>
            </a:r>
          </a:p>
        </p:txBody>
      </p:sp>
      <p:pic>
        <p:nvPicPr>
          <p:cNvPr id="5" name="Picture 5"/>
          <p:cNvPicPr>
            <a:picLocks noChangeAspect="1" noChangeArrowheads="1"/>
          </p:cNvPicPr>
          <p:nvPr/>
        </p:nvPicPr>
        <p:blipFill>
          <a:blip r:embed="rId2" cstate="print"/>
          <a:srcRect/>
          <a:stretch>
            <a:fillRect/>
          </a:stretch>
        </p:blipFill>
        <p:spPr bwMode="auto">
          <a:xfrm>
            <a:off x="827584" y="1988840"/>
            <a:ext cx="7331968" cy="3500438"/>
          </a:xfrm>
          <a:prstGeom prst="rect">
            <a:avLst/>
          </a:prstGeom>
          <a:ln>
            <a:noFill/>
          </a:ln>
          <a:effectLst>
            <a:softEdge rad="112500"/>
          </a:effectLst>
        </p:spPr>
      </p:pic>
      <p:sp>
        <p:nvSpPr>
          <p:cNvPr id="6" name="Rounded Rectangle 5"/>
          <p:cNvSpPr/>
          <p:nvPr/>
        </p:nvSpPr>
        <p:spPr>
          <a:xfrm>
            <a:off x="1331640" y="836712"/>
            <a:ext cx="7488832"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buFont typeface="Arial" pitchFamily="34" charset="0"/>
              <a:buChar char="•"/>
            </a:pPr>
            <a:r>
              <a:rPr lang="lv-LV" sz="3200" dirty="0" smtClean="0"/>
              <a:t>Kas </a:t>
            </a:r>
            <a:r>
              <a:rPr lang="lv-LV" sz="3200" b="1" dirty="0" smtClean="0"/>
              <a:t>neapzinās Dieva darbu </a:t>
            </a:r>
            <a:r>
              <a:rPr lang="lv-LV" sz="3200" dirty="0" smtClean="0"/>
              <a:t>pie augu augšanas un </a:t>
            </a:r>
            <a:r>
              <a:rPr lang="lv-LV" sz="3200" b="1" dirty="0" smtClean="0"/>
              <a:t>ražas došanas</a:t>
            </a:r>
            <a:r>
              <a:rPr lang="lv-LV" sz="3200" dirty="0" smtClean="0"/>
              <a:t>, tiem nav arī </a:t>
            </a:r>
            <a:r>
              <a:rPr lang="lv-LV" sz="3200" b="1" dirty="0" smtClean="0"/>
              <a:t>nekādas pateicības Dievam</a:t>
            </a:r>
            <a:r>
              <a:rPr lang="lv-LV" sz="3200" dirty="0" smtClean="0"/>
              <a:t>!</a:t>
            </a:r>
          </a:p>
        </p:txBody>
      </p:sp>
      <p:sp>
        <p:nvSpPr>
          <p:cNvPr id="8" name="Rounded Rectangle 7"/>
          <p:cNvSpPr/>
          <p:nvPr/>
        </p:nvSpPr>
        <p:spPr>
          <a:xfrm>
            <a:off x="1331640" y="5229200"/>
            <a:ext cx="7560840"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buFontTx/>
              <a:buChar char="•"/>
            </a:pPr>
            <a:r>
              <a:rPr lang="lv-LV" sz="3200" dirty="0" smtClean="0"/>
              <a:t>Bet kad cilvēks </a:t>
            </a:r>
            <a:r>
              <a:rPr lang="lv-LV" sz="3200" b="1" dirty="0" smtClean="0"/>
              <a:t>ticībā saprot</a:t>
            </a:r>
            <a:r>
              <a:rPr lang="lv-LV" sz="3200" dirty="0" smtClean="0"/>
              <a:t>, ka </a:t>
            </a:r>
            <a:r>
              <a:rPr lang="lv-LV" sz="3200" b="1" dirty="0" smtClean="0"/>
              <a:t>Dievs</a:t>
            </a:r>
            <a:r>
              <a:rPr lang="lv-LV" sz="3200" dirty="0" smtClean="0"/>
              <a:t> ir tas, kas liek </a:t>
            </a:r>
            <a:r>
              <a:rPr lang="lv-LV" sz="3200" b="1" dirty="0" smtClean="0"/>
              <a:t>sēklām augt</a:t>
            </a:r>
            <a:r>
              <a:rPr lang="lv-LV" sz="3200" dirty="0" smtClean="0"/>
              <a:t>, un </a:t>
            </a:r>
            <a:r>
              <a:rPr lang="lv-LV" sz="3200" b="1" dirty="0" smtClean="0"/>
              <a:t>augļus nest</a:t>
            </a:r>
            <a:r>
              <a:rPr lang="lv-LV" sz="3200" dirty="0" smtClean="0"/>
              <a:t>, tur sirds arī </a:t>
            </a:r>
            <a:r>
              <a:rPr lang="lv-LV" sz="3200" b="1" dirty="0" smtClean="0"/>
              <a:t>pildās</a:t>
            </a:r>
            <a:r>
              <a:rPr lang="lv-LV" sz="3200" dirty="0" smtClean="0"/>
              <a:t> ar </a:t>
            </a:r>
            <a:r>
              <a:rPr lang="lv-LV" sz="3200" b="1" dirty="0" smtClean="0"/>
              <a:t>pateicībā</a:t>
            </a:r>
            <a:r>
              <a:rPr lang="lv-LV" sz="3200" dirty="0" smtClean="0"/>
              <a:t>.</a:t>
            </a:r>
            <a:endParaRPr lang="lv-LV"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4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48</a:t>
            </a:r>
            <a:r>
              <a:rPr lang="lv-LV" sz="2800" i="1" dirty="0" smtClean="0"/>
              <a:t> Un viņš tai teica: “Tavi grēki tev ir piedoti.” </a:t>
            </a:r>
            <a:r>
              <a:rPr lang="lv-LV" sz="2800" i="1" baseline="30000" dirty="0" smtClean="0"/>
              <a:t>49</a:t>
            </a:r>
            <a:r>
              <a:rPr lang="lv-LV" sz="2800" i="1" dirty="0" smtClean="0"/>
              <a:t> Un tie, kas bija pie galda, savā starpā runāja: “Kas viņš tāds, ka pat grēkus piedod?”</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12</a:t>
            </a:fld>
            <a:endParaRPr lang="lv-LV" smtClean="0"/>
          </a:p>
        </p:txBody>
      </p:sp>
      <p:pic>
        <p:nvPicPr>
          <p:cNvPr id="1026" name="Picture 2" descr="A Prayer for the Forgiveness of Sins"/>
          <p:cNvPicPr>
            <a:picLocks noChangeAspect="1" noChangeArrowheads="1"/>
          </p:cNvPicPr>
          <p:nvPr/>
        </p:nvPicPr>
        <p:blipFill>
          <a:blip r:embed="rId2" cstate="print"/>
          <a:srcRect/>
          <a:stretch>
            <a:fillRect/>
          </a:stretch>
        </p:blipFill>
        <p:spPr bwMode="auto">
          <a:xfrm flipH="1">
            <a:off x="899592" y="1349388"/>
            <a:ext cx="7776864" cy="5508612"/>
          </a:xfrm>
          <a:prstGeom prst="rect">
            <a:avLst/>
          </a:prstGeom>
          <a:ln>
            <a:noFill/>
          </a:ln>
          <a:effectLst>
            <a:softEdge rad="112500"/>
          </a:effectLst>
        </p:spPr>
      </p:pic>
      <p:sp>
        <p:nvSpPr>
          <p:cNvPr id="6" name="Rounded Rectangle 5"/>
          <p:cNvSpPr/>
          <p:nvPr/>
        </p:nvSpPr>
        <p:spPr>
          <a:xfrm>
            <a:off x="251520" y="1556792"/>
            <a:ext cx="4320480"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Sieviete apzinās savu lielo grēcīgumu, un saņem piedošanu</a:t>
            </a:r>
            <a:endParaRPr lang="en-US" sz="2400" dirty="0">
              <a:solidFill>
                <a:schemeClr val="tx1"/>
              </a:solidFill>
            </a:endParaRPr>
          </a:p>
        </p:txBody>
      </p:sp>
      <p:sp>
        <p:nvSpPr>
          <p:cNvPr id="8" name="Rounded Rectangle 7"/>
          <p:cNvSpPr/>
          <p:nvPr/>
        </p:nvSpPr>
        <p:spPr>
          <a:xfrm>
            <a:off x="251520" y="3140968"/>
            <a:ext cx="3168352"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Farizejs neredz savu grēku, bet nosoda Jēzu</a:t>
            </a:r>
            <a:endParaRPr lang="en-US"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algn="ctr" eaLnBrk="1" hangingPunct="1">
              <a:spcBef>
                <a:spcPct val="0"/>
              </a:spcBef>
              <a:buFontTx/>
              <a:buNone/>
            </a:pPr>
            <a:r>
              <a:rPr lang="lv-LV" sz="3600" i="1" baseline="30000" dirty="0" smtClean="0"/>
              <a:t>50</a:t>
            </a:r>
            <a:r>
              <a:rPr lang="lv-LV" sz="3600" i="1" dirty="0" smtClean="0"/>
              <a:t> Bet sievietei Jēzus sacīja: “Tava ticība tevi ir izglābusi. Ej ar mieru!”</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13</a:t>
            </a:fld>
            <a:endParaRPr lang="lv-LV" smtClean="0"/>
          </a:p>
        </p:txBody>
      </p:sp>
      <p:pic>
        <p:nvPicPr>
          <p:cNvPr id="26626" name="Picture 2" descr="Jesus and the Sinful Woman - YouTube"/>
          <p:cNvPicPr>
            <a:picLocks noChangeAspect="1" noChangeArrowheads="1"/>
          </p:cNvPicPr>
          <p:nvPr/>
        </p:nvPicPr>
        <p:blipFill>
          <a:blip r:embed="rId2" cstate="print"/>
          <a:srcRect/>
          <a:stretch>
            <a:fillRect/>
          </a:stretch>
        </p:blipFill>
        <p:spPr bwMode="auto">
          <a:xfrm>
            <a:off x="179512" y="1988840"/>
            <a:ext cx="8653479" cy="4869160"/>
          </a:xfrm>
          <a:prstGeom prst="rect">
            <a:avLst/>
          </a:prstGeom>
          <a:ln>
            <a:noFill/>
          </a:ln>
          <a:effectLst>
            <a:softEdge rad="112500"/>
          </a:effectLst>
        </p:spPr>
      </p:pic>
      <p:sp>
        <p:nvSpPr>
          <p:cNvPr id="6" name="Rounded Rectangle 5"/>
          <p:cNvSpPr/>
          <p:nvPr/>
        </p:nvSpPr>
        <p:spPr>
          <a:xfrm>
            <a:off x="899592" y="5805264"/>
            <a:ext cx="388843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baušļu pildīšana</a:t>
            </a:r>
            <a:endParaRPr lang="en-US" sz="2800" dirty="0">
              <a:solidFill>
                <a:schemeClr val="tx1"/>
              </a:solidFill>
            </a:endParaRPr>
          </a:p>
        </p:txBody>
      </p:sp>
      <p:sp>
        <p:nvSpPr>
          <p:cNvPr id="8" name="Rounded Rectangle 7"/>
          <p:cNvSpPr/>
          <p:nvPr/>
        </p:nvSpPr>
        <p:spPr>
          <a:xfrm>
            <a:off x="899592" y="5085184"/>
            <a:ext cx="381642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mīlestība</a:t>
            </a:r>
            <a:endParaRPr lang="en-US" sz="2800" dirty="0">
              <a:solidFill>
                <a:schemeClr val="tx1"/>
              </a:solidFill>
            </a:endParaRPr>
          </a:p>
        </p:txBody>
      </p:sp>
      <p:pic>
        <p:nvPicPr>
          <p:cNvPr id="9" name="Picture 8" descr="cancel.png"/>
          <p:cNvPicPr>
            <a:picLocks noChangeAspect="1"/>
          </p:cNvPicPr>
          <p:nvPr/>
        </p:nvPicPr>
        <p:blipFill>
          <a:blip r:embed="rId3" cstate="print"/>
          <a:stretch>
            <a:fillRect/>
          </a:stretch>
        </p:blipFill>
        <p:spPr>
          <a:xfrm flipH="1">
            <a:off x="323528" y="5085184"/>
            <a:ext cx="683568" cy="683568"/>
          </a:xfrm>
          <a:prstGeom prst="rect">
            <a:avLst/>
          </a:prstGeom>
        </p:spPr>
      </p:pic>
      <p:pic>
        <p:nvPicPr>
          <p:cNvPr id="10" name="Picture 9" descr="cancel.png"/>
          <p:cNvPicPr>
            <a:picLocks noChangeAspect="1"/>
          </p:cNvPicPr>
          <p:nvPr/>
        </p:nvPicPr>
        <p:blipFill>
          <a:blip r:embed="rId3" cstate="print"/>
          <a:stretch>
            <a:fillRect/>
          </a:stretch>
        </p:blipFill>
        <p:spPr>
          <a:xfrm flipH="1">
            <a:off x="323528" y="5805264"/>
            <a:ext cx="683568" cy="683568"/>
          </a:xfrm>
          <a:prstGeom prst="rect">
            <a:avLst/>
          </a:prstGeom>
        </p:spPr>
      </p:pic>
      <p:sp>
        <p:nvSpPr>
          <p:cNvPr id="11" name="Rounded Rectangle 10"/>
          <p:cNvSpPr/>
          <p:nvPr/>
        </p:nvSpPr>
        <p:spPr>
          <a:xfrm>
            <a:off x="5724128" y="5517232"/>
            <a:ext cx="2520280"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solidFill>
                  <a:schemeClr val="tx1"/>
                </a:solidFill>
              </a:rPr>
              <a:t>Ticība</a:t>
            </a:r>
            <a:endParaRPr lang="en-US" sz="3600" dirty="0">
              <a:solidFill>
                <a:schemeClr val="tx1"/>
              </a:solidFill>
            </a:endParaRPr>
          </a:p>
        </p:txBody>
      </p:sp>
      <p:pic>
        <p:nvPicPr>
          <p:cNvPr id="12" name="Picture 11" descr="faith.png"/>
          <p:cNvPicPr>
            <a:picLocks noChangeAspect="1"/>
          </p:cNvPicPr>
          <p:nvPr/>
        </p:nvPicPr>
        <p:blipFill>
          <a:blip r:embed="rId4" cstate="print"/>
          <a:stretch>
            <a:fillRect/>
          </a:stretch>
        </p:blipFill>
        <p:spPr>
          <a:xfrm>
            <a:off x="7569356" y="4941168"/>
            <a:ext cx="1574644" cy="1574644"/>
          </a:xfrm>
          <a:prstGeom prst="rect">
            <a:avLst/>
          </a:prstGeom>
        </p:spPr>
      </p:pic>
      <p:sp>
        <p:nvSpPr>
          <p:cNvPr id="1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Kas sievieti izglāba?</a:t>
            </a:r>
          </a:p>
        </p:txBody>
      </p:sp>
      <p:pic>
        <p:nvPicPr>
          <p:cNvPr id="14" name="Picture 13" descr="yes.png"/>
          <p:cNvPicPr>
            <a:picLocks noChangeAspect="1"/>
          </p:cNvPicPr>
          <p:nvPr/>
        </p:nvPicPr>
        <p:blipFill>
          <a:blip r:embed="rId5" cstate="print"/>
          <a:stretch>
            <a:fillRect/>
          </a:stretch>
        </p:blipFill>
        <p:spPr>
          <a:xfrm>
            <a:off x="5004048" y="5373216"/>
            <a:ext cx="1124744" cy="11247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6626"/>
                                        </p:tgtEl>
                                        <p:attrNameLst>
                                          <p:attrName>style.visibility</p:attrName>
                                        </p:attrNameLst>
                                      </p:cBhvr>
                                      <p:to>
                                        <p:strVal val="visible"/>
                                      </p:to>
                                    </p:set>
                                    <p:animEffect transition="in" filter="fade">
                                      <p:cBhvr>
                                        <p:cTn id="17" dur="2000"/>
                                        <p:tgtEl>
                                          <p:spTgt spid="26626"/>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50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2000"/>
                                        <p:tgtEl>
                                          <p:spTgt spid="6"/>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11" grpId="0" animBg="1"/>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eaLnBrk="1" hangingPunct="1">
              <a:spcBef>
                <a:spcPct val="0"/>
              </a:spcBef>
              <a:buFontTx/>
              <a:buNone/>
            </a:pPr>
            <a:r>
              <a:rPr lang="lv-LV" sz="2800" i="1" baseline="30000" dirty="0" smtClean="0"/>
              <a:t>47</a:t>
            </a:r>
            <a:r>
              <a:rPr lang="lv-LV" sz="2800" i="1" dirty="0" smtClean="0"/>
              <a:t> Es tev saku, viņas daudzie grēki ir piedoti, jo viņā ir daudz mīlestības. Bet, kam maz piedod, tas maz mīl.”</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14</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107504" y="1936469"/>
            <a:ext cx="4104456" cy="2241249"/>
          </a:xfrm>
          <a:prstGeom prst="rect">
            <a:avLst/>
          </a:prstGeom>
          <a:noFill/>
          <a:ln w="9525">
            <a:noFill/>
            <a:miter lim="800000"/>
            <a:headEnd/>
            <a:tailEnd/>
          </a:ln>
        </p:spPr>
      </p:pic>
      <p:pic>
        <p:nvPicPr>
          <p:cNvPr id="6" name="Picture 9" descr="1,800+ 500 Euro Note Stock Photos, Pictures &amp; Royalty-Free Images - iStock"/>
          <p:cNvPicPr>
            <a:picLocks noChangeAspect="1" noChangeArrowheads="1"/>
          </p:cNvPicPr>
          <p:nvPr/>
        </p:nvPicPr>
        <p:blipFill>
          <a:blip r:embed="rId3" cstate="print"/>
          <a:srcRect l="8647" t="10831" r="9825" b="11187"/>
          <a:stretch>
            <a:fillRect/>
          </a:stretch>
        </p:blipFill>
        <p:spPr bwMode="auto">
          <a:xfrm>
            <a:off x="4379977" y="1720446"/>
            <a:ext cx="4584511" cy="2500642"/>
          </a:xfrm>
          <a:prstGeom prst="rect">
            <a:avLst/>
          </a:prstGeom>
          <a:noFill/>
        </p:spPr>
      </p:pic>
      <p:sp>
        <p:nvSpPr>
          <p:cNvPr id="8" name="Rounded Rectangle 7"/>
          <p:cNvSpPr/>
          <p:nvPr/>
        </p:nvSpPr>
        <p:spPr>
          <a:xfrm>
            <a:off x="3851920" y="2584541"/>
            <a:ext cx="129614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dirty="0" smtClean="0">
                <a:solidFill>
                  <a:schemeClr val="tx1"/>
                </a:solidFill>
              </a:rPr>
              <a:t>vai</a:t>
            </a:r>
            <a:endParaRPr lang="en-US" sz="4400" dirty="0">
              <a:solidFill>
                <a:schemeClr val="tx1"/>
              </a:solidFill>
            </a:endParaRPr>
          </a:p>
        </p:txBody>
      </p:sp>
      <p:sp>
        <p:nvSpPr>
          <p:cNvPr id="9" name="Rounded Rectangle 8"/>
          <p:cNvSpPr/>
          <p:nvPr/>
        </p:nvSpPr>
        <p:spPr>
          <a:xfrm>
            <a:off x="4355976" y="4653136"/>
            <a:ext cx="4608512"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Tam, kas apzinās savu lielo grēku daudzumu, kas piedots, tam arī būs lielāka mīlestība</a:t>
            </a:r>
            <a:endParaRPr lang="en-US" sz="2400" dirty="0">
              <a:solidFill>
                <a:schemeClr val="tx1"/>
              </a:solidFill>
            </a:endParaRPr>
          </a:p>
        </p:txBody>
      </p:sp>
      <p:sp>
        <p:nvSpPr>
          <p:cNvPr id="10" name="Rounded Rectangle 9"/>
          <p:cNvSpPr/>
          <p:nvPr/>
        </p:nvSpPr>
        <p:spPr>
          <a:xfrm>
            <a:off x="72008" y="4653136"/>
            <a:ext cx="4067944"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Kas domā, ka tam nav lielu grēku, tas arī neredz Jēzus mīlestību</a:t>
            </a:r>
            <a:endParaRPr lang="en-US" sz="2400" dirty="0">
              <a:solidFill>
                <a:schemeClr val="tx1"/>
              </a:solidFill>
            </a:endParaRPr>
          </a:p>
        </p:txBody>
      </p:sp>
      <p:sp>
        <p:nvSpPr>
          <p:cNvPr id="11"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Mīlestība ir ticības alga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50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P spid="10"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259508" y="-18827"/>
            <a:ext cx="6192812" cy="1071563"/>
          </a:xfrm>
        </p:spPr>
        <p:txBody>
          <a:bodyPr/>
          <a:lstStyle/>
          <a:p>
            <a:pPr eaLnBrk="1" hangingPunct="1"/>
            <a:r>
              <a:rPr lang="lv-LV" sz="3600" b="1" dirty="0" smtClean="0"/>
              <a:t>Lk.7:36-50 Kam daudz piedots, daudz mīl</a:t>
            </a:r>
          </a:p>
        </p:txBody>
      </p:sp>
      <p:pic>
        <p:nvPicPr>
          <p:cNvPr id="3075" name="Picture 3" descr="DOVE019"/>
          <p:cNvPicPr>
            <a:picLocks noChangeAspect="1" noChangeArrowheads="1"/>
          </p:cNvPicPr>
          <p:nvPr/>
        </p:nvPicPr>
        <p:blipFill>
          <a:blip r:embed="rId2" cstate="print"/>
          <a:srcRect/>
          <a:stretch>
            <a:fillRect/>
          </a:stretch>
        </p:blipFill>
        <p:spPr bwMode="auto">
          <a:xfrm>
            <a:off x="53776" y="54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1124744"/>
            <a:ext cx="9144000" cy="5632311"/>
          </a:xfrm>
          <a:prstGeom prst="rect">
            <a:avLst/>
          </a:prstGeom>
          <a:noFill/>
          <a:ln w="9525">
            <a:noFill/>
            <a:miter lim="800000"/>
            <a:headEnd/>
            <a:tailEnd/>
          </a:ln>
        </p:spPr>
        <p:txBody>
          <a:bodyPr>
            <a:spAutoFit/>
          </a:bodyPr>
          <a:lstStyle/>
          <a:p>
            <a:pPr algn="just"/>
            <a:r>
              <a:rPr lang="lv-LV" sz="2400" baseline="30000" dirty="0" smtClean="0"/>
              <a:t>36</a:t>
            </a:r>
            <a:r>
              <a:rPr lang="lv-LV" sz="2400" dirty="0" smtClean="0"/>
              <a:t> Kāds farizejs lūdza viņu, lai viņš pie tā ēstu; un, farizeja namā iegājis, viņš apsēdās. </a:t>
            </a:r>
            <a:r>
              <a:rPr lang="lv-LV" sz="2400" baseline="30000" dirty="0" smtClean="0"/>
              <a:t>37</a:t>
            </a:r>
            <a:r>
              <a:rPr lang="lv-LV" sz="2400" dirty="0" smtClean="0"/>
              <a:t>  Un, redzi, tajā pilsētā kāda sieviete, kas bija grēciniece, uzzinājusi, ka viņš ir farizeja namā, atnesa alabastra trauciņu ar smaržīgu svaidāmo eļļu </a:t>
            </a:r>
            <a:r>
              <a:rPr lang="lv-LV" sz="2400" baseline="30000" dirty="0" smtClean="0"/>
              <a:t>38</a:t>
            </a:r>
            <a:r>
              <a:rPr lang="lv-LV" sz="2400" dirty="0" smtClean="0"/>
              <a:t> un nostājās aiz Jēzus, krita pie viņa kājām un raudādama sāka ar savām asarām slacīt viņa kājas un ar saviem matiem tās žāvēt, un skūpstīja viņa kājas un iezieda ar svaidāmo eļļu. </a:t>
            </a:r>
            <a:r>
              <a:rPr lang="lv-LV" sz="2400" baseline="30000" dirty="0" smtClean="0"/>
              <a:t>39</a:t>
            </a:r>
            <a:r>
              <a:rPr lang="lv-LV" sz="2400" dirty="0" smtClean="0"/>
              <a:t> Farizejs, kas viņu bija aicinājis, to redzēdams, pie sevis noteica: “Ja šis būtu pravietis, tad pazītu gan, kas un kāda ir šī sieviete, kas viņam pieskaras, jo tā ir grēciniece.” </a:t>
            </a:r>
            <a:r>
              <a:rPr lang="lv-LV" sz="2400" baseline="30000" dirty="0" smtClean="0"/>
              <a:t>40</a:t>
            </a:r>
            <a:r>
              <a:rPr lang="lv-LV" sz="2400" dirty="0" smtClean="0"/>
              <a:t> Un Jēzus, vērsies pie viņa, sacīja: “Sīmani, man tev kas sakāms.” Un tas sacīja: “Saki, Skolotāj!” – </a:t>
            </a:r>
            <a:r>
              <a:rPr lang="lv-LV" sz="2400" baseline="30000" dirty="0" smtClean="0"/>
              <a:t>41</a:t>
            </a:r>
            <a:r>
              <a:rPr lang="lv-LV" sz="2400" dirty="0" smtClean="0"/>
              <a:t> “Kādam naudas aizdevējam bija divi parādnieki, viens tam bija parādā pieci simti </a:t>
            </a:r>
            <a:r>
              <a:rPr lang="lv-LV" sz="2400" dirty="0" err="1" smtClean="0"/>
              <a:t>denāriju</a:t>
            </a:r>
            <a:r>
              <a:rPr lang="lv-LV" sz="2400" dirty="0" smtClean="0"/>
              <a:t> un otrs – piecdesmit. </a:t>
            </a:r>
            <a:r>
              <a:rPr lang="lv-LV" sz="2400" baseline="30000" dirty="0" smtClean="0"/>
              <a:t>42</a:t>
            </a:r>
            <a:r>
              <a:rPr lang="lv-LV" sz="2400" dirty="0" smtClean="0"/>
              <a:t> Kad neviens no tiem nespēja parādu atdot, viņš abiem to atlaida. Kurš no tiem viņu vairāk mīlēs?”</a:t>
            </a:r>
            <a:endParaRPr lang="lv-LV" sz="2100" dirty="0" smtClean="0"/>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spcBef>
                <a:spcPct val="50000"/>
              </a:spcBef>
            </a:pPr>
            <a:r>
              <a:rPr lang="lv-LV" sz="2000" dirty="0" smtClean="0"/>
              <a:t>1.okt.2023.</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noFill/>
        </p:spPr>
        <p:txBody>
          <a:bodyPr/>
          <a:lstStyle/>
          <a:p>
            <a:fld id="{5373C76A-A643-4B96-9DD0-A5192EF45F74}" type="slidenum">
              <a:rPr lang="lv-LV" smtClean="0"/>
              <a:pPr/>
              <a:t>3</a:t>
            </a:fld>
            <a:endParaRPr lang="lv-LV" smtClean="0"/>
          </a:p>
        </p:txBody>
      </p:sp>
      <p:sp>
        <p:nvSpPr>
          <p:cNvPr id="3077" name="Rectangle 6"/>
          <p:cNvSpPr>
            <a:spLocks noChangeArrowheads="1"/>
          </p:cNvSpPr>
          <p:nvPr/>
        </p:nvSpPr>
        <p:spPr bwMode="auto">
          <a:xfrm>
            <a:off x="0" y="188640"/>
            <a:ext cx="9144000" cy="6555641"/>
          </a:xfrm>
          <a:prstGeom prst="rect">
            <a:avLst/>
          </a:prstGeom>
          <a:noFill/>
          <a:ln w="9525">
            <a:noFill/>
            <a:miter lim="800000"/>
            <a:headEnd/>
            <a:tailEnd/>
          </a:ln>
        </p:spPr>
        <p:txBody>
          <a:bodyPr>
            <a:spAutoFit/>
          </a:bodyPr>
          <a:lstStyle/>
          <a:p>
            <a:pPr algn="just"/>
            <a:r>
              <a:rPr lang="lv-LV" sz="2800" baseline="30000" dirty="0" smtClean="0"/>
              <a:t>43</a:t>
            </a:r>
            <a:r>
              <a:rPr lang="lv-LV" sz="2800" dirty="0" smtClean="0"/>
              <a:t> Sīmanis atbildēja: “Es domāju – tas, kam tika vairāk atlaists.” Jēzus sacīja: “Tu pareizi spried.” </a:t>
            </a:r>
            <a:r>
              <a:rPr lang="lv-LV" sz="2800" baseline="30000" dirty="0" smtClean="0"/>
              <a:t>44</a:t>
            </a:r>
            <a:r>
              <a:rPr lang="lv-LV" sz="2800" dirty="0" smtClean="0"/>
              <a:t> Un, pagriezies pret sievieti, viņš Sīmanim teica: “Vai redzi šo sievieti? Es ienācu tavā namā, tu man kāju mazgāšanai ūdeni nedevi, bet viņa manas kājas ar asarām slacīja un ar matiem tās susināja. </a:t>
            </a:r>
            <a:r>
              <a:rPr lang="lv-LV" sz="2800" baseline="30000" dirty="0" smtClean="0"/>
              <a:t>45</a:t>
            </a:r>
            <a:r>
              <a:rPr lang="lv-LV" sz="2800" dirty="0" smtClean="0"/>
              <a:t> Tu mani nenoskūpstīji, bet viņa, kopš te esmu ienācis, nemitējas skūpstīt manas kājas. </a:t>
            </a:r>
            <a:r>
              <a:rPr lang="lv-LV" sz="2800" baseline="30000" dirty="0" smtClean="0"/>
              <a:t>46</a:t>
            </a:r>
            <a:r>
              <a:rPr lang="lv-LV" sz="2800" dirty="0" smtClean="0"/>
              <a:t> Manu galvu ar eļļu tu neesi svaidījis, bet viņa ar smaržīgo eļļu svaidīja manas kājas. </a:t>
            </a:r>
            <a:r>
              <a:rPr lang="lv-LV" sz="2800" baseline="30000" dirty="0" smtClean="0"/>
              <a:t>47</a:t>
            </a:r>
            <a:r>
              <a:rPr lang="lv-LV" sz="2800" dirty="0" smtClean="0"/>
              <a:t> Es tev saku, viņas daudzie grēki ir piedoti, jo viņā ir daudz mīlestības. Bet, kam maz piedod, tas maz mīl.” </a:t>
            </a:r>
            <a:r>
              <a:rPr lang="lv-LV" sz="2800" baseline="30000" dirty="0" smtClean="0"/>
              <a:t>48</a:t>
            </a:r>
            <a:r>
              <a:rPr lang="lv-LV" sz="2800" dirty="0" smtClean="0"/>
              <a:t> Un viņš tai teica: “Tavi grēki tev ir piedoti.” </a:t>
            </a:r>
            <a:r>
              <a:rPr lang="lv-LV" sz="2800" baseline="30000" dirty="0" smtClean="0"/>
              <a:t>49</a:t>
            </a:r>
            <a:r>
              <a:rPr lang="lv-LV" sz="2800" dirty="0" smtClean="0"/>
              <a:t> Un tie, kas bija pie galda, savā starpā runāja: “Kas viņš tāds, ka pat grēkus piedod?” </a:t>
            </a:r>
            <a:r>
              <a:rPr lang="lv-LV" sz="2800" baseline="30000" dirty="0" smtClean="0"/>
              <a:t>50</a:t>
            </a:r>
            <a:r>
              <a:rPr lang="lv-LV" sz="2800" dirty="0" smtClean="0"/>
              <a:t> Bet sievietei viņš sacīja: “Tava ticība tevi ir izglābusi. Ej ar mieru!”</a:t>
            </a:r>
            <a:endParaRPr lang="lv-LV"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algn="r" eaLnBrk="1" hangingPunct="1"/>
            <a:r>
              <a:rPr lang="lv-LV" b="1" smtClean="0">
                <a:solidFill>
                  <a:schemeClr val="tx1"/>
                </a:solidFill>
              </a:rPr>
              <a:t>Ievads</a:t>
            </a:r>
          </a:p>
        </p:txBody>
      </p:sp>
      <p:sp>
        <p:nvSpPr>
          <p:cNvPr id="7" name="Rectangle 6"/>
          <p:cNvSpPr>
            <a:spLocks noChangeArrowheads="1"/>
          </p:cNvSpPr>
          <p:nvPr/>
        </p:nvSpPr>
        <p:spPr bwMode="auto">
          <a:xfrm>
            <a:off x="0" y="333375"/>
            <a:ext cx="9144000" cy="3108543"/>
          </a:xfrm>
          <a:prstGeom prst="rect">
            <a:avLst/>
          </a:prstGeom>
          <a:noFill/>
          <a:ln w="9525">
            <a:noFill/>
            <a:miter lim="800000"/>
            <a:headEnd/>
            <a:tailEnd/>
          </a:ln>
        </p:spPr>
        <p:txBody>
          <a:bodyPr>
            <a:spAutoFit/>
          </a:bodyPr>
          <a:lstStyle/>
          <a:p>
            <a:pPr>
              <a:buFont typeface="Arial" pitchFamily="34" charset="0"/>
              <a:buChar char="•"/>
            </a:pPr>
            <a:r>
              <a:rPr lang="lv-LV" sz="2800" dirty="0" smtClean="0"/>
              <a:t>Vai esi </a:t>
            </a:r>
            <a:r>
              <a:rPr lang="lv-LV" sz="2800" b="1" dirty="0" smtClean="0"/>
              <a:t>šogad</a:t>
            </a:r>
            <a:r>
              <a:rPr lang="lv-LV" sz="2800" dirty="0" smtClean="0"/>
              <a:t> </a:t>
            </a:r>
            <a:r>
              <a:rPr lang="lv-LV" sz="2800" b="1" dirty="0" smtClean="0"/>
              <a:t>pateicīgs par ražu</a:t>
            </a:r>
            <a:r>
              <a:rPr lang="lv-LV" sz="2800" dirty="0" smtClean="0"/>
              <a:t>?</a:t>
            </a:r>
          </a:p>
          <a:p>
            <a:pPr>
              <a:buFont typeface="Arial" pitchFamily="34" charset="0"/>
              <a:buChar char="•"/>
            </a:pPr>
            <a:r>
              <a:rPr lang="lv-LV" sz="2800" dirty="0" smtClean="0"/>
              <a:t>Kurš būs vairāk pateicīgs par </a:t>
            </a:r>
            <a:r>
              <a:rPr lang="lv-LV" sz="2800" b="1" dirty="0" smtClean="0"/>
              <a:t>laba ražu</a:t>
            </a:r>
            <a:r>
              <a:rPr lang="lv-LV" sz="2800" dirty="0" smtClean="0"/>
              <a:t>?</a:t>
            </a:r>
            <a:endParaRPr lang="en-US" sz="2800" dirty="0"/>
          </a:p>
          <a:p>
            <a:pPr>
              <a:buFontTx/>
              <a:buChar char="•"/>
            </a:pPr>
            <a:r>
              <a:rPr lang="lv-LV" sz="2800" b="1" dirty="0"/>
              <a:t>Laba raža ir dāvana no Dieva</a:t>
            </a:r>
            <a:r>
              <a:rPr lang="lv-LV" sz="2800" dirty="0"/>
              <a:t>!</a:t>
            </a:r>
          </a:p>
          <a:p>
            <a:pPr>
              <a:buFontTx/>
              <a:buChar char="•"/>
            </a:pPr>
            <a:r>
              <a:rPr lang="lv-LV" sz="2800" dirty="0"/>
              <a:t>Varētu jau teikt, ka </a:t>
            </a:r>
            <a:r>
              <a:rPr lang="lv-LV" sz="2800" b="1" dirty="0"/>
              <a:t>cilvēks</a:t>
            </a:r>
            <a:r>
              <a:rPr lang="lv-LV" sz="2800" dirty="0"/>
              <a:t> to </a:t>
            </a:r>
            <a:r>
              <a:rPr lang="lv-LV" sz="2800" b="1" dirty="0"/>
              <a:t>visu</a:t>
            </a:r>
            <a:r>
              <a:rPr lang="lv-LV" sz="2800" dirty="0"/>
              <a:t> ir </a:t>
            </a:r>
            <a:r>
              <a:rPr lang="lv-LV" sz="2800" b="1" dirty="0"/>
              <a:t>sasējis zemē</a:t>
            </a:r>
            <a:r>
              <a:rPr lang="lv-LV" sz="2800" dirty="0"/>
              <a:t>, </a:t>
            </a:r>
            <a:r>
              <a:rPr lang="lv-LV" sz="2800" b="1" dirty="0"/>
              <a:t>apstrādājis</a:t>
            </a:r>
            <a:r>
              <a:rPr lang="lv-LV" sz="2800" dirty="0"/>
              <a:t> zemi, </a:t>
            </a:r>
            <a:r>
              <a:rPr lang="lv-LV" sz="2800" b="1" dirty="0"/>
              <a:t>laistījis</a:t>
            </a:r>
            <a:r>
              <a:rPr lang="lv-LV" sz="2800" dirty="0"/>
              <a:t> tas taču ir </a:t>
            </a:r>
            <a:r>
              <a:rPr lang="lv-LV" sz="2800" b="1" dirty="0"/>
              <a:t>cilvēka darbs</a:t>
            </a:r>
            <a:r>
              <a:rPr lang="lv-LV" sz="2800" dirty="0"/>
              <a:t>.</a:t>
            </a:r>
          </a:p>
          <a:p>
            <a:pPr>
              <a:buFontTx/>
              <a:buChar char="•"/>
            </a:pPr>
            <a:r>
              <a:rPr lang="lv-LV" sz="2800" dirty="0" smtClean="0"/>
              <a:t>Bet</a:t>
            </a:r>
            <a:r>
              <a:rPr lang="lv-LV" sz="2800" b="1" dirty="0" smtClean="0"/>
              <a:t> </a:t>
            </a:r>
            <a:r>
              <a:rPr lang="lv-LV" sz="2800" b="1" dirty="0"/>
              <a:t>Dievs</a:t>
            </a:r>
            <a:r>
              <a:rPr lang="lv-LV" sz="2800" dirty="0"/>
              <a:t> </a:t>
            </a:r>
            <a:r>
              <a:rPr lang="lv-LV" sz="2800" dirty="0" smtClean="0"/>
              <a:t>taču ir </a:t>
            </a:r>
            <a:r>
              <a:rPr lang="lv-LV" sz="2800" dirty="0"/>
              <a:t>tas, kas šīs iesētās </a:t>
            </a:r>
            <a:r>
              <a:rPr lang="lv-LV" sz="2800" b="1" dirty="0"/>
              <a:t>sēklas</a:t>
            </a:r>
            <a:r>
              <a:rPr lang="lv-LV" sz="2800" dirty="0"/>
              <a:t> </a:t>
            </a:r>
            <a:r>
              <a:rPr lang="lv-LV" sz="2800" b="1" dirty="0" smtClean="0"/>
              <a:t>audzē un dod augļus.</a:t>
            </a:r>
            <a:endParaRPr lang="lv-LV" sz="2800" b="1" dirty="0"/>
          </a:p>
        </p:txBody>
      </p:sp>
      <p:pic>
        <p:nvPicPr>
          <p:cNvPr id="5" name="Picture 5"/>
          <p:cNvPicPr>
            <a:picLocks noChangeAspect="1" noChangeArrowheads="1"/>
          </p:cNvPicPr>
          <p:nvPr/>
        </p:nvPicPr>
        <p:blipFill>
          <a:blip r:embed="rId2" cstate="print"/>
          <a:srcRect/>
          <a:stretch>
            <a:fillRect/>
          </a:stretch>
        </p:blipFill>
        <p:spPr bwMode="auto">
          <a:xfrm>
            <a:off x="714348" y="3357562"/>
            <a:ext cx="7620000"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baseline="30000" dirty="0" smtClean="0"/>
              <a:t>37</a:t>
            </a:r>
            <a:r>
              <a:rPr lang="lv-LV" sz="2800" i="1" dirty="0" smtClean="0"/>
              <a:t> Un, redzi, tajā pilsētā kāda sieviete, kas bija grēciniece, uzzinājusi, ka viņš ir farizeja namā, atnesa alabastra trauciņu ar smaržīgu svaidāmo eļļu </a:t>
            </a:r>
            <a:r>
              <a:rPr lang="lv-LV" sz="2800" i="1" baseline="30000" dirty="0" smtClean="0"/>
              <a:t>38</a:t>
            </a:r>
            <a:r>
              <a:rPr lang="lv-LV" sz="2800" i="1" dirty="0" smtClean="0"/>
              <a:t> un nostājās aiz Jēzus, krita pie viņa kājām un raudādama sāka ar savām asarām slacīt viņa kājas un ar saviem matiem tās žāvēt, un skūpstīja viņa kājas un iezieda ar svaidāmo eļļu.</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5</a:t>
            </a:fld>
            <a:endParaRPr lang="lv-LV" smtClean="0"/>
          </a:p>
        </p:txBody>
      </p:sp>
      <p:pic>
        <p:nvPicPr>
          <p:cNvPr id="8" name="Picture 2" descr="T.D. Jakes on X: &quot;The woman with the alabaster box washed Jesus' feet with  her tears &amp;amp; dried them w/ her hair #StoryofJesus #tphonline  https://t.co/rCMPYse6Ty&quot; / X"/>
          <p:cNvPicPr>
            <a:picLocks noChangeAspect="1" noChangeArrowheads="1"/>
          </p:cNvPicPr>
          <p:nvPr/>
        </p:nvPicPr>
        <p:blipFill>
          <a:blip r:embed="rId2" cstate="print"/>
          <a:srcRect/>
          <a:stretch>
            <a:fillRect/>
          </a:stretch>
        </p:blipFill>
        <p:spPr bwMode="auto">
          <a:xfrm>
            <a:off x="0" y="2420888"/>
            <a:ext cx="7923412" cy="4437112"/>
          </a:xfrm>
          <a:prstGeom prst="rect">
            <a:avLst/>
          </a:prstGeom>
          <a:ln>
            <a:noFill/>
          </a:ln>
          <a:effectLst>
            <a:softEdge rad="112500"/>
          </a:effectLst>
        </p:spPr>
      </p:pic>
      <p:sp>
        <p:nvSpPr>
          <p:cNvPr id="9" name="Rounded Rectangle 8"/>
          <p:cNvSpPr/>
          <p:nvPr/>
        </p:nvSpPr>
        <p:spPr>
          <a:xfrm>
            <a:off x="5580112" y="2276872"/>
            <a:ext cx="3312368"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Kāpēc sieviete tā rīkojas?</a:t>
            </a:r>
            <a:endParaRPr lang="en-US" sz="2800" dirty="0">
              <a:solidFill>
                <a:schemeClr val="tx1"/>
              </a:solidFill>
            </a:endParaRPr>
          </a:p>
        </p:txBody>
      </p:sp>
      <p:sp>
        <p:nvSpPr>
          <p:cNvPr id="10" name="Rounded Rectangle 9"/>
          <p:cNvSpPr/>
          <p:nvPr/>
        </p:nvSpPr>
        <p:spPr>
          <a:xfrm>
            <a:off x="4788024" y="5157192"/>
            <a:ext cx="410445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Vai viņa grib savaldzināt Jēzu?</a:t>
            </a:r>
            <a:endParaRPr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4716016" cy="1081088"/>
          </a:xfrm>
        </p:spPr>
        <p:txBody>
          <a:bodyPr/>
          <a:lstStyle/>
          <a:p>
            <a:pPr marL="0" indent="0">
              <a:lnSpc>
                <a:spcPct val="80000"/>
              </a:lnSpc>
              <a:spcBef>
                <a:spcPct val="0"/>
              </a:spcBef>
              <a:buFontTx/>
              <a:buNone/>
            </a:pPr>
            <a:r>
              <a:rPr lang="lv-LV" i="1" baseline="30000" dirty="0" smtClean="0"/>
              <a:t>39</a:t>
            </a:r>
            <a:r>
              <a:rPr lang="lv-LV" i="1" dirty="0" smtClean="0"/>
              <a:t> Farizejs, kas viņu bija aicinājis, to redzēdams, pie sevis noteica: “Ja šis būtu pravietis, tad pazītu gan, kas un kāda ir šī sieviete, kas viņam pieskaras, jo tā ir grēciniece.”</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pic>
        <p:nvPicPr>
          <p:cNvPr id="7170" name="Picture 2" descr="Kelley McMorris illustration: A Woman Washes Jesus' Feet"/>
          <p:cNvPicPr>
            <a:picLocks noChangeAspect="1" noChangeArrowheads="1"/>
          </p:cNvPicPr>
          <p:nvPr/>
        </p:nvPicPr>
        <p:blipFill>
          <a:blip r:embed="rId2" cstate="print"/>
          <a:srcRect/>
          <a:stretch>
            <a:fillRect/>
          </a:stretch>
        </p:blipFill>
        <p:spPr bwMode="auto">
          <a:xfrm>
            <a:off x="3923928" y="102613"/>
            <a:ext cx="5220072" cy="6755387"/>
          </a:xfrm>
          <a:prstGeom prst="ellipse">
            <a:avLst/>
          </a:prstGeom>
          <a:ln>
            <a:noFill/>
          </a:ln>
          <a:effectLst>
            <a:softEdge rad="112500"/>
          </a:effectLst>
        </p:spPr>
      </p:pic>
      <p:sp>
        <p:nvSpPr>
          <p:cNvPr id="6" name="Rounded Rectangle 5"/>
          <p:cNvSpPr/>
          <p:nvPr/>
        </p:nvSpPr>
        <p:spPr>
          <a:xfrm>
            <a:off x="323528" y="3284984"/>
            <a:ext cx="3312368"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Farizejs sāk ar nosodījumu</a:t>
            </a:r>
            <a:endParaRPr lang="en-US" sz="2800" dirty="0">
              <a:solidFill>
                <a:schemeClr val="tx1"/>
              </a:solidFill>
            </a:endParaRPr>
          </a:p>
        </p:txBody>
      </p:sp>
      <p:sp>
        <p:nvSpPr>
          <p:cNvPr id="8" name="Rounded Rectangle 7"/>
          <p:cNvSpPr/>
          <p:nvPr/>
        </p:nvSpPr>
        <p:spPr>
          <a:xfrm>
            <a:off x="323528" y="4869160"/>
            <a:ext cx="3312368"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solidFill>
                  <a:schemeClr val="tx1"/>
                </a:solidFill>
              </a:rPr>
              <a:t>Kas darās farizeja sirdī?</a:t>
            </a:r>
            <a:endParaRPr lang="en-US" sz="2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4704"/>
            <a:ext cx="9144000" cy="1081088"/>
          </a:xfrm>
        </p:spPr>
        <p:txBody>
          <a:bodyPr/>
          <a:lstStyle/>
          <a:p>
            <a:pPr marL="0" indent="0" algn="just">
              <a:lnSpc>
                <a:spcPct val="80000"/>
              </a:lnSpc>
              <a:spcBef>
                <a:spcPct val="0"/>
              </a:spcBef>
              <a:buFontTx/>
              <a:buNone/>
            </a:pPr>
            <a:r>
              <a:rPr lang="lv-LV" sz="2800" i="1" baseline="30000" dirty="0" smtClean="0"/>
              <a:t>40</a:t>
            </a:r>
            <a:r>
              <a:rPr lang="lv-LV" sz="2800" i="1" dirty="0" smtClean="0"/>
              <a:t> Un Jēzus, vērsies pie viņa, sacīja: “Sīmani, man tev kas sakāms.” Un tas sacīja: “Saki, Skolotāj!” – </a:t>
            </a:r>
            <a:r>
              <a:rPr lang="lv-LV" sz="2800" i="1" baseline="30000" dirty="0" smtClean="0"/>
              <a:t>41</a:t>
            </a:r>
            <a:r>
              <a:rPr lang="lv-LV" sz="2800" i="1" dirty="0" smtClean="0"/>
              <a:t> “Kādam naudas aizdevējam bija divi parādnieki, viens tam bija parādā pieci simti </a:t>
            </a:r>
            <a:r>
              <a:rPr lang="lv-LV" sz="2800" i="1" dirty="0" err="1" smtClean="0"/>
              <a:t>denāriju</a:t>
            </a:r>
            <a:r>
              <a:rPr lang="lv-LV" sz="2800" i="1" dirty="0" smtClean="0"/>
              <a:t> un otrs – piecdesmit. </a:t>
            </a:r>
            <a:r>
              <a:rPr lang="lv-LV" sz="2800" i="1" baseline="30000" dirty="0" smtClean="0"/>
              <a:t>42</a:t>
            </a:r>
            <a:r>
              <a:rPr lang="lv-LV" sz="2800" i="1" dirty="0" smtClean="0"/>
              <a:t> Kad neviens no tiem nespēja parādu atdot, viņš abiem to atlaida. Kurš no tiem viņu vairāk mīlēs?” </a:t>
            </a:r>
            <a:r>
              <a:rPr lang="lv-LV" sz="2800" i="1" baseline="30000" dirty="0" smtClean="0"/>
              <a:t>43</a:t>
            </a:r>
            <a:r>
              <a:rPr lang="lv-LV" sz="2800" i="1" dirty="0" smtClean="0"/>
              <a:t> Sīmanis atbildēja: “Es domāju – tas, kam tika vairāk atlaists.” Jēzus sacīja: “Tu pareizi spried.” </a:t>
            </a:r>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7</a:t>
            </a:fld>
            <a:endParaRPr lang="lv-LV" smtClean="0"/>
          </a:p>
        </p:txBody>
      </p:sp>
      <p:sp>
        <p:nvSpPr>
          <p:cNvPr id="6146" name="AutoShape 2" descr="JAUNĀ 50 € BANKNOT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 name="AutoShape 4" descr="JAUNĀ 50 € BANKNOT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149" name="Picture 5"/>
          <p:cNvPicPr>
            <a:picLocks noChangeAspect="1" noChangeArrowheads="1"/>
          </p:cNvPicPr>
          <p:nvPr/>
        </p:nvPicPr>
        <p:blipFill>
          <a:blip r:embed="rId2" cstate="print"/>
          <a:srcRect/>
          <a:stretch>
            <a:fillRect/>
          </a:stretch>
        </p:blipFill>
        <p:spPr bwMode="auto">
          <a:xfrm>
            <a:off x="0" y="4077072"/>
            <a:ext cx="4104456" cy="2241249"/>
          </a:xfrm>
          <a:prstGeom prst="rect">
            <a:avLst/>
          </a:prstGeom>
          <a:noFill/>
          <a:ln w="9525">
            <a:noFill/>
            <a:miter lim="800000"/>
            <a:headEnd/>
            <a:tailEnd/>
          </a:ln>
        </p:spPr>
      </p:pic>
      <p:pic>
        <p:nvPicPr>
          <p:cNvPr id="6153" name="Picture 9" descr="1,800+ 500 Euro Note Stock Photos, Pictures &amp; Royalty-Free Images - iStock"/>
          <p:cNvPicPr>
            <a:picLocks noChangeAspect="1" noChangeArrowheads="1"/>
          </p:cNvPicPr>
          <p:nvPr/>
        </p:nvPicPr>
        <p:blipFill>
          <a:blip r:embed="rId3" cstate="print"/>
          <a:srcRect l="8647" t="10831" r="9825" b="11187"/>
          <a:stretch>
            <a:fillRect/>
          </a:stretch>
        </p:blipFill>
        <p:spPr bwMode="auto">
          <a:xfrm>
            <a:off x="4247964" y="3789040"/>
            <a:ext cx="4716524" cy="2572649"/>
          </a:xfrm>
          <a:prstGeom prst="rect">
            <a:avLst/>
          </a:prstGeom>
          <a:noFill/>
        </p:spPr>
      </p:pic>
      <p:sp>
        <p:nvSpPr>
          <p:cNvPr id="10"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Kas vairāk mīlēs?</a:t>
            </a:r>
          </a:p>
        </p:txBody>
      </p:sp>
      <p:sp>
        <p:nvSpPr>
          <p:cNvPr id="11" name="Rounded Rectangle 10"/>
          <p:cNvSpPr/>
          <p:nvPr/>
        </p:nvSpPr>
        <p:spPr>
          <a:xfrm>
            <a:off x="3707904" y="4653136"/>
            <a:ext cx="129614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dirty="0" smtClean="0">
                <a:solidFill>
                  <a:schemeClr val="tx1"/>
                </a:solidFill>
              </a:rPr>
              <a:t>vai</a:t>
            </a:r>
            <a:endParaRPr lang="en-US" sz="4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149"/>
                                        </p:tgtEl>
                                        <p:attrNameLst>
                                          <p:attrName>style.visibility</p:attrName>
                                        </p:attrNameLst>
                                      </p:cBhvr>
                                      <p:to>
                                        <p:strVal val="visible"/>
                                      </p:to>
                                    </p:set>
                                    <p:animEffect transition="in" filter="fade">
                                      <p:cBhvr>
                                        <p:cTn id="17" dur="2000"/>
                                        <p:tgtEl>
                                          <p:spTgt spid="6149"/>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childTnLst>
                          </p:cTn>
                        </p:par>
                        <p:par>
                          <p:cTn id="22" fill="hold">
                            <p:stCondLst>
                              <p:cond delay="5000"/>
                            </p:stCondLst>
                            <p:childTnLst>
                              <p:par>
                                <p:cTn id="23" presetID="10" presetClass="entr" presetSubtype="0" fill="hold" nodeType="afterEffect">
                                  <p:stCondLst>
                                    <p:cond delay="0"/>
                                  </p:stCondLst>
                                  <p:childTnLst>
                                    <p:set>
                                      <p:cBhvr>
                                        <p:cTn id="24" dur="1" fill="hold">
                                          <p:stCondLst>
                                            <p:cond delay="0"/>
                                          </p:stCondLst>
                                        </p:cTn>
                                        <p:tgtEl>
                                          <p:spTgt spid="6153"/>
                                        </p:tgtEl>
                                        <p:attrNameLst>
                                          <p:attrName>style.visibility</p:attrName>
                                        </p:attrNameLst>
                                      </p:cBhvr>
                                      <p:to>
                                        <p:strVal val="visible"/>
                                      </p:to>
                                    </p:set>
                                    <p:animEffect transition="in" filter="fade">
                                      <p:cBhvr>
                                        <p:cTn id="25" dur="2000"/>
                                        <p:tgtEl>
                                          <p:spTgt spid="6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10"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4283968" cy="1081088"/>
          </a:xfrm>
        </p:spPr>
        <p:txBody>
          <a:bodyPr/>
          <a:lstStyle/>
          <a:p>
            <a:pPr marL="0" indent="0">
              <a:lnSpc>
                <a:spcPct val="90000"/>
              </a:lnSpc>
              <a:spcBef>
                <a:spcPct val="0"/>
              </a:spcBef>
              <a:buFontTx/>
              <a:buNone/>
            </a:pPr>
            <a:r>
              <a:rPr lang="lv-LV" sz="2800" i="1" baseline="30000" dirty="0" smtClean="0"/>
              <a:t>44</a:t>
            </a:r>
            <a:r>
              <a:rPr lang="lv-LV" sz="2800" i="1" dirty="0" smtClean="0"/>
              <a:t> Un, pagriezies pret sievieti, viņš Sīmanim teica: “Vai redzi šo sievieti? Es ienācu tavā namā, tu man kāju mazgāšanai ūdeni nedevi, bet viņa manas kājas ar asarām slacīja un ar matiem tās susināja. </a:t>
            </a:r>
            <a:r>
              <a:rPr lang="lv-LV" sz="2800" i="1" baseline="30000" dirty="0" smtClean="0"/>
              <a:t>45</a:t>
            </a:r>
            <a:r>
              <a:rPr lang="lv-LV" sz="2800" i="1" dirty="0" smtClean="0"/>
              <a:t> Tu mani nenoskūpstīji, bet viņa, kopš te esmu ienācis, nemitējas skūpstīt manas kājas. </a:t>
            </a:r>
            <a:r>
              <a:rPr lang="lv-LV" sz="2800" i="1" baseline="30000" dirty="0" smtClean="0"/>
              <a:t>46</a:t>
            </a:r>
            <a:r>
              <a:rPr lang="lv-LV" sz="2800" i="1" dirty="0" smtClean="0"/>
              <a:t> Manu galvu ar eļļu tu neesi svaidījis, bet viņa ar smaržīgo eļļu svaidīja manas kājas.</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8</a:t>
            </a:fld>
            <a:endParaRPr lang="lv-LV" smtClean="0"/>
          </a:p>
        </p:txBody>
      </p:sp>
      <p:sp>
        <p:nvSpPr>
          <p:cNvPr id="5122" name="AutoShape 2" descr="Devotional | Adventist Review"/>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2" cstate="print"/>
          <a:srcRect/>
          <a:stretch>
            <a:fillRect/>
          </a:stretch>
        </p:blipFill>
        <p:spPr bwMode="auto">
          <a:xfrm>
            <a:off x="4296765" y="720080"/>
            <a:ext cx="4847235" cy="5877272"/>
          </a:xfrm>
          <a:prstGeom prst="rect">
            <a:avLst/>
          </a:prstGeom>
          <a:ln>
            <a:noFill/>
          </a:ln>
          <a:effectLst>
            <a:softEdge rad="112500"/>
          </a:effectLst>
        </p:spPr>
      </p:pic>
      <p:sp>
        <p:nvSpPr>
          <p:cNvPr id="8" name="Rounded Rectangle 7"/>
          <p:cNvSpPr/>
          <p:nvPr/>
        </p:nvSpPr>
        <p:spPr>
          <a:xfrm>
            <a:off x="4499992" y="0"/>
            <a:ext cx="4464496"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Farizejs ar visu savu bauslību pat viesmīlību neparāda</a:t>
            </a:r>
            <a:endParaRPr lang="en-US" sz="2400" dirty="0">
              <a:solidFill>
                <a:schemeClr val="tx1"/>
              </a:solidFill>
            </a:endParaRPr>
          </a:p>
        </p:txBody>
      </p:sp>
      <p:sp>
        <p:nvSpPr>
          <p:cNvPr id="9" name="Rounded Rectangle 8"/>
          <p:cNvSpPr/>
          <p:nvPr/>
        </p:nvSpPr>
        <p:spPr>
          <a:xfrm>
            <a:off x="4355976" y="5589240"/>
            <a:ext cx="471601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300" dirty="0" smtClean="0">
                <a:solidFill>
                  <a:schemeClr val="tx1"/>
                </a:solidFill>
              </a:rPr>
              <a:t>Bet sievietes sirdī ir mīlestība pret skolotāju</a:t>
            </a:r>
            <a:endParaRPr lang="en-US" sz="33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fade">
                                      <p:cBhvr>
                                        <p:cTn id="12" dur="2000"/>
                                        <p:tgtEl>
                                          <p:spTgt spid="5123"/>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692696"/>
            <a:ext cx="9144000" cy="1081088"/>
          </a:xfrm>
        </p:spPr>
        <p:txBody>
          <a:bodyPr/>
          <a:lstStyle/>
          <a:p>
            <a:pPr marL="0" indent="0" eaLnBrk="1" hangingPunct="1">
              <a:spcBef>
                <a:spcPct val="0"/>
              </a:spcBef>
              <a:buFontTx/>
              <a:buNone/>
            </a:pPr>
            <a:r>
              <a:rPr lang="lv-LV" sz="2800" i="1" baseline="30000" dirty="0" smtClean="0"/>
              <a:t>47</a:t>
            </a:r>
            <a:r>
              <a:rPr lang="lv-LV" sz="2800" i="1" dirty="0" smtClean="0"/>
              <a:t> Es tev saku, viņas daudzie grēki ir piedoti, jo viņā ir daudz mīlestības. Bet, kam maz piedod, tas maz mīl.”</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107504" y="1936469"/>
            <a:ext cx="4104456" cy="2241249"/>
          </a:xfrm>
          <a:prstGeom prst="rect">
            <a:avLst/>
          </a:prstGeom>
          <a:noFill/>
          <a:ln w="9525">
            <a:noFill/>
            <a:miter lim="800000"/>
            <a:headEnd/>
            <a:tailEnd/>
          </a:ln>
        </p:spPr>
      </p:pic>
      <p:pic>
        <p:nvPicPr>
          <p:cNvPr id="6" name="Picture 9" descr="1,800+ 500 Euro Note Stock Photos, Pictures &amp; Royalty-Free Images - iStock"/>
          <p:cNvPicPr>
            <a:picLocks noChangeAspect="1" noChangeArrowheads="1"/>
          </p:cNvPicPr>
          <p:nvPr/>
        </p:nvPicPr>
        <p:blipFill>
          <a:blip r:embed="rId3" cstate="print"/>
          <a:srcRect l="8647" t="10831" r="9825" b="11187"/>
          <a:stretch>
            <a:fillRect/>
          </a:stretch>
        </p:blipFill>
        <p:spPr bwMode="auto">
          <a:xfrm>
            <a:off x="4379977" y="1720446"/>
            <a:ext cx="4584511" cy="2500642"/>
          </a:xfrm>
          <a:prstGeom prst="rect">
            <a:avLst/>
          </a:prstGeom>
          <a:noFill/>
        </p:spPr>
      </p:pic>
      <p:sp>
        <p:nvSpPr>
          <p:cNvPr id="8" name="Rounded Rectangle 7"/>
          <p:cNvSpPr/>
          <p:nvPr/>
        </p:nvSpPr>
        <p:spPr>
          <a:xfrm>
            <a:off x="3851920" y="2584541"/>
            <a:ext cx="129614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5400" dirty="0" smtClean="0">
                <a:solidFill>
                  <a:schemeClr val="tx1"/>
                </a:solidFill>
              </a:rPr>
              <a:t>vai</a:t>
            </a:r>
            <a:endParaRPr lang="en-US" sz="4400" dirty="0">
              <a:solidFill>
                <a:schemeClr val="tx1"/>
              </a:solidFill>
            </a:endParaRPr>
          </a:p>
        </p:txBody>
      </p:sp>
      <p:sp>
        <p:nvSpPr>
          <p:cNvPr id="9" name="Rounded Rectangle 8"/>
          <p:cNvSpPr/>
          <p:nvPr/>
        </p:nvSpPr>
        <p:spPr>
          <a:xfrm>
            <a:off x="4355976" y="4653136"/>
            <a:ext cx="4608512"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Tam, kas apzinās savu lielo grēku daudzumu, kas piedots, tam arī būs lielāka mīlestība</a:t>
            </a:r>
            <a:endParaRPr lang="en-US" sz="2400" dirty="0">
              <a:solidFill>
                <a:schemeClr val="tx1"/>
              </a:solidFill>
            </a:endParaRPr>
          </a:p>
        </p:txBody>
      </p:sp>
      <p:sp>
        <p:nvSpPr>
          <p:cNvPr id="10" name="Rounded Rectangle 9"/>
          <p:cNvSpPr/>
          <p:nvPr/>
        </p:nvSpPr>
        <p:spPr>
          <a:xfrm>
            <a:off x="72008" y="4653136"/>
            <a:ext cx="4067944"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solidFill>
                  <a:schemeClr val="tx1"/>
                </a:solidFill>
              </a:rPr>
              <a:t>Kas domā, ka tam nav lielu grēku, tas arī neredz Jēzus mīlestību</a:t>
            </a:r>
            <a:endParaRPr lang="en-US" sz="2400" dirty="0">
              <a:solidFill>
                <a:schemeClr val="tx1"/>
              </a:solidFill>
            </a:endParaRPr>
          </a:p>
        </p:txBody>
      </p:sp>
      <p:sp>
        <p:nvSpPr>
          <p:cNvPr id="11"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Mīlestība ir ticības alga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50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P spid="10" grpId="0" animBg="1"/>
      <p:bldP spid="11"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4137</TotalTime>
  <Words>922</Words>
  <Application>Microsoft Office PowerPoint</Application>
  <PresentationFormat>On-screen Show (4:3)</PresentationFormat>
  <Paragraphs>64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Lk.7:36-50 Kam daudz piedots, daudz mīl</vt:lpstr>
      <vt:lpstr>Lk.7:36-50 Kam daudz piedots, daudz mīl</vt:lpstr>
      <vt:lpstr>Slide 3</vt:lpstr>
      <vt:lpstr>Ievads</vt:lpstr>
      <vt:lpstr>Slide 5</vt:lpstr>
      <vt:lpstr>Slide 6</vt:lpstr>
      <vt:lpstr>Kas vairāk mīlēs?</vt:lpstr>
      <vt:lpstr>Slide 8</vt:lpstr>
      <vt:lpstr>Mīlestība ir ticības alga</vt:lpstr>
      <vt:lpstr>Vai es saprotu cik daudz man Kristus ir piedevis?</vt:lpstr>
      <vt:lpstr>Pateicība</vt:lpstr>
      <vt:lpstr>Slide 12</vt:lpstr>
      <vt:lpstr>Kas sievieti izglāba?</vt:lpstr>
      <vt:lpstr>Mīlestība ir ticības alga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99</cp:revision>
  <dcterms:created xsi:type="dcterms:W3CDTF">2010-10-07T14:46:11Z</dcterms:created>
  <dcterms:modified xsi:type="dcterms:W3CDTF">2023-10-01T16:34:06Z</dcterms:modified>
</cp:coreProperties>
</file>