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8" r:id="rId2"/>
    <p:sldId id="284" r:id="rId3"/>
    <p:sldId id="285" r:id="rId4"/>
    <p:sldId id="286" r:id="rId5"/>
    <p:sldId id="287" r:id="rId6"/>
    <p:sldId id="288" r:id="rId7"/>
    <p:sldId id="293" r:id="rId8"/>
    <p:sldId id="303" r:id="rId9"/>
    <p:sldId id="302" r:id="rId10"/>
    <p:sldId id="295" r:id="rId11"/>
    <p:sldId id="296" r:id="rId12"/>
    <p:sldId id="301" r:id="rId13"/>
    <p:sldId id="300" r:id="rId14"/>
    <p:sldId id="290" r:id="rId15"/>
    <p:sldId id="299" r:id="rId16"/>
    <p:sldId id="297" r:id="rId17"/>
    <p:sldId id="289" r:id="rId18"/>
    <p:sldId id="294" r:id="rId19"/>
    <p:sldId id="272" r:id="rId2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3177" tIns="46589" rIns="93177" bIns="46589" rtlCol="0"/>
          <a:lstStyle>
            <a:lvl1pPr algn="l">
              <a:defRPr sz="1200" smtClean="0"/>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3177" tIns="46589" rIns="93177" bIns="46589" rtlCol="0"/>
          <a:lstStyle>
            <a:lvl1pPr algn="r">
              <a:defRPr sz="1200" smtClean="0"/>
            </a:lvl1pPr>
          </a:lstStyle>
          <a:p>
            <a:pPr>
              <a:defRPr/>
            </a:pPr>
            <a:fld id="{3A9FAF78-39C7-43AA-927C-6EEA36956382}" type="datetimeFigureOut">
              <a:rPr lang="en-US"/>
              <a:pPr>
                <a:defRPr/>
              </a:pPr>
              <a:t>6/3/2023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4"/>
            <a:ext cx="2945659" cy="496332"/>
          </a:xfrm>
          <a:prstGeom prst="rect">
            <a:avLst/>
          </a:prstGeom>
        </p:spPr>
        <p:txBody>
          <a:bodyPr vert="horz" lIns="93177" tIns="46589" rIns="93177" bIns="46589"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3177" tIns="46589" rIns="93177" bIns="46589" rtlCol="0" anchor="b"/>
          <a:lstStyle>
            <a:lvl1pPr algn="r">
              <a:defRPr sz="1200" smtClean="0"/>
            </a:lvl1pPr>
          </a:lstStyle>
          <a:p>
            <a:pPr>
              <a:defRPr/>
            </a:pPr>
            <a:fld id="{F8FE6882-6E1C-40E7-ADB4-51CB576558F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2606FF8-BA0F-44EB-B784-BAB02E427B98}"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304B9D-6EED-4652-BAC9-E573E677F26A}"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0834A5E-C1CE-4351-A4F5-2AC6C6C67E96}"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CCF13D6-9A3B-4B79-802A-777AE653483D}"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C6A4C2D-9B3C-414F-B009-E22F7AE4F7C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E5B83A19-5C01-4F8D-953D-D018128C04BE}"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8E7AD56-9AB2-4792-A5F4-4FF1A22EDA73}"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8A38C610-984F-4D42-97D8-84AC7D39FB71}"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CFCEE1A5-E5FF-4E4D-BDB3-02C42D3A74A9}"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7AA1834-452D-4757-A4C9-63B333B8AEC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74E18D2-1EEA-44FD-A970-8B05E9397AA4}"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34C2FD2-C698-47AF-B372-809E5FDA7807}"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785100" cy="1071563"/>
          </a:xfrm>
        </p:spPr>
        <p:txBody>
          <a:bodyPr/>
          <a:lstStyle/>
          <a:p>
            <a:pPr eaLnBrk="1" hangingPunct="1"/>
            <a:r>
              <a:rPr lang="lv-LV" sz="4000" b="1" dirty="0" smtClean="0">
                <a:solidFill>
                  <a:schemeClr val="tx1"/>
                </a:solidFill>
              </a:rPr>
              <a:t>Jņ.14:23-26 Svētā Gara vadība</a:t>
            </a:r>
          </a:p>
        </p:txBody>
      </p:sp>
      <p:pic>
        <p:nvPicPr>
          <p:cNvPr id="2051" name="Picture 3" descr="DOVE019"/>
          <p:cNvPicPr>
            <a:picLocks noChangeAspect="1" noChangeArrowheads="1"/>
          </p:cNvPicPr>
          <p:nvPr/>
        </p:nvPicPr>
        <p:blipFill>
          <a:blip r:embed="rId2" cstate="print"/>
          <a:srcRect/>
          <a:stretch>
            <a:fillRect/>
          </a:stretch>
        </p:blipFill>
        <p:spPr bwMode="auto">
          <a:xfrm>
            <a:off x="35496" y="73025"/>
            <a:ext cx="649288" cy="922338"/>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4.jūn.2023.</a:t>
            </a:r>
            <a:endParaRPr lang="lv-LV" sz="2000" dirty="0"/>
          </a:p>
        </p:txBody>
      </p:sp>
      <p:pic>
        <p:nvPicPr>
          <p:cNvPr id="6" name="Picture 8"/>
          <p:cNvPicPr>
            <a:picLocks noChangeAspect="1" noChangeArrowheads="1"/>
          </p:cNvPicPr>
          <p:nvPr/>
        </p:nvPicPr>
        <p:blipFill>
          <a:blip r:embed="rId3" cstate="print"/>
          <a:srcRect/>
          <a:stretch>
            <a:fillRect/>
          </a:stretch>
        </p:blipFill>
        <p:spPr bwMode="auto">
          <a:xfrm>
            <a:off x="395536" y="1418462"/>
            <a:ext cx="8424936" cy="523786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Love the Lord with All Your Heart&quot; Verse Meaning Explained"/>
          <p:cNvPicPr>
            <a:picLocks noChangeAspect="1" noChangeArrowheads="1"/>
          </p:cNvPicPr>
          <p:nvPr/>
        </p:nvPicPr>
        <p:blipFill>
          <a:blip r:embed="rId2" cstate="print"/>
          <a:srcRect/>
          <a:stretch>
            <a:fillRect/>
          </a:stretch>
        </p:blipFill>
        <p:spPr bwMode="auto">
          <a:xfrm>
            <a:off x="0" y="1196752"/>
            <a:ext cx="9144000" cy="5661248"/>
          </a:xfrm>
          <a:prstGeom prst="rect">
            <a:avLst/>
          </a:prstGeom>
          <a:noFill/>
        </p:spPr>
      </p:pic>
      <p:sp>
        <p:nvSpPr>
          <p:cNvPr id="2" name="Slide Number Placeholder 1"/>
          <p:cNvSpPr>
            <a:spLocks noGrp="1"/>
          </p:cNvSpPr>
          <p:nvPr>
            <p:ph type="sldNum" sz="quarter" idx="12"/>
          </p:nvPr>
        </p:nvSpPr>
        <p:spPr/>
        <p:txBody>
          <a:bodyPr/>
          <a:lstStyle/>
          <a:p>
            <a:pPr>
              <a:defRPr/>
            </a:pPr>
            <a:fld id="{AF8BDBA4-24B0-416D-9A9D-9B3433824836}" type="slidenum">
              <a:rPr lang="en-US" smtClean="0"/>
              <a:pPr>
                <a:defRPr/>
              </a:pPr>
              <a:t>10</a:t>
            </a:fld>
            <a:endParaRPr lang="en-US"/>
          </a:p>
        </p:txBody>
      </p:sp>
      <p:sp>
        <p:nvSpPr>
          <p:cNvPr id="4" name="Rectangle 3"/>
          <p:cNvSpPr/>
          <p:nvPr/>
        </p:nvSpPr>
        <p:spPr>
          <a:xfrm>
            <a:off x="0" y="-27384"/>
            <a:ext cx="9144000" cy="1200329"/>
          </a:xfrm>
          <a:prstGeom prst="rect">
            <a:avLst/>
          </a:prstGeom>
        </p:spPr>
        <p:txBody>
          <a:bodyPr wrap="square">
            <a:spAutoFit/>
          </a:bodyPr>
          <a:lstStyle/>
          <a:p>
            <a:pPr algn="ctr" eaLnBrk="1" hangingPunct="1">
              <a:spcBef>
                <a:spcPts val="300"/>
              </a:spcBef>
              <a:buFont typeface="Wingdings" pitchFamily="2" charset="2"/>
              <a:buNone/>
              <a:defRPr/>
            </a:pPr>
            <a:r>
              <a:rPr lang="lv-LV" sz="3600" b="1" dirty="0" smtClean="0">
                <a:latin typeface="+mj-lt"/>
                <a:ea typeface="+mj-ea"/>
                <a:cs typeface="+mj-cs"/>
              </a:rPr>
              <a:t>Sv. Gars runā uz mums caur sirdsapziņu un uzrāda baušļa pārkāpumus:</a:t>
            </a:r>
            <a:endParaRPr lang="lv-LV" sz="4400" b="1" dirty="0">
              <a:latin typeface="+mj-lt"/>
              <a:ea typeface="+mj-ea"/>
              <a:cs typeface="+mj-cs"/>
            </a:endParaRPr>
          </a:p>
        </p:txBody>
      </p:sp>
      <p:sp>
        <p:nvSpPr>
          <p:cNvPr id="9" name="Oval 8"/>
          <p:cNvSpPr/>
          <p:nvPr/>
        </p:nvSpPr>
        <p:spPr>
          <a:xfrm>
            <a:off x="4860032" y="1916832"/>
            <a:ext cx="4139952"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5b </a:t>
            </a:r>
            <a:r>
              <a:rPr lang="lv-LV" sz="3200" b="1" dirty="0" smtClean="0">
                <a:solidFill>
                  <a:srgbClr val="002060"/>
                </a:solidFill>
              </a:rPr>
              <a:t>Vardarbību</a:t>
            </a:r>
            <a:endParaRPr lang="en-US" sz="4400" b="1" dirty="0">
              <a:solidFill>
                <a:srgbClr val="002060"/>
              </a:solidFill>
            </a:endParaRPr>
          </a:p>
        </p:txBody>
      </p:sp>
      <p:sp>
        <p:nvSpPr>
          <p:cNvPr id="10" name="Oval 9"/>
          <p:cNvSpPr/>
          <p:nvPr/>
        </p:nvSpPr>
        <p:spPr>
          <a:xfrm>
            <a:off x="5436096" y="3573016"/>
            <a:ext cx="345638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7b </a:t>
            </a:r>
            <a:r>
              <a:rPr lang="lv-LV" sz="3200" b="1" dirty="0" smtClean="0">
                <a:solidFill>
                  <a:srgbClr val="002060"/>
                </a:solidFill>
              </a:rPr>
              <a:t>Zagšanu</a:t>
            </a:r>
            <a:endParaRPr lang="en-US" sz="3200" b="1" dirty="0">
              <a:solidFill>
                <a:srgbClr val="002060"/>
              </a:solidFill>
            </a:endParaRPr>
          </a:p>
        </p:txBody>
      </p:sp>
      <p:sp>
        <p:nvSpPr>
          <p:cNvPr id="11" name="Oval 10"/>
          <p:cNvSpPr/>
          <p:nvPr/>
        </p:nvSpPr>
        <p:spPr>
          <a:xfrm>
            <a:off x="144016" y="3501008"/>
            <a:ext cx="356388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6b </a:t>
            </a:r>
            <a:r>
              <a:rPr lang="lv-LV" sz="3200" b="1" dirty="0" smtClean="0">
                <a:solidFill>
                  <a:srgbClr val="002060"/>
                </a:solidFill>
              </a:rPr>
              <a:t>Laulības pārkāpšanu</a:t>
            </a:r>
            <a:endParaRPr lang="en-US" sz="4400" b="1" dirty="0">
              <a:solidFill>
                <a:srgbClr val="002060"/>
              </a:solidFill>
            </a:endParaRPr>
          </a:p>
        </p:txBody>
      </p:sp>
      <p:sp>
        <p:nvSpPr>
          <p:cNvPr id="12" name="Oval 11"/>
          <p:cNvSpPr/>
          <p:nvPr/>
        </p:nvSpPr>
        <p:spPr>
          <a:xfrm>
            <a:off x="144016" y="1916832"/>
            <a:ext cx="3779912"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4b </a:t>
            </a:r>
            <a:r>
              <a:rPr lang="lv-LV" sz="3200" b="1" dirty="0" smtClean="0">
                <a:solidFill>
                  <a:srgbClr val="002060"/>
                </a:solidFill>
              </a:rPr>
              <a:t>Vecāku negodāšanu</a:t>
            </a:r>
            <a:endParaRPr lang="en-US" sz="4400" b="1" dirty="0">
              <a:solidFill>
                <a:srgbClr val="002060"/>
              </a:solidFill>
            </a:endParaRPr>
          </a:p>
        </p:txBody>
      </p:sp>
      <p:sp>
        <p:nvSpPr>
          <p:cNvPr id="13" name="Oval 12"/>
          <p:cNvSpPr/>
          <p:nvPr/>
        </p:nvSpPr>
        <p:spPr>
          <a:xfrm>
            <a:off x="395536" y="5589240"/>
            <a:ext cx="3779912"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8b </a:t>
            </a:r>
            <a:r>
              <a:rPr lang="lv-LV" sz="3200" b="1" dirty="0" smtClean="0">
                <a:solidFill>
                  <a:srgbClr val="002060"/>
                </a:solidFill>
              </a:rPr>
              <a:t>Melošanu</a:t>
            </a:r>
            <a:endParaRPr lang="en-US" sz="3200" b="1" dirty="0">
              <a:solidFill>
                <a:srgbClr val="002060"/>
              </a:solidFill>
            </a:endParaRPr>
          </a:p>
        </p:txBody>
      </p:sp>
      <p:sp>
        <p:nvSpPr>
          <p:cNvPr id="14" name="Oval 13"/>
          <p:cNvSpPr/>
          <p:nvPr/>
        </p:nvSpPr>
        <p:spPr>
          <a:xfrm>
            <a:off x="5220072" y="5301208"/>
            <a:ext cx="3563888"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9-10b </a:t>
            </a:r>
            <a:r>
              <a:rPr lang="lv-LV" sz="3200" b="1" dirty="0" smtClean="0">
                <a:solidFill>
                  <a:srgbClr val="002060"/>
                </a:solidFill>
              </a:rPr>
              <a:t>Iekārošanu</a:t>
            </a:r>
            <a:endParaRPr lang="en-US" sz="32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0"/>
                                        <p:tgtEl>
                                          <p:spTgt spid="13"/>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animBg="1"/>
      <p:bldP spid="11" grpId="0" animBg="1"/>
      <p:bldP spid="12" grpId="0" animBg="1"/>
      <p:bldP spid="13"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7AB0F004-F1E1-4859-B2FA-49426DA985C6}" type="slidenum">
              <a:rPr lang="en-US" sz="1200">
                <a:effectLst>
                  <a:outerShdw blurRad="38100" dist="38100" dir="2700000" algn="tl">
                    <a:srgbClr val="000000"/>
                  </a:outerShdw>
                </a:effectLst>
                <a:latin typeface="Arial" pitchFamily="34" charset="0"/>
              </a:rPr>
              <a:pPr algn="r">
                <a:defRPr/>
              </a:pPr>
              <a:t>11</a:t>
            </a:fld>
            <a:endParaRPr lang="en-US" sz="1200">
              <a:effectLst>
                <a:outerShdw blurRad="38100" dist="38100" dir="2700000" algn="tl">
                  <a:srgbClr val="000000"/>
                </a:outerShdw>
              </a:effectLst>
              <a:latin typeface="Arial" pitchFamily="34" charset="0"/>
            </a:endParaRPr>
          </a:p>
        </p:txBody>
      </p:sp>
      <p:sp>
        <p:nvSpPr>
          <p:cNvPr id="62466" name="Rectangle 2"/>
          <p:cNvSpPr>
            <a:spLocks noChangeArrowheads="1"/>
          </p:cNvSpPr>
          <p:nvPr/>
        </p:nvSpPr>
        <p:spPr bwMode="auto">
          <a:xfrm>
            <a:off x="323850" y="0"/>
            <a:ext cx="8569325" cy="823913"/>
          </a:xfrm>
          <a:prstGeom prst="rect">
            <a:avLst/>
          </a:prstGeom>
          <a:noFill/>
          <a:ln w="9525">
            <a:noFill/>
            <a:miter lim="800000"/>
            <a:headEnd/>
            <a:tailEnd/>
          </a:ln>
          <a:effectLst/>
        </p:spPr>
        <p:txBody>
          <a:bodyPr>
            <a:spAutoFit/>
          </a:bodyPr>
          <a:lstStyle/>
          <a:p>
            <a:pPr algn="ctr" eaLnBrk="0" hangingPunct="0">
              <a:defRPr/>
            </a:pPr>
            <a:r>
              <a:rPr lang="lv-LV" sz="4800" b="1" dirty="0">
                <a:latin typeface="Arial" pitchFamily="34" charset="0"/>
              </a:rPr>
              <a:t>Svētais Gars </a:t>
            </a:r>
            <a:r>
              <a:rPr lang="lv-LV" sz="4800" b="1" dirty="0" smtClean="0">
                <a:latin typeface="Arial" pitchFamily="34" charset="0"/>
              </a:rPr>
              <a:t>skaidro rakstus</a:t>
            </a:r>
            <a:endParaRPr lang="lv-LV" sz="4800" b="1" dirty="0">
              <a:latin typeface="Arial" pitchFamily="34" charset="0"/>
            </a:endParaRPr>
          </a:p>
        </p:txBody>
      </p:sp>
      <p:sp>
        <p:nvSpPr>
          <p:cNvPr id="62467" name="Rectangle 3"/>
          <p:cNvSpPr>
            <a:spLocks noGrp="1" noChangeArrowheads="1"/>
          </p:cNvSpPr>
          <p:nvPr>
            <p:ph sz="half" idx="4294967295"/>
          </p:nvPr>
        </p:nvSpPr>
        <p:spPr>
          <a:xfrm>
            <a:off x="-71438" y="714375"/>
            <a:ext cx="9215438" cy="3857625"/>
          </a:xfrm>
        </p:spPr>
        <p:txBody>
          <a:bodyPr/>
          <a:lstStyle/>
          <a:p>
            <a:pPr>
              <a:buNone/>
              <a:defRPr/>
            </a:pPr>
            <a:r>
              <a:rPr lang="lv-LV" sz="2800" i="1" dirty="0" smtClean="0"/>
              <a:t>	“Aizstāvis, Svētais Gars, ko Tēvs sūtīs Manā Vārdā, Tas jums visu </a:t>
            </a:r>
            <a:r>
              <a:rPr lang="lv-LV" sz="2800" b="1" i="1" dirty="0" smtClean="0"/>
              <a:t>mācīs</a:t>
            </a:r>
            <a:r>
              <a:rPr lang="lv-LV" sz="2800" i="1" dirty="0" smtClean="0"/>
              <a:t> un atgādinās jums visu, ko Es jums esmu sacījis” (Jņ.14:26)</a:t>
            </a:r>
            <a:endParaRPr lang="lv-LV" sz="2800" i="1" dirty="0"/>
          </a:p>
        </p:txBody>
      </p:sp>
      <p:sp>
        <p:nvSpPr>
          <p:cNvPr id="6" name="Rectangle 5"/>
          <p:cNvSpPr>
            <a:spLocks noChangeArrowheads="1"/>
          </p:cNvSpPr>
          <p:nvPr/>
        </p:nvSpPr>
        <p:spPr bwMode="auto">
          <a:xfrm>
            <a:off x="0" y="2000250"/>
            <a:ext cx="9144000" cy="954107"/>
          </a:xfrm>
          <a:prstGeom prst="rect">
            <a:avLst/>
          </a:prstGeom>
          <a:noFill/>
          <a:ln w="9525">
            <a:noFill/>
            <a:miter lim="800000"/>
            <a:headEnd/>
            <a:tailEnd/>
          </a:ln>
        </p:spPr>
        <p:txBody>
          <a:bodyPr wrap="square">
            <a:spAutoFit/>
          </a:bodyPr>
          <a:lstStyle/>
          <a:p>
            <a:pPr>
              <a:buFont typeface="Arial" charset="0"/>
              <a:buChar char="•"/>
              <a:defRPr/>
            </a:pPr>
            <a:r>
              <a:rPr lang="lv-LV" sz="2800" b="1" dirty="0" smtClean="0">
                <a:latin typeface="Arial" pitchFamily="34" charset="0"/>
              </a:rPr>
              <a:t>Svētais </a:t>
            </a:r>
            <a:r>
              <a:rPr lang="lv-LV" sz="2800" b="1" dirty="0">
                <a:latin typeface="Arial" pitchFamily="34" charset="0"/>
              </a:rPr>
              <a:t>Gars skaidro mums rakstus, Viņš nemācīs neko jaunu</a:t>
            </a:r>
            <a:r>
              <a:rPr lang="lv-LV" sz="2800" dirty="0">
                <a:latin typeface="Arial" pitchFamily="34" charset="0"/>
              </a:rPr>
              <a:t>, bet vienmēr </a:t>
            </a:r>
            <a:r>
              <a:rPr lang="lv-LV" sz="2800" b="1" dirty="0">
                <a:latin typeface="Arial" pitchFamily="34" charset="0"/>
              </a:rPr>
              <a:t>atgādinās Jēzus mācīto</a:t>
            </a:r>
            <a:r>
              <a:rPr lang="lv-LV" sz="2800" dirty="0">
                <a:latin typeface="Arial" pitchFamily="34" charset="0"/>
              </a:rPr>
              <a:t>.</a:t>
            </a:r>
          </a:p>
        </p:txBody>
      </p:sp>
      <p:sp>
        <p:nvSpPr>
          <p:cNvPr id="14338" name="AutoShape 2" descr="What is the Holy Spirit &amp; What Does He 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4339" name="Picture 3"/>
          <p:cNvPicPr>
            <a:picLocks noChangeAspect="1" noChangeArrowheads="1"/>
          </p:cNvPicPr>
          <p:nvPr/>
        </p:nvPicPr>
        <p:blipFill>
          <a:blip r:embed="rId2" cstate="print"/>
          <a:srcRect/>
          <a:stretch>
            <a:fillRect/>
          </a:stretch>
        </p:blipFill>
        <p:spPr bwMode="auto">
          <a:xfrm>
            <a:off x="827584" y="2876550"/>
            <a:ext cx="7620000" cy="3981450"/>
          </a:xfrm>
          <a:prstGeom prst="rect">
            <a:avLst/>
          </a:prstGeom>
          <a:ln>
            <a:noFill/>
          </a:ln>
          <a:effectLst>
            <a:softEdge rad="112500"/>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par>
                                <p:cTn id="8" presetID="10" presetClass="entr" presetSubtype="0" fill="hold" nodeType="withEffect">
                                  <p:stCondLst>
                                    <p:cond delay="0"/>
                                  </p:stCondLst>
                                  <p:childTnLst>
                                    <p:set>
                                      <p:cBhvr>
                                        <p:cTn id="9" dur="1" fill="hold">
                                          <p:stCondLst>
                                            <p:cond delay="0"/>
                                          </p:stCondLst>
                                        </p:cTn>
                                        <p:tgtEl>
                                          <p:spTgt spid="14339"/>
                                        </p:tgtEl>
                                        <p:attrNameLst>
                                          <p:attrName>style.visibility</p:attrName>
                                        </p:attrNameLst>
                                      </p:cBhvr>
                                      <p:to>
                                        <p:strVal val="visible"/>
                                      </p:to>
                                    </p:set>
                                    <p:animEffect transition="in" filter="fade">
                                      <p:cBhvr>
                                        <p:cTn id="10" dur="2000"/>
                                        <p:tgtEl>
                                          <p:spTgt spid="14339"/>
                                        </p:tgtEl>
                                      </p:cBhvr>
                                    </p:animEffect>
                                  </p:childTnLst>
                                </p:cTn>
                              </p:par>
                            </p:childTnLst>
                          </p:cTn>
                        </p:par>
                        <p:par>
                          <p:cTn id="11" fill="hold">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62467"/>
                                        </p:tgtEl>
                                        <p:attrNameLst>
                                          <p:attrName>style.visibility</p:attrName>
                                        </p:attrNameLst>
                                      </p:cBhvr>
                                      <p:to>
                                        <p:strVal val="visible"/>
                                      </p:to>
                                    </p:set>
                                    <p:animEffect transition="in" filter="checkerboard(across)">
                                      <p:cBhvr>
                                        <p:cTn id="14" dur="500"/>
                                        <p:tgtEl>
                                          <p:spTgt spid="62467"/>
                                        </p:tgtEl>
                                      </p:cBhvr>
                                    </p:animEffect>
                                  </p:childTnLst>
                                </p:cTn>
                              </p:par>
                            </p:childTnLst>
                          </p:cTn>
                        </p:par>
                        <p:par>
                          <p:cTn id="15" fill="hold">
                            <p:stCondLst>
                              <p:cond delay="2500"/>
                            </p:stCondLst>
                            <p:childTnLst>
                              <p:par>
                                <p:cTn id="16" presetID="2" presetClass="entr" presetSubtype="4" fill="hold" nodeType="after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additive="base">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autoUpdateAnimBg="0"/>
      <p:bldP spid="6246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A0B0BD87-F1D7-4751-81C5-E98C0AB1D8CB}" type="slidenum">
              <a:rPr lang="en-US" sz="1200">
                <a:effectLst>
                  <a:outerShdw blurRad="38100" dist="38100" dir="2700000" algn="tl">
                    <a:srgbClr val="000000"/>
                  </a:outerShdw>
                </a:effectLst>
              </a:rPr>
              <a:pPr algn="r">
                <a:defRPr/>
              </a:pPr>
              <a:t>12</a:t>
            </a:fld>
            <a:endParaRPr lang="en-US" sz="1200">
              <a:effectLst>
                <a:outerShdw blurRad="38100" dist="38100" dir="2700000" algn="tl">
                  <a:srgbClr val="000000"/>
                </a:outerShdw>
              </a:effectLst>
            </a:endParaRPr>
          </a:p>
        </p:txBody>
      </p:sp>
      <p:sp>
        <p:nvSpPr>
          <p:cNvPr id="53250" name="Rectangle 2"/>
          <p:cNvSpPr>
            <a:spLocks noGrp="1" noChangeArrowheads="1"/>
          </p:cNvSpPr>
          <p:nvPr>
            <p:ph type="title" idx="4294967295"/>
          </p:nvPr>
        </p:nvSpPr>
        <p:spPr>
          <a:xfrm>
            <a:off x="0" y="0"/>
            <a:ext cx="9144000" cy="549275"/>
          </a:xfrm>
        </p:spPr>
        <p:txBody>
          <a:bodyPr/>
          <a:lstStyle/>
          <a:p>
            <a:pPr marL="762000" indent="-762000" eaLnBrk="1" hangingPunct="1">
              <a:defRPr/>
            </a:pPr>
            <a:r>
              <a:rPr lang="lv-LV" sz="4800" b="1" dirty="0" smtClean="0">
                <a:solidFill>
                  <a:schemeClr val="tx1"/>
                </a:solidFill>
              </a:rPr>
              <a:t>Sv. Gars mūs maina</a:t>
            </a:r>
            <a:r>
              <a:rPr lang="en-US" sz="4800" dirty="0" smtClean="0">
                <a:solidFill>
                  <a:schemeClr val="tx1"/>
                </a:solidFill>
              </a:rPr>
              <a:t> </a:t>
            </a:r>
            <a:r>
              <a:rPr lang="en-US" dirty="0" smtClean="0">
                <a:solidFill>
                  <a:schemeClr val="tx1"/>
                </a:solidFill>
              </a:rPr>
              <a:t> </a:t>
            </a:r>
          </a:p>
        </p:txBody>
      </p:sp>
      <p:sp>
        <p:nvSpPr>
          <p:cNvPr id="53253" name="Rectangle 5"/>
          <p:cNvSpPr>
            <a:spLocks noChangeArrowheads="1"/>
          </p:cNvSpPr>
          <p:nvPr/>
        </p:nvSpPr>
        <p:spPr bwMode="auto">
          <a:xfrm>
            <a:off x="0" y="549275"/>
            <a:ext cx="9144000" cy="6370975"/>
          </a:xfrm>
          <a:prstGeom prst="rect">
            <a:avLst/>
          </a:prstGeom>
          <a:noFill/>
          <a:ln w="9525">
            <a:noFill/>
            <a:miter lim="800000"/>
            <a:headEnd/>
            <a:tailEnd/>
          </a:ln>
        </p:spPr>
        <p:txBody>
          <a:bodyPr>
            <a:spAutoFit/>
          </a:bodyPr>
          <a:lstStyle/>
          <a:p>
            <a:pPr eaLnBrk="0" hangingPunct="0">
              <a:buFontTx/>
              <a:buChar char="•"/>
            </a:pPr>
            <a:r>
              <a:rPr lang="lv-LV" sz="3600" dirty="0"/>
              <a:t>Kopš Vasarsvētku notikuma Svētais Gars </a:t>
            </a:r>
            <a:r>
              <a:rPr lang="lv-LV" sz="3600" b="1" dirty="0"/>
              <a:t>mājo katrā </a:t>
            </a:r>
            <a:r>
              <a:rPr lang="lv-LV" sz="3600" b="1" dirty="0" smtClean="0"/>
              <a:t>ticīgajā </a:t>
            </a:r>
            <a:r>
              <a:rPr lang="lv-LV" sz="3600" dirty="0" smtClean="0"/>
              <a:t>un pie mums strādā</a:t>
            </a:r>
            <a:endParaRPr lang="lv-LV" sz="3600" b="1" dirty="0"/>
          </a:p>
          <a:p>
            <a:pPr eaLnBrk="0" hangingPunct="0">
              <a:buFontTx/>
              <a:buChar char="•"/>
            </a:pPr>
            <a:endParaRPr lang="lv-LV" sz="1200" b="1" dirty="0" smtClean="0"/>
          </a:p>
          <a:p>
            <a:pPr eaLnBrk="0" hangingPunct="0">
              <a:buFontTx/>
              <a:buChar char="•"/>
            </a:pPr>
            <a:r>
              <a:rPr lang="lv-LV" sz="3600" b="1" dirty="0" smtClean="0"/>
              <a:t>Sv. Gara auglis </a:t>
            </a:r>
            <a:r>
              <a:rPr lang="lv-LV" sz="3600" dirty="0" smtClean="0"/>
              <a:t>ir</a:t>
            </a:r>
            <a:r>
              <a:rPr lang="lv-LV" sz="3600" b="1" dirty="0" smtClean="0"/>
              <a:t> </a:t>
            </a:r>
            <a:r>
              <a:rPr lang="lv-LV" sz="3600" dirty="0" smtClean="0"/>
              <a:t>(Gal.5:22)</a:t>
            </a:r>
            <a:r>
              <a:rPr lang="lv-LV" sz="3600" b="1" dirty="0" smtClean="0"/>
              <a:t>: </a:t>
            </a:r>
          </a:p>
          <a:p>
            <a:pPr eaLnBrk="0" hangingPunct="0">
              <a:buFontTx/>
              <a:buChar char="-"/>
            </a:pPr>
            <a:r>
              <a:rPr lang="lv-LV" sz="3200" dirty="0" smtClean="0"/>
              <a:t>mīlestība, </a:t>
            </a:r>
          </a:p>
          <a:p>
            <a:pPr eaLnBrk="0" hangingPunct="0">
              <a:buFontTx/>
              <a:buChar char="-"/>
            </a:pPr>
            <a:r>
              <a:rPr lang="lv-LV" sz="3200" dirty="0" smtClean="0"/>
              <a:t>prieks, </a:t>
            </a:r>
          </a:p>
          <a:p>
            <a:pPr eaLnBrk="0" hangingPunct="0">
              <a:buFontTx/>
              <a:buChar char="-"/>
            </a:pPr>
            <a:r>
              <a:rPr lang="lv-LV" sz="3200" dirty="0" smtClean="0"/>
              <a:t>miers, </a:t>
            </a:r>
          </a:p>
          <a:p>
            <a:pPr eaLnBrk="0" hangingPunct="0">
              <a:buFontTx/>
              <a:buChar char="-"/>
            </a:pPr>
            <a:r>
              <a:rPr lang="lv-LV" sz="3200" dirty="0" smtClean="0"/>
              <a:t>pacietība, </a:t>
            </a:r>
          </a:p>
          <a:p>
            <a:pPr eaLnBrk="0" hangingPunct="0">
              <a:buFontTx/>
              <a:buChar char="-"/>
            </a:pPr>
            <a:r>
              <a:rPr lang="lv-LV" sz="3200" dirty="0" smtClean="0"/>
              <a:t>laipnība, </a:t>
            </a:r>
          </a:p>
          <a:p>
            <a:pPr eaLnBrk="0" hangingPunct="0">
              <a:buFontTx/>
              <a:buChar char="-"/>
            </a:pPr>
            <a:r>
              <a:rPr lang="lv-LV" sz="3200" dirty="0" smtClean="0"/>
              <a:t>labprātība, </a:t>
            </a:r>
          </a:p>
          <a:p>
            <a:pPr eaLnBrk="0" hangingPunct="0">
              <a:buFontTx/>
              <a:buChar char="-"/>
            </a:pPr>
            <a:r>
              <a:rPr lang="lv-LV" sz="3200" dirty="0" smtClean="0"/>
              <a:t>uzticamība, </a:t>
            </a:r>
          </a:p>
          <a:p>
            <a:pPr eaLnBrk="0" hangingPunct="0">
              <a:buFontTx/>
              <a:buChar char="-"/>
            </a:pPr>
            <a:r>
              <a:rPr lang="lv-LV" sz="3200" dirty="0" smtClean="0"/>
              <a:t>lēnprātība, </a:t>
            </a:r>
          </a:p>
          <a:p>
            <a:pPr eaLnBrk="0" hangingPunct="0">
              <a:buFontTx/>
              <a:buChar char="-"/>
            </a:pPr>
            <a:r>
              <a:rPr lang="lv-LV" sz="3200" dirty="0" smtClean="0"/>
              <a:t>atturība</a:t>
            </a:r>
          </a:p>
        </p:txBody>
      </p:sp>
      <p:pic>
        <p:nvPicPr>
          <p:cNvPr id="17409" name="Picture 1" descr="D:\Downloads\grapes.png"/>
          <p:cNvPicPr>
            <a:picLocks noChangeAspect="1" noChangeArrowheads="1"/>
          </p:cNvPicPr>
          <p:nvPr/>
        </p:nvPicPr>
        <p:blipFill>
          <a:blip r:embed="rId2" cstate="print"/>
          <a:srcRect/>
          <a:stretch>
            <a:fillRect/>
          </a:stretch>
        </p:blipFill>
        <p:spPr bwMode="auto">
          <a:xfrm>
            <a:off x="3131840" y="2420888"/>
            <a:ext cx="4392488" cy="4392488"/>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53253">
                                            <p:txEl>
                                              <p:pRg st="0" end="0"/>
                                            </p:txEl>
                                          </p:spTgt>
                                        </p:tgtEl>
                                        <p:attrNameLst>
                                          <p:attrName>style.visibility</p:attrName>
                                        </p:attrNameLst>
                                      </p:cBhvr>
                                      <p:to>
                                        <p:strVal val="visible"/>
                                      </p:to>
                                    </p:set>
                                    <p:anim calcmode="lin" valueType="num">
                                      <p:cBhvr additive="base">
                                        <p:cTn id="12" dur="500" fill="hold"/>
                                        <p:tgtEl>
                                          <p:spTgt spid="5325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325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3253">
                                            <p:txEl>
                                              <p:pRg st="2" end="2"/>
                                            </p:txEl>
                                          </p:spTgt>
                                        </p:tgtEl>
                                        <p:attrNameLst>
                                          <p:attrName>style.visibility</p:attrName>
                                        </p:attrNameLst>
                                      </p:cBhvr>
                                      <p:to>
                                        <p:strVal val="visible"/>
                                      </p:to>
                                    </p:set>
                                    <p:anim calcmode="lin" valueType="num">
                                      <p:cBhvr additive="base">
                                        <p:cTn id="17" dur="500" fill="hold"/>
                                        <p:tgtEl>
                                          <p:spTgt spid="5325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3253">
                                            <p:txEl>
                                              <p:pRg st="2" end="2"/>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17409"/>
                                        </p:tgtEl>
                                        <p:attrNameLst>
                                          <p:attrName>style.visibility</p:attrName>
                                        </p:attrNameLst>
                                      </p:cBhvr>
                                      <p:to>
                                        <p:strVal val="visible"/>
                                      </p:to>
                                    </p:set>
                                    <p:animEffect transition="in" filter="fade">
                                      <p:cBhvr>
                                        <p:cTn id="21" dur="2000"/>
                                        <p:tgtEl>
                                          <p:spTgt spid="17409"/>
                                        </p:tgtEl>
                                      </p:cBhvr>
                                    </p:animEffect>
                                  </p:childTnLst>
                                </p:cTn>
                              </p:par>
                              <p:par>
                                <p:cTn id="22" presetID="2" presetClass="entr" presetSubtype="4" fill="hold" nodeType="withEffect">
                                  <p:stCondLst>
                                    <p:cond delay="0"/>
                                  </p:stCondLst>
                                  <p:childTnLst>
                                    <p:set>
                                      <p:cBhvr>
                                        <p:cTn id="23" dur="1" fill="hold">
                                          <p:stCondLst>
                                            <p:cond delay="0"/>
                                          </p:stCondLst>
                                        </p:cTn>
                                        <p:tgtEl>
                                          <p:spTgt spid="53253">
                                            <p:txEl>
                                              <p:pRg st="3" end="3"/>
                                            </p:txEl>
                                          </p:spTgt>
                                        </p:tgtEl>
                                        <p:attrNameLst>
                                          <p:attrName>style.visibility</p:attrName>
                                        </p:attrNameLst>
                                      </p:cBhvr>
                                      <p:to>
                                        <p:strVal val="visible"/>
                                      </p:to>
                                    </p:set>
                                    <p:anim calcmode="lin" valueType="num">
                                      <p:cBhvr additive="base">
                                        <p:cTn id="24" dur="500" fill="hold"/>
                                        <p:tgtEl>
                                          <p:spTgt spid="5325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53253">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53253">
                                            <p:txEl>
                                              <p:pRg st="4" end="4"/>
                                            </p:txEl>
                                          </p:spTgt>
                                        </p:tgtEl>
                                        <p:attrNameLst>
                                          <p:attrName>style.visibility</p:attrName>
                                        </p:attrNameLst>
                                      </p:cBhvr>
                                      <p:to>
                                        <p:strVal val="visible"/>
                                      </p:to>
                                    </p:set>
                                    <p:anim calcmode="lin" valueType="num">
                                      <p:cBhvr additive="base">
                                        <p:cTn id="28" dur="500" fill="hold"/>
                                        <p:tgtEl>
                                          <p:spTgt spid="5325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53253">
                                            <p:txEl>
                                              <p:pRg st="4" end="4"/>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53253">
                                            <p:txEl>
                                              <p:pRg st="5" end="5"/>
                                            </p:txEl>
                                          </p:spTgt>
                                        </p:tgtEl>
                                        <p:attrNameLst>
                                          <p:attrName>style.visibility</p:attrName>
                                        </p:attrNameLst>
                                      </p:cBhvr>
                                      <p:to>
                                        <p:strVal val="visible"/>
                                      </p:to>
                                    </p:set>
                                    <p:anim calcmode="lin" valueType="num">
                                      <p:cBhvr additive="base">
                                        <p:cTn id="32" dur="500" fill="hold"/>
                                        <p:tgtEl>
                                          <p:spTgt spid="5325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53253">
                                            <p:txEl>
                                              <p:pRg st="5" end="5"/>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53253">
                                            <p:txEl>
                                              <p:pRg st="6" end="6"/>
                                            </p:txEl>
                                          </p:spTgt>
                                        </p:tgtEl>
                                        <p:attrNameLst>
                                          <p:attrName>style.visibility</p:attrName>
                                        </p:attrNameLst>
                                      </p:cBhvr>
                                      <p:to>
                                        <p:strVal val="visible"/>
                                      </p:to>
                                    </p:set>
                                    <p:anim calcmode="lin" valueType="num">
                                      <p:cBhvr additive="base">
                                        <p:cTn id="36" dur="500" fill="hold"/>
                                        <p:tgtEl>
                                          <p:spTgt spid="53253">
                                            <p:txEl>
                                              <p:pRg st="6" end="6"/>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53253">
                                            <p:txEl>
                                              <p:pRg st="6" end="6"/>
                                            </p:txEl>
                                          </p:spTgt>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53253">
                                            <p:txEl>
                                              <p:pRg st="7" end="7"/>
                                            </p:txEl>
                                          </p:spTgt>
                                        </p:tgtEl>
                                        <p:attrNameLst>
                                          <p:attrName>style.visibility</p:attrName>
                                        </p:attrNameLst>
                                      </p:cBhvr>
                                      <p:to>
                                        <p:strVal val="visible"/>
                                      </p:to>
                                    </p:set>
                                    <p:anim calcmode="lin" valueType="num">
                                      <p:cBhvr additive="base">
                                        <p:cTn id="41" dur="500" fill="hold"/>
                                        <p:tgtEl>
                                          <p:spTgt spid="5325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3253">
                                            <p:txEl>
                                              <p:pRg st="7" end="7"/>
                                            </p:txEl>
                                          </p:spTgt>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fill="hold" nodeType="afterEffect">
                                  <p:stCondLst>
                                    <p:cond delay="0"/>
                                  </p:stCondLst>
                                  <p:childTnLst>
                                    <p:set>
                                      <p:cBhvr>
                                        <p:cTn id="45" dur="1" fill="hold">
                                          <p:stCondLst>
                                            <p:cond delay="0"/>
                                          </p:stCondLst>
                                        </p:cTn>
                                        <p:tgtEl>
                                          <p:spTgt spid="53253">
                                            <p:txEl>
                                              <p:pRg st="8" end="8"/>
                                            </p:txEl>
                                          </p:spTgt>
                                        </p:tgtEl>
                                        <p:attrNameLst>
                                          <p:attrName>style.visibility</p:attrName>
                                        </p:attrNameLst>
                                      </p:cBhvr>
                                      <p:to>
                                        <p:strVal val="visible"/>
                                      </p:to>
                                    </p:set>
                                    <p:anim calcmode="lin" valueType="num">
                                      <p:cBhvr additive="base">
                                        <p:cTn id="46" dur="500" fill="hold"/>
                                        <p:tgtEl>
                                          <p:spTgt spid="53253">
                                            <p:txEl>
                                              <p:pRg st="8" end="8"/>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53253">
                                            <p:txEl>
                                              <p:pRg st="8" end="8"/>
                                            </p:txEl>
                                          </p:spTgt>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2" presetClass="entr" presetSubtype="4" fill="hold" nodeType="afterEffect">
                                  <p:stCondLst>
                                    <p:cond delay="0"/>
                                  </p:stCondLst>
                                  <p:childTnLst>
                                    <p:set>
                                      <p:cBhvr>
                                        <p:cTn id="50" dur="1" fill="hold">
                                          <p:stCondLst>
                                            <p:cond delay="0"/>
                                          </p:stCondLst>
                                        </p:cTn>
                                        <p:tgtEl>
                                          <p:spTgt spid="53253">
                                            <p:txEl>
                                              <p:pRg st="9" end="9"/>
                                            </p:txEl>
                                          </p:spTgt>
                                        </p:tgtEl>
                                        <p:attrNameLst>
                                          <p:attrName>style.visibility</p:attrName>
                                        </p:attrNameLst>
                                      </p:cBhvr>
                                      <p:to>
                                        <p:strVal val="visible"/>
                                      </p:to>
                                    </p:set>
                                    <p:anim calcmode="lin" valueType="num">
                                      <p:cBhvr additive="base">
                                        <p:cTn id="51" dur="500" fill="hold"/>
                                        <p:tgtEl>
                                          <p:spTgt spid="53253">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3253">
                                            <p:txEl>
                                              <p:pRg st="9" end="9"/>
                                            </p:txEl>
                                          </p:spTgt>
                                        </p:tgtEl>
                                        <p:attrNameLst>
                                          <p:attrName>ppt_y</p:attrName>
                                        </p:attrNameLst>
                                      </p:cBhvr>
                                      <p:tavLst>
                                        <p:tav tm="0">
                                          <p:val>
                                            <p:strVal val="1+#ppt_h/2"/>
                                          </p:val>
                                        </p:tav>
                                        <p:tav tm="100000">
                                          <p:val>
                                            <p:strVal val="#ppt_y"/>
                                          </p:val>
                                        </p:tav>
                                      </p:tavLst>
                                    </p:anim>
                                  </p:childTnLst>
                                </p:cTn>
                              </p:par>
                            </p:childTnLst>
                          </p:cTn>
                        </p:par>
                        <p:par>
                          <p:cTn id="53" fill="hold">
                            <p:stCondLst>
                              <p:cond delay="4500"/>
                            </p:stCondLst>
                            <p:childTnLst>
                              <p:par>
                                <p:cTn id="54" presetID="2" presetClass="entr" presetSubtype="4" fill="hold" nodeType="afterEffect">
                                  <p:stCondLst>
                                    <p:cond delay="0"/>
                                  </p:stCondLst>
                                  <p:childTnLst>
                                    <p:set>
                                      <p:cBhvr>
                                        <p:cTn id="55" dur="1" fill="hold">
                                          <p:stCondLst>
                                            <p:cond delay="0"/>
                                          </p:stCondLst>
                                        </p:cTn>
                                        <p:tgtEl>
                                          <p:spTgt spid="53253">
                                            <p:txEl>
                                              <p:pRg st="10" end="10"/>
                                            </p:txEl>
                                          </p:spTgt>
                                        </p:tgtEl>
                                        <p:attrNameLst>
                                          <p:attrName>style.visibility</p:attrName>
                                        </p:attrNameLst>
                                      </p:cBhvr>
                                      <p:to>
                                        <p:strVal val="visible"/>
                                      </p:to>
                                    </p:set>
                                    <p:anim calcmode="lin" valueType="num">
                                      <p:cBhvr additive="base">
                                        <p:cTn id="56" dur="500" fill="hold"/>
                                        <p:tgtEl>
                                          <p:spTgt spid="53253">
                                            <p:txEl>
                                              <p:pRg st="10" end="1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53253">
                                            <p:txEl>
                                              <p:pRg st="10" end="10"/>
                                            </p:txEl>
                                          </p:spTgt>
                                        </p:tgtEl>
                                        <p:attrNameLst>
                                          <p:attrName>ppt_y</p:attrName>
                                        </p:attrNameLst>
                                      </p:cBhvr>
                                      <p:tavLst>
                                        <p:tav tm="0">
                                          <p:val>
                                            <p:strVal val="1+#ppt_h/2"/>
                                          </p:val>
                                        </p:tav>
                                        <p:tav tm="100000">
                                          <p:val>
                                            <p:strVal val="#ppt_y"/>
                                          </p:val>
                                        </p:tav>
                                      </p:tavLst>
                                    </p:anim>
                                  </p:childTnLst>
                                </p:cTn>
                              </p:par>
                            </p:childTnLst>
                          </p:cTn>
                        </p:par>
                        <p:par>
                          <p:cTn id="58" fill="hold">
                            <p:stCondLst>
                              <p:cond delay="5000"/>
                            </p:stCondLst>
                            <p:childTnLst>
                              <p:par>
                                <p:cTn id="59" presetID="2" presetClass="entr" presetSubtype="4" fill="hold" nodeType="afterEffect">
                                  <p:stCondLst>
                                    <p:cond delay="0"/>
                                  </p:stCondLst>
                                  <p:childTnLst>
                                    <p:set>
                                      <p:cBhvr>
                                        <p:cTn id="60" dur="1" fill="hold">
                                          <p:stCondLst>
                                            <p:cond delay="0"/>
                                          </p:stCondLst>
                                        </p:cTn>
                                        <p:tgtEl>
                                          <p:spTgt spid="53253">
                                            <p:txEl>
                                              <p:pRg st="11" end="11"/>
                                            </p:txEl>
                                          </p:spTgt>
                                        </p:tgtEl>
                                        <p:attrNameLst>
                                          <p:attrName>style.visibility</p:attrName>
                                        </p:attrNameLst>
                                      </p:cBhvr>
                                      <p:to>
                                        <p:strVal val="visible"/>
                                      </p:to>
                                    </p:set>
                                    <p:anim calcmode="lin" valueType="num">
                                      <p:cBhvr additive="base">
                                        <p:cTn id="61" dur="500" fill="hold"/>
                                        <p:tgtEl>
                                          <p:spTgt spid="53253">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325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7C5B410B-35DC-43B6-A8E8-CBDFB2223801}" type="slidenum">
              <a:rPr lang="en-US"/>
              <a:pPr>
                <a:defRPr/>
              </a:pPr>
              <a:t>13</a:t>
            </a:fld>
            <a:endParaRPr lang="en-US"/>
          </a:p>
        </p:txBody>
      </p:sp>
      <p:sp>
        <p:nvSpPr>
          <p:cNvPr id="65538" name="Rectangle 2"/>
          <p:cNvSpPr>
            <a:spLocks noGrp="1" noChangeArrowheads="1"/>
          </p:cNvSpPr>
          <p:nvPr>
            <p:ph type="title"/>
          </p:nvPr>
        </p:nvSpPr>
        <p:spPr>
          <a:xfrm>
            <a:off x="0" y="0"/>
            <a:ext cx="9144000" cy="785813"/>
          </a:xfrm>
        </p:spPr>
        <p:txBody>
          <a:bodyPr/>
          <a:lstStyle/>
          <a:p>
            <a:pPr marL="762000" indent="-762000" eaLnBrk="1" hangingPunct="1">
              <a:defRPr/>
            </a:pPr>
            <a:r>
              <a:rPr lang="lv-LV" sz="4800" b="1" dirty="0" smtClean="0">
                <a:solidFill>
                  <a:schemeClr val="tx1"/>
                </a:solidFill>
              </a:rPr>
              <a:t>Svētais Gars - Svētdarītājs</a:t>
            </a:r>
            <a:endParaRPr lang="en-US" sz="4800" b="1" dirty="0" smtClean="0">
              <a:solidFill>
                <a:schemeClr val="tx1"/>
              </a:solidFill>
            </a:endParaRPr>
          </a:p>
        </p:txBody>
      </p:sp>
      <p:pic>
        <p:nvPicPr>
          <p:cNvPr id="2055" name="Picture 7"/>
          <p:cNvPicPr>
            <a:picLocks noChangeAspect="1" noChangeArrowheads="1"/>
          </p:cNvPicPr>
          <p:nvPr/>
        </p:nvPicPr>
        <p:blipFill>
          <a:blip r:embed="rId2" cstate="print"/>
          <a:srcRect t="8621"/>
          <a:stretch>
            <a:fillRect/>
          </a:stretch>
        </p:blipFill>
        <p:spPr bwMode="auto">
          <a:xfrm>
            <a:off x="285720" y="2420888"/>
            <a:ext cx="8543985" cy="422282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a:spLocks noChangeArrowheads="1"/>
          </p:cNvSpPr>
          <p:nvPr/>
        </p:nvSpPr>
        <p:spPr bwMode="auto">
          <a:xfrm>
            <a:off x="34925" y="765175"/>
            <a:ext cx="9144000" cy="1643527"/>
          </a:xfrm>
          <a:prstGeom prst="rect">
            <a:avLst/>
          </a:prstGeom>
          <a:noFill/>
          <a:ln w="9525">
            <a:noFill/>
            <a:miter lim="800000"/>
            <a:headEnd/>
            <a:tailEnd/>
          </a:ln>
        </p:spPr>
        <p:txBody>
          <a:bodyPr>
            <a:spAutoFit/>
          </a:bodyPr>
          <a:lstStyle/>
          <a:p>
            <a:pPr>
              <a:lnSpc>
                <a:spcPct val="90000"/>
              </a:lnSpc>
            </a:pPr>
            <a:r>
              <a:rPr lang="lv-LV" sz="2800" dirty="0"/>
              <a:t>“</a:t>
            </a:r>
            <a:r>
              <a:rPr lang="lv-LV" sz="2800" i="1" dirty="0"/>
              <a:t>Ticība ir tik dzīva, darbīga, varena lieta, ka tā ne brīdi </a:t>
            </a:r>
            <a:r>
              <a:rPr lang="lv-LV" sz="2800" i="1" dirty="0" err="1"/>
              <a:t>nemitas</a:t>
            </a:r>
            <a:r>
              <a:rPr lang="lv-LV" sz="2800" i="1" dirty="0"/>
              <a:t> darīt labu; tā arī nejautā vai vajag darīt labus darbus. Pirms vēl jautāsi, tā jau dara šos darbus un turpina tos darīt bez mitas.</a:t>
            </a:r>
            <a:r>
              <a:rPr lang="lv-LV" sz="2800" dirty="0"/>
              <a:t>” (M.Luters</a:t>
            </a:r>
            <a:r>
              <a:rPr lang="lv-LV" sz="2800" dirty="0" smtClean="0"/>
              <a:t>)</a:t>
            </a:r>
            <a:endParaRPr lang="lv-LV" sz="28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additive="base">
                                        <p:cTn id="7" dur="500" fill="hold"/>
                                        <p:tgtEl>
                                          <p:spTgt spid="65538"/>
                                        </p:tgtEl>
                                        <p:attrNameLst>
                                          <p:attrName>ppt_x</p:attrName>
                                        </p:attrNameLst>
                                      </p:cBhvr>
                                      <p:tavLst>
                                        <p:tav tm="0">
                                          <p:val>
                                            <p:strVal val="#ppt_x"/>
                                          </p:val>
                                        </p:tav>
                                        <p:tav tm="100000">
                                          <p:val>
                                            <p:strVal val="#ppt_x"/>
                                          </p:val>
                                        </p:tav>
                                      </p:tavLst>
                                    </p:anim>
                                    <p:anim calcmode="lin" valueType="num">
                                      <p:cBhvr additive="base">
                                        <p:cTn id="8" dur="500" fill="hold"/>
                                        <p:tgtEl>
                                          <p:spTgt spid="65538"/>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2055"/>
                                        </p:tgtEl>
                                        <p:attrNameLst>
                                          <p:attrName>style.visibility</p:attrName>
                                        </p:attrNameLst>
                                      </p:cBhvr>
                                      <p:to>
                                        <p:strVal val="visible"/>
                                      </p:to>
                                    </p:set>
                                    <p:animEffect transition="in" filter="fade">
                                      <p:cBhvr>
                                        <p:cTn id="12" dur="2000"/>
                                        <p:tgtEl>
                                          <p:spTgt spid="2055"/>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7AB0F004-F1E1-4859-B2FA-49426DA985C6}" type="slidenum">
              <a:rPr lang="en-US" sz="1200">
                <a:effectLst>
                  <a:outerShdw blurRad="38100" dist="38100" dir="2700000" algn="tl">
                    <a:srgbClr val="000000"/>
                  </a:outerShdw>
                </a:effectLst>
                <a:latin typeface="Arial" pitchFamily="34" charset="0"/>
              </a:rPr>
              <a:pPr algn="r">
                <a:defRPr/>
              </a:pPr>
              <a:t>14</a:t>
            </a:fld>
            <a:endParaRPr lang="en-US" sz="1200">
              <a:effectLst>
                <a:outerShdw blurRad="38100" dist="38100" dir="2700000" algn="tl">
                  <a:srgbClr val="000000"/>
                </a:outerShdw>
              </a:effectLst>
              <a:latin typeface="Arial" pitchFamily="34" charset="0"/>
            </a:endParaRPr>
          </a:p>
        </p:txBody>
      </p:sp>
      <p:sp>
        <p:nvSpPr>
          <p:cNvPr id="62466" name="Rectangle 2"/>
          <p:cNvSpPr>
            <a:spLocks noChangeArrowheads="1"/>
          </p:cNvSpPr>
          <p:nvPr/>
        </p:nvSpPr>
        <p:spPr bwMode="auto">
          <a:xfrm>
            <a:off x="323850" y="0"/>
            <a:ext cx="8569325" cy="1569660"/>
          </a:xfrm>
          <a:prstGeom prst="rect">
            <a:avLst/>
          </a:prstGeom>
          <a:noFill/>
          <a:ln w="9525">
            <a:noFill/>
            <a:miter lim="800000"/>
            <a:headEnd/>
            <a:tailEnd/>
          </a:ln>
          <a:effectLst/>
        </p:spPr>
        <p:txBody>
          <a:bodyPr>
            <a:spAutoFit/>
          </a:bodyPr>
          <a:lstStyle/>
          <a:p>
            <a:pPr algn="ctr" eaLnBrk="0" hangingPunct="0">
              <a:defRPr/>
            </a:pPr>
            <a:r>
              <a:rPr lang="lv-LV" sz="4800" b="1" dirty="0">
                <a:latin typeface="Arial" pitchFamily="34" charset="0"/>
              </a:rPr>
              <a:t>Svētais Gars </a:t>
            </a:r>
            <a:r>
              <a:rPr lang="lv-LV" sz="4800" b="1" dirty="0" smtClean="0">
                <a:latin typeface="Arial" pitchFamily="34" charset="0"/>
              </a:rPr>
              <a:t>mudina palīdzēt cilvēkiem</a:t>
            </a:r>
            <a:endParaRPr lang="lv-LV" sz="4800" b="1" dirty="0">
              <a:latin typeface="Arial" pitchFamily="34" charset="0"/>
            </a:endParaRPr>
          </a:p>
        </p:txBody>
      </p:sp>
      <p:sp>
        <p:nvSpPr>
          <p:cNvPr id="14338" name="AutoShape 2" descr="What is the Holy Spirit &amp; What Does He 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194" name="Picture 2" descr="Helping Others To Achieve Their Potential – DSbc"/>
          <p:cNvPicPr>
            <a:picLocks noChangeAspect="1" noChangeArrowheads="1"/>
          </p:cNvPicPr>
          <p:nvPr/>
        </p:nvPicPr>
        <p:blipFill>
          <a:blip r:embed="rId2" cstate="print"/>
          <a:srcRect/>
          <a:stretch>
            <a:fillRect/>
          </a:stretch>
        </p:blipFill>
        <p:spPr bwMode="auto">
          <a:xfrm>
            <a:off x="0" y="1844824"/>
            <a:ext cx="9166932" cy="4392488"/>
          </a:xfrm>
          <a:prstGeom prst="rect">
            <a:avLst/>
          </a:prstGeom>
          <a:noFill/>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fade">
                                      <p:cBhvr>
                                        <p:cTn id="11" dur="2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A0B0BD87-F1D7-4751-81C5-E98C0AB1D8CB}" type="slidenum">
              <a:rPr lang="en-US" sz="1200">
                <a:effectLst>
                  <a:outerShdw blurRad="38100" dist="38100" dir="2700000" algn="tl">
                    <a:srgbClr val="000000"/>
                  </a:outerShdw>
                </a:effectLst>
              </a:rPr>
              <a:pPr algn="r">
                <a:defRPr/>
              </a:pPr>
              <a:t>15</a:t>
            </a:fld>
            <a:endParaRPr lang="en-US" sz="1200">
              <a:effectLst>
                <a:outerShdw blurRad="38100" dist="38100" dir="2700000" algn="tl">
                  <a:srgbClr val="000000"/>
                </a:outerShdw>
              </a:effectLst>
            </a:endParaRPr>
          </a:p>
        </p:txBody>
      </p:sp>
      <p:sp>
        <p:nvSpPr>
          <p:cNvPr id="53250" name="Rectangle 2"/>
          <p:cNvSpPr>
            <a:spLocks noGrp="1" noChangeArrowheads="1"/>
          </p:cNvSpPr>
          <p:nvPr>
            <p:ph type="title" idx="4294967295"/>
          </p:nvPr>
        </p:nvSpPr>
        <p:spPr>
          <a:xfrm>
            <a:off x="0" y="0"/>
            <a:ext cx="9144000" cy="549275"/>
          </a:xfrm>
        </p:spPr>
        <p:txBody>
          <a:bodyPr/>
          <a:lstStyle/>
          <a:p>
            <a:pPr marL="762000" indent="-762000" eaLnBrk="1" hangingPunct="1">
              <a:defRPr/>
            </a:pPr>
            <a:r>
              <a:rPr lang="lv-LV" b="1" dirty="0" smtClean="0">
                <a:solidFill>
                  <a:schemeClr val="tx1"/>
                </a:solidFill>
              </a:rPr>
              <a:t>Sv. Gars dod dāvanas kalpošanai</a:t>
            </a:r>
            <a:endParaRPr lang="en-US" sz="4000" dirty="0" smtClean="0">
              <a:solidFill>
                <a:schemeClr val="tx1"/>
              </a:solidFill>
            </a:endParaRPr>
          </a:p>
        </p:txBody>
      </p:sp>
      <p:sp>
        <p:nvSpPr>
          <p:cNvPr id="9222" name="Rectangle 6"/>
          <p:cNvSpPr>
            <a:spLocks noChangeArrowheads="1"/>
          </p:cNvSpPr>
          <p:nvPr/>
        </p:nvSpPr>
        <p:spPr bwMode="auto">
          <a:xfrm>
            <a:off x="0" y="1124744"/>
            <a:ext cx="8783960" cy="5078313"/>
          </a:xfrm>
          <a:prstGeom prst="rect">
            <a:avLst/>
          </a:prstGeom>
          <a:noFill/>
          <a:ln w="9525">
            <a:noFill/>
            <a:miter lim="800000"/>
            <a:headEnd/>
            <a:tailEnd/>
          </a:ln>
        </p:spPr>
        <p:txBody>
          <a:bodyPr wrap="square">
            <a:spAutoFit/>
          </a:bodyPr>
          <a:lstStyle/>
          <a:p>
            <a:pPr eaLnBrk="0" hangingPunct="0"/>
            <a:r>
              <a:rPr lang="lv-LV" sz="4400" dirty="0" smtClean="0"/>
              <a:t>Rom.12</a:t>
            </a:r>
            <a:r>
              <a:rPr lang="lv-LV" sz="4000" dirty="0" smtClean="0"/>
              <a:t>:</a:t>
            </a:r>
          </a:p>
          <a:p>
            <a:pPr eaLnBrk="0" hangingPunct="0">
              <a:buFontTx/>
              <a:buChar char="-"/>
            </a:pPr>
            <a:r>
              <a:rPr lang="lv-LV" sz="4000" dirty="0" smtClean="0"/>
              <a:t> kalpošana</a:t>
            </a:r>
            <a:br>
              <a:rPr lang="lv-LV" sz="4000" dirty="0" smtClean="0"/>
            </a:br>
            <a:r>
              <a:rPr lang="lv-LV" sz="4000" dirty="0" smtClean="0"/>
              <a:t>- mācīšana</a:t>
            </a:r>
            <a:br>
              <a:rPr lang="lv-LV" sz="4000" dirty="0" smtClean="0"/>
            </a:br>
            <a:r>
              <a:rPr lang="lv-LV" sz="4000" dirty="0" smtClean="0"/>
              <a:t>- </a:t>
            </a:r>
            <a:r>
              <a:rPr lang="lv-LV" sz="4000" dirty="0" err="1" smtClean="0"/>
              <a:t>padomdošana</a:t>
            </a:r>
            <a:r>
              <a:rPr lang="lv-LV" sz="4000" dirty="0" smtClean="0"/>
              <a:t/>
            </a:r>
            <a:br>
              <a:rPr lang="lv-LV" sz="4000" dirty="0" smtClean="0"/>
            </a:br>
            <a:r>
              <a:rPr lang="lv-LV" sz="4000" dirty="0" smtClean="0"/>
              <a:t>- vadīšana</a:t>
            </a:r>
          </a:p>
          <a:p>
            <a:pPr eaLnBrk="0" hangingPunct="0">
              <a:buFontTx/>
              <a:buChar char="-"/>
            </a:pPr>
            <a:r>
              <a:rPr lang="lv-LV" sz="4000" dirty="0" smtClean="0"/>
              <a:t> valdīšana</a:t>
            </a:r>
            <a:br>
              <a:rPr lang="lv-LV" sz="4000" dirty="0" smtClean="0"/>
            </a:br>
            <a:r>
              <a:rPr lang="lv-LV" sz="4000" dirty="0" smtClean="0"/>
              <a:t>- pravietošana</a:t>
            </a:r>
            <a:br>
              <a:rPr lang="lv-LV" sz="4000" dirty="0" smtClean="0"/>
            </a:br>
            <a:r>
              <a:rPr lang="lv-LV" sz="4000" dirty="0" smtClean="0"/>
              <a:t>- garu pazīšana</a:t>
            </a:r>
            <a:endParaRPr lang="lv-LV" sz="4000" dirty="0"/>
          </a:p>
        </p:txBody>
      </p:sp>
      <p:pic>
        <p:nvPicPr>
          <p:cNvPr id="17410" name="Picture 2" descr="D:\Downloads\gifts.png"/>
          <p:cNvPicPr>
            <a:picLocks noChangeAspect="1" noChangeArrowheads="1"/>
          </p:cNvPicPr>
          <p:nvPr/>
        </p:nvPicPr>
        <p:blipFill>
          <a:blip r:embed="rId2" cstate="print"/>
          <a:srcRect/>
          <a:stretch>
            <a:fillRect/>
          </a:stretch>
        </p:blipFill>
        <p:spPr bwMode="auto">
          <a:xfrm>
            <a:off x="4139952" y="1268760"/>
            <a:ext cx="4788024" cy="4788024"/>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childTnLst>
                          </p:cTn>
                        </p:par>
                        <p:par>
                          <p:cTn id="9" fill="hold" nodeType="with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9222"/>
                                        </p:tgtEl>
                                        <p:attrNameLst>
                                          <p:attrName>style.visibility</p:attrName>
                                        </p:attrNameLst>
                                      </p:cBhvr>
                                      <p:to>
                                        <p:strVal val="visible"/>
                                      </p:to>
                                    </p:set>
                                    <p:anim calcmode="lin" valueType="num">
                                      <p:cBhvr additive="base">
                                        <p:cTn id="12" dur="500" fill="hold"/>
                                        <p:tgtEl>
                                          <p:spTgt spid="9222"/>
                                        </p:tgtEl>
                                        <p:attrNameLst>
                                          <p:attrName>ppt_x</p:attrName>
                                        </p:attrNameLst>
                                      </p:cBhvr>
                                      <p:tavLst>
                                        <p:tav tm="0">
                                          <p:val>
                                            <p:strVal val="#ppt_x"/>
                                          </p:val>
                                        </p:tav>
                                        <p:tav tm="100000">
                                          <p:val>
                                            <p:strVal val="#ppt_x"/>
                                          </p:val>
                                        </p:tav>
                                      </p:tavLst>
                                    </p:anim>
                                    <p:anim calcmode="lin" valueType="num">
                                      <p:cBhvr additive="base">
                                        <p:cTn id="13" dur="500" fill="hold"/>
                                        <p:tgtEl>
                                          <p:spTgt spid="9222"/>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7410"/>
                                        </p:tgtEl>
                                        <p:attrNameLst>
                                          <p:attrName>style.visibility</p:attrName>
                                        </p:attrNameLst>
                                      </p:cBhvr>
                                      <p:to>
                                        <p:strVal val="visible"/>
                                      </p:to>
                                    </p:set>
                                    <p:animEffect transition="in" filter="fade">
                                      <p:cBhvr>
                                        <p:cTn id="16" dur="20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P spid="922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7AB0F004-F1E1-4859-B2FA-49426DA985C6}" type="slidenum">
              <a:rPr lang="en-US" sz="1200">
                <a:effectLst>
                  <a:outerShdw blurRad="38100" dist="38100" dir="2700000" algn="tl">
                    <a:srgbClr val="000000"/>
                  </a:outerShdw>
                </a:effectLst>
                <a:latin typeface="Arial" pitchFamily="34" charset="0"/>
              </a:rPr>
              <a:pPr algn="r">
                <a:defRPr/>
              </a:pPr>
              <a:t>16</a:t>
            </a:fld>
            <a:endParaRPr lang="en-US" sz="1200">
              <a:effectLst>
                <a:outerShdw blurRad="38100" dist="38100" dir="2700000" algn="tl">
                  <a:srgbClr val="000000"/>
                </a:outerShdw>
              </a:effectLst>
              <a:latin typeface="Arial" pitchFamily="34" charset="0"/>
            </a:endParaRPr>
          </a:p>
        </p:txBody>
      </p:sp>
      <p:sp>
        <p:nvSpPr>
          <p:cNvPr id="62466" name="Rectangle 2"/>
          <p:cNvSpPr>
            <a:spLocks noChangeArrowheads="1"/>
          </p:cNvSpPr>
          <p:nvPr/>
        </p:nvSpPr>
        <p:spPr bwMode="auto">
          <a:xfrm>
            <a:off x="0" y="0"/>
            <a:ext cx="9144000" cy="1569660"/>
          </a:xfrm>
          <a:prstGeom prst="rect">
            <a:avLst/>
          </a:prstGeom>
          <a:noFill/>
          <a:ln w="9525">
            <a:noFill/>
            <a:miter lim="800000"/>
            <a:headEnd/>
            <a:tailEnd/>
          </a:ln>
          <a:effectLst/>
        </p:spPr>
        <p:txBody>
          <a:bodyPr wrap="square">
            <a:spAutoFit/>
          </a:bodyPr>
          <a:lstStyle/>
          <a:p>
            <a:pPr algn="ctr" eaLnBrk="0" hangingPunct="0">
              <a:defRPr/>
            </a:pPr>
            <a:r>
              <a:rPr lang="lv-LV" sz="4800" b="1" dirty="0">
                <a:latin typeface="Arial" pitchFamily="34" charset="0"/>
              </a:rPr>
              <a:t>Svētais Gars </a:t>
            </a:r>
            <a:r>
              <a:rPr lang="lv-LV" sz="4800" b="1" dirty="0" smtClean="0">
                <a:latin typeface="Arial" pitchFamily="34" charset="0"/>
              </a:rPr>
              <a:t>mudina liecināt un dāvā ticību Jēzum Kristum</a:t>
            </a:r>
            <a:endParaRPr lang="lv-LV" sz="4800" b="1" dirty="0">
              <a:latin typeface="Arial" pitchFamily="34" charset="0"/>
            </a:endParaRPr>
          </a:p>
        </p:txBody>
      </p:sp>
      <p:sp>
        <p:nvSpPr>
          <p:cNvPr id="14338" name="AutoShape 2" descr="What is the Holy Spirit &amp; What Does He 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6" name="Picture 2" descr="3,211 Park Bench Conversation Stock Photos - Free &amp; Royalty-Free Stock  Photos from Dreamstime"/>
          <p:cNvPicPr>
            <a:picLocks noChangeAspect="1" noChangeArrowheads="1"/>
          </p:cNvPicPr>
          <p:nvPr/>
        </p:nvPicPr>
        <p:blipFill>
          <a:blip r:embed="rId2" cstate="print"/>
          <a:srcRect t="22966"/>
          <a:stretch>
            <a:fillRect/>
          </a:stretch>
        </p:blipFill>
        <p:spPr bwMode="auto">
          <a:xfrm>
            <a:off x="1115616" y="2780928"/>
            <a:ext cx="7056784" cy="4077072"/>
          </a:xfrm>
          <a:prstGeom prst="rect">
            <a:avLst/>
          </a:prstGeom>
          <a:noFill/>
        </p:spPr>
      </p:pic>
      <p:sp>
        <p:nvSpPr>
          <p:cNvPr id="7" name="Rectangle 6"/>
          <p:cNvSpPr/>
          <p:nvPr/>
        </p:nvSpPr>
        <p:spPr>
          <a:xfrm>
            <a:off x="0" y="1412776"/>
            <a:ext cx="9144000" cy="1384995"/>
          </a:xfrm>
          <a:prstGeom prst="rect">
            <a:avLst/>
          </a:prstGeom>
        </p:spPr>
        <p:txBody>
          <a:bodyPr wrap="square">
            <a:spAutoFit/>
          </a:bodyPr>
          <a:lstStyle/>
          <a:p>
            <a:pPr eaLnBrk="0" hangingPunct="0"/>
            <a:r>
              <a:rPr lang="lv-LV" sz="2800" i="1" dirty="0" smtClean="0"/>
              <a:t>„Kad nu nāks Aizstāvis, ko Es jums sūtīšu no Tēva, Patiesības Gars, kas iziet no Tēva, Tas dos liecību par Mani.” (Jņ.15:26)</a:t>
            </a:r>
            <a:endParaRPr lang="lv-LV" sz="2800" i="1" dirty="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autoUpdateAnimBg="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7AB0F004-F1E1-4859-B2FA-49426DA985C6}" type="slidenum">
              <a:rPr lang="en-US" sz="1200">
                <a:effectLst>
                  <a:outerShdw blurRad="38100" dist="38100" dir="2700000" algn="tl">
                    <a:srgbClr val="000000"/>
                  </a:outerShdw>
                </a:effectLst>
                <a:latin typeface="Arial" pitchFamily="34" charset="0"/>
              </a:rPr>
              <a:pPr algn="r">
                <a:defRPr/>
              </a:pPr>
              <a:t>17</a:t>
            </a:fld>
            <a:endParaRPr lang="en-US" sz="1200">
              <a:effectLst>
                <a:outerShdw blurRad="38100" dist="38100" dir="2700000" algn="tl">
                  <a:srgbClr val="000000"/>
                </a:outerShdw>
              </a:effectLst>
              <a:latin typeface="Arial" pitchFamily="34" charset="0"/>
            </a:endParaRPr>
          </a:p>
        </p:txBody>
      </p:sp>
      <p:sp>
        <p:nvSpPr>
          <p:cNvPr id="62466" name="Rectangle 2"/>
          <p:cNvSpPr>
            <a:spLocks noChangeArrowheads="1"/>
          </p:cNvSpPr>
          <p:nvPr/>
        </p:nvSpPr>
        <p:spPr bwMode="auto">
          <a:xfrm>
            <a:off x="323850" y="0"/>
            <a:ext cx="8569325" cy="823913"/>
          </a:xfrm>
          <a:prstGeom prst="rect">
            <a:avLst/>
          </a:prstGeom>
          <a:noFill/>
          <a:ln w="9525">
            <a:noFill/>
            <a:miter lim="800000"/>
            <a:headEnd/>
            <a:tailEnd/>
          </a:ln>
          <a:effectLst/>
        </p:spPr>
        <p:txBody>
          <a:bodyPr>
            <a:spAutoFit/>
          </a:bodyPr>
          <a:lstStyle/>
          <a:p>
            <a:pPr algn="ctr" eaLnBrk="0" hangingPunct="0">
              <a:defRPr/>
            </a:pPr>
            <a:r>
              <a:rPr lang="lv-LV" sz="4800" b="1" dirty="0">
                <a:latin typeface="Arial" pitchFamily="34" charset="0"/>
              </a:rPr>
              <a:t>Svētais Gars - Palīgs </a:t>
            </a:r>
          </a:p>
        </p:txBody>
      </p:sp>
      <p:sp>
        <p:nvSpPr>
          <p:cNvPr id="62467" name="Rectangle 3"/>
          <p:cNvSpPr>
            <a:spLocks noGrp="1" noChangeArrowheads="1"/>
          </p:cNvSpPr>
          <p:nvPr>
            <p:ph sz="half" idx="4294967295"/>
          </p:nvPr>
        </p:nvSpPr>
        <p:spPr>
          <a:xfrm>
            <a:off x="0" y="714375"/>
            <a:ext cx="9144000" cy="3857625"/>
          </a:xfrm>
        </p:spPr>
        <p:txBody>
          <a:bodyPr/>
          <a:lstStyle/>
          <a:p>
            <a:pPr marL="0" indent="0" eaLnBrk="1" hangingPunct="1">
              <a:spcBef>
                <a:spcPts val="400"/>
              </a:spcBef>
              <a:buFontTx/>
              <a:buNone/>
            </a:pPr>
            <a:r>
              <a:rPr lang="lv-LV" sz="2800" i="1" dirty="0" smtClean="0"/>
              <a:t>Kad nu tie jūs vedīs, jūs nododami, tad nebēdājieties iepriekš; kas jums tanī pašā stundā taps dots, to runājiet; jo jūs neesat tie, kas runā, bet Svētais Gars. (Mk.13:11)</a:t>
            </a:r>
          </a:p>
        </p:txBody>
      </p:sp>
      <p:sp>
        <p:nvSpPr>
          <p:cNvPr id="6" name="Rectangle 5"/>
          <p:cNvSpPr>
            <a:spLocks noChangeArrowheads="1"/>
          </p:cNvSpPr>
          <p:nvPr/>
        </p:nvSpPr>
        <p:spPr bwMode="auto">
          <a:xfrm>
            <a:off x="0" y="2000250"/>
            <a:ext cx="9144000" cy="1384995"/>
          </a:xfrm>
          <a:prstGeom prst="rect">
            <a:avLst/>
          </a:prstGeom>
          <a:noFill/>
          <a:ln w="9525">
            <a:noFill/>
            <a:miter lim="800000"/>
            <a:headEnd/>
            <a:tailEnd/>
          </a:ln>
        </p:spPr>
        <p:txBody>
          <a:bodyPr wrap="square">
            <a:spAutoFit/>
          </a:bodyPr>
          <a:lstStyle/>
          <a:p>
            <a:pPr>
              <a:buFont typeface="Arial" charset="0"/>
              <a:buChar char="•"/>
              <a:defRPr/>
            </a:pPr>
            <a:r>
              <a:rPr lang="lv-LV" sz="2800" b="1" dirty="0">
                <a:latin typeface="Arial" pitchFamily="34" charset="0"/>
              </a:rPr>
              <a:t>Svētais Gars, lūdzot, </a:t>
            </a:r>
            <a:r>
              <a:rPr lang="lv-LV" sz="2800" dirty="0">
                <a:latin typeface="Arial" pitchFamily="34" charset="0"/>
              </a:rPr>
              <a:t>palīdz mums atrast </a:t>
            </a:r>
            <a:r>
              <a:rPr lang="lv-LV" sz="2800" b="1" dirty="0">
                <a:latin typeface="Arial" pitchFamily="34" charset="0"/>
              </a:rPr>
              <a:t>īstos vārdus</a:t>
            </a:r>
            <a:r>
              <a:rPr lang="lv-LV" sz="2800" dirty="0">
                <a:latin typeface="Arial" pitchFamily="34" charset="0"/>
              </a:rPr>
              <a:t>, ko teikt cilvēkiem, </a:t>
            </a:r>
            <a:r>
              <a:rPr lang="lv-LV" sz="2800" b="1" dirty="0">
                <a:latin typeface="Arial" pitchFamily="34" charset="0"/>
              </a:rPr>
              <a:t>stāstot</a:t>
            </a:r>
            <a:r>
              <a:rPr lang="lv-LV" sz="2800" dirty="0">
                <a:latin typeface="Arial" pitchFamily="34" charset="0"/>
              </a:rPr>
              <a:t> viņiem </a:t>
            </a:r>
            <a:r>
              <a:rPr lang="lv-LV" sz="2800" b="1" dirty="0">
                <a:latin typeface="Arial" pitchFamily="34" charset="0"/>
              </a:rPr>
              <a:t>par Dievu </a:t>
            </a:r>
            <a:r>
              <a:rPr lang="lv-LV" sz="2800" dirty="0">
                <a:latin typeface="Arial" pitchFamily="34" charset="0"/>
              </a:rPr>
              <a:t>vai</a:t>
            </a:r>
            <a:r>
              <a:rPr lang="lv-LV" sz="2800" b="1" dirty="0">
                <a:latin typeface="Arial" pitchFamily="34" charset="0"/>
              </a:rPr>
              <a:t> mierinot </a:t>
            </a:r>
            <a:r>
              <a:rPr lang="lv-LV" sz="2800" dirty="0">
                <a:latin typeface="Arial" pitchFamily="34" charset="0"/>
              </a:rPr>
              <a:t>kādu viņa </a:t>
            </a:r>
            <a:r>
              <a:rPr lang="lv-LV" sz="2800" b="1" dirty="0">
                <a:latin typeface="Arial" pitchFamily="34" charset="0"/>
              </a:rPr>
              <a:t>bēdās</a:t>
            </a:r>
            <a:r>
              <a:rPr lang="lv-LV" sz="2800" b="1" dirty="0" smtClean="0">
                <a:latin typeface="Arial" pitchFamily="34" charset="0"/>
              </a:rPr>
              <a:t>.</a:t>
            </a:r>
            <a:endParaRPr lang="lv-LV" sz="2800" b="1" dirty="0">
              <a:latin typeface="Arial" pitchFamily="34" charset="0"/>
            </a:endParaRPr>
          </a:p>
        </p:txBody>
      </p:sp>
      <p:pic>
        <p:nvPicPr>
          <p:cNvPr id="23558" name="Picture 6" descr="https://encrypted-tbn0.google.com/images?q=tbn:ANd9GcSzq9b-05m9xS-os_0bs9o0Qhusd5kFL3ogBOTyXtfsur4douaO"/>
          <p:cNvPicPr>
            <a:picLocks noChangeAspect="1" noChangeArrowheads="1"/>
          </p:cNvPicPr>
          <p:nvPr/>
        </p:nvPicPr>
        <p:blipFill>
          <a:blip r:embed="rId2" cstate="print"/>
          <a:srcRect r="13332"/>
          <a:stretch>
            <a:fillRect/>
          </a:stretch>
        </p:blipFill>
        <p:spPr bwMode="auto">
          <a:xfrm>
            <a:off x="5364088" y="2928937"/>
            <a:ext cx="3779912" cy="3929063"/>
          </a:xfrm>
          <a:prstGeom prst="rect">
            <a:avLst/>
          </a:prstGeom>
          <a:ln>
            <a:noFill/>
          </a:ln>
          <a:effectLst>
            <a:softEdge rad="112500"/>
          </a:effectLst>
        </p:spPr>
      </p:pic>
      <p:pic>
        <p:nvPicPr>
          <p:cNvPr id="18434" name="Picture 2" descr="https://1.bp.blogspot.com/-bt51wT9JJQo/WCTaqnPRjuI/AAAAAAAABkg/DfT6dBKZ7N4fvTkXoMfDEOuWtYj-4uFGQCLcB/s640/DSC04733_1600x1200.JPG"/>
          <p:cNvPicPr>
            <a:picLocks noChangeAspect="1" noChangeArrowheads="1"/>
          </p:cNvPicPr>
          <p:nvPr/>
        </p:nvPicPr>
        <p:blipFill>
          <a:blip r:embed="rId3" cstate="print"/>
          <a:srcRect/>
          <a:stretch>
            <a:fillRect/>
          </a:stretch>
        </p:blipFill>
        <p:spPr bwMode="auto">
          <a:xfrm>
            <a:off x="539552" y="3356992"/>
            <a:ext cx="4680520" cy="3510390"/>
          </a:xfrm>
          <a:prstGeom prst="rect">
            <a:avLst/>
          </a:prstGeom>
          <a:ln>
            <a:noFill/>
          </a:ln>
          <a:effectLst>
            <a:softEdge rad="112500"/>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par>
                                <p:cTn id="8" presetID="10" presetClass="entr" presetSubtype="0" fill="hold" nodeType="withEffect">
                                  <p:stCondLst>
                                    <p:cond delay="0"/>
                                  </p:stCondLst>
                                  <p:childTnLst>
                                    <p:set>
                                      <p:cBhvr>
                                        <p:cTn id="9" dur="1" fill="hold">
                                          <p:stCondLst>
                                            <p:cond delay="0"/>
                                          </p:stCondLst>
                                        </p:cTn>
                                        <p:tgtEl>
                                          <p:spTgt spid="23558"/>
                                        </p:tgtEl>
                                        <p:attrNameLst>
                                          <p:attrName>style.visibility</p:attrName>
                                        </p:attrNameLst>
                                      </p:cBhvr>
                                      <p:to>
                                        <p:strVal val="visible"/>
                                      </p:to>
                                    </p:set>
                                    <p:animEffect transition="in" filter="fade">
                                      <p:cBhvr>
                                        <p:cTn id="10" dur="2000"/>
                                        <p:tgtEl>
                                          <p:spTgt spid="23558"/>
                                        </p:tgtEl>
                                      </p:cBhvr>
                                    </p:animEffect>
                                  </p:childTnLst>
                                </p:cTn>
                              </p:par>
                            </p:childTnLst>
                          </p:cTn>
                        </p:par>
                        <p:par>
                          <p:cTn id="11" fill="hold">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62467"/>
                                        </p:tgtEl>
                                        <p:attrNameLst>
                                          <p:attrName>style.visibility</p:attrName>
                                        </p:attrNameLst>
                                      </p:cBhvr>
                                      <p:to>
                                        <p:strVal val="visible"/>
                                      </p:to>
                                    </p:set>
                                    <p:animEffect transition="in" filter="checkerboard(across)">
                                      <p:cBhvr>
                                        <p:cTn id="14" dur="500"/>
                                        <p:tgtEl>
                                          <p:spTgt spid="62467"/>
                                        </p:tgtEl>
                                      </p:cBhvr>
                                    </p:animEffect>
                                  </p:childTnLst>
                                </p:cTn>
                              </p:par>
                            </p:childTnLst>
                          </p:cTn>
                        </p:par>
                        <p:par>
                          <p:cTn id="15" fill="hold">
                            <p:stCondLst>
                              <p:cond delay="2500"/>
                            </p:stCondLst>
                            <p:childTnLst>
                              <p:par>
                                <p:cTn id="16" presetID="2" presetClass="entr" presetSubtype="4" fill="hold" nodeType="after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additive="base">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0" presetID="10" presetClass="entr" presetSubtype="0" fill="hold" nodeType="withEffect">
                                  <p:stCondLst>
                                    <p:cond delay="0"/>
                                  </p:stCondLst>
                                  <p:childTnLst>
                                    <p:set>
                                      <p:cBhvr>
                                        <p:cTn id="21" dur="1" fill="hold">
                                          <p:stCondLst>
                                            <p:cond delay="0"/>
                                          </p:stCondLst>
                                        </p:cTn>
                                        <p:tgtEl>
                                          <p:spTgt spid="18434"/>
                                        </p:tgtEl>
                                        <p:attrNameLst>
                                          <p:attrName>style.visibility</p:attrName>
                                        </p:attrNameLst>
                                      </p:cBhvr>
                                      <p:to>
                                        <p:strVal val="visible"/>
                                      </p:to>
                                    </p:set>
                                    <p:animEffect transition="in" filter="fade">
                                      <p:cBhvr>
                                        <p:cTn id="22" dur="20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autoUpdateAnimBg="0"/>
      <p:bldP spid="62467"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5FFA0D3C-E0D8-422F-A165-BF804EC7C05B}" type="slidenum">
              <a:rPr lang="en-US" sz="1200">
                <a:effectLst>
                  <a:outerShdw blurRad="38100" dist="38100" dir="2700000" algn="tl">
                    <a:srgbClr val="000000"/>
                  </a:outerShdw>
                </a:effectLst>
              </a:rPr>
              <a:pPr algn="r">
                <a:defRPr/>
              </a:pPr>
              <a:t>18</a:t>
            </a:fld>
            <a:endParaRPr lang="en-US" sz="1200">
              <a:effectLst>
                <a:outerShdw blurRad="38100" dist="38100" dir="2700000" algn="tl">
                  <a:srgbClr val="000000"/>
                </a:outerShdw>
              </a:effectLst>
            </a:endParaRPr>
          </a:p>
        </p:txBody>
      </p:sp>
      <p:sp>
        <p:nvSpPr>
          <p:cNvPr id="53250" name="Rectangle 2"/>
          <p:cNvSpPr>
            <a:spLocks noGrp="1" noChangeArrowheads="1"/>
          </p:cNvSpPr>
          <p:nvPr>
            <p:ph type="title" idx="4294967295"/>
          </p:nvPr>
        </p:nvSpPr>
        <p:spPr>
          <a:xfrm>
            <a:off x="3635375" y="0"/>
            <a:ext cx="6715125" cy="857250"/>
          </a:xfrm>
        </p:spPr>
        <p:txBody>
          <a:bodyPr/>
          <a:lstStyle/>
          <a:p>
            <a:pPr marL="762000" indent="-762000" eaLnBrk="1" hangingPunct="1">
              <a:defRPr/>
            </a:pPr>
            <a:r>
              <a:rPr lang="lv-LV" sz="4800" b="1" dirty="0" smtClean="0">
                <a:solidFill>
                  <a:schemeClr val="tx1"/>
                </a:solidFill>
              </a:rPr>
              <a:t>Svētais Gars</a:t>
            </a:r>
            <a:r>
              <a:rPr lang="en-US" dirty="0" smtClean="0">
                <a:solidFill>
                  <a:schemeClr val="tx1"/>
                </a:solidFill>
              </a:rPr>
              <a:t> </a:t>
            </a:r>
          </a:p>
        </p:txBody>
      </p:sp>
      <p:sp>
        <p:nvSpPr>
          <p:cNvPr id="53253" name="Rectangle 5"/>
          <p:cNvSpPr>
            <a:spLocks noChangeArrowheads="1"/>
          </p:cNvSpPr>
          <p:nvPr/>
        </p:nvSpPr>
        <p:spPr bwMode="auto">
          <a:xfrm>
            <a:off x="0" y="333375"/>
            <a:ext cx="9144000" cy="4031873"/>
          </a:xfrm>
          <a:prstGeom prst="rect">
            <a:avLst/>
          </a:prstGeom>
          <a:noFill/>
          <a:ln w="9525">
            <a:noFill/>
            <a:miter lim="800000"/>
            <a:headEnd/>
            <a:tailEnd/>
          </a:ln>
        </p:spPr>
        <p:txBody>
          <a:bodyPr>
            <a:spAutoFit/>
          </a:bodyPr>
          <a:lstStyle/>
          <a:p>
            <a:pPr eaLnBrk="0" hangingPunct="0">
              <a:buFontTx/>
              <a:buChar char="•"/>
            </a:pPr>
            <a:r>
              <a:rPr lang="lv-LV" sz="3200" b="1" dirty="0"/>
              <a:t>Trīsvienības 3.persona</a:t>
            </a:r>
            <a:r>
              <a:rPr lang="lv-LV" sz="3200" dirty="0"/>
              <a:t> </a:t>
            </a:r>
          </a:p>
          <a:p>
            <a:pPr eaLnBrk="0" hangingPunct="0">
              <a:buFontTx/>
              <a:buChar char="•"/>
            </a:pPr>
            <a:r>
              <a:rPr lang="lv-LV" sz="3200" b="1" dirty="0"/>
              <a:t>Patiess Dievs</a:t>
            </a:r>
            <a:r>
              <a:rPr lang="lv-LV" sz="3200" dirty="0"/>
              <a:t>, kas </a:t>
            </a:r>
            <a:r>
              <a:rPr lang="lv-LV" sz="3200" b="1" dirty="0"/>
              <a:t>izriet no Tēva un Dēla</a:t>
            </a:r>
          </a:p>
          <a:p>
            <a:pPr eaLnBrk="0" hangingPunct="0">
              <a:buFontTx/>
              <a:buChar char="•"/>
            </a:pPr>
            <a:r>
              <a:rPr lang="lv-LV" sz="3200" dirty="0"/>
              <a:t>Sv. Gars </a:t>
            </a:r>
            <a:r>
              <a:rPr lang="lv-LV" sz="3200" b="1" dirty="0"/>
              <a:t>ir </a:t>
            </a:r>
            <a:r>
              <a:rPr lang="lv-LV" sz="3200" b="1" dirty="0" smtClean="0"/>
              <a:t>klāt</a:t>
            </a:r>
            <a:r>
              <a:rPr lang="lv-LV" sz="3200" dirty="0" smtClean="0"/>
              <a:t> </a:t>
            </a:r>
            <a:r>
              <a:rPr lang="lv-LV" sz="3200" b="1" dirty="0"/>
              <a:t>cauri </a:t>
            </a:r>
            <a:r>
              <a:rPr lang="lv-LV" sz="3200" dirty="0"/>
              <a:t>visai </a:t>
            </a:r>
            <a:r>
              <a:rPr lang="lv-LV" sz="3200" b="1" dirty="0"/>
              <a:t>Bībelei</a:t>
            </a:r>
            <a:r>
              <a:rPr lang="lv-LV" sz="3200" dirty="0"/>
              <a:t> </a:t>
            </a:r>
          </a:p>
          <a:p>
            <a:pPr eaLnBrk="0" hangingPunct="0">
              <a:buFontTx/>
              <a:buChar char="•"/>
            </a:pPr>
            <a:r>
              <a:rPr lang="lv-LV" sz="3200" b="1" dirty="0" smtClean="0"/>
              <a:t>Svētā </a:t>
            </a:r>
            <a:r>
              <a:rPr lang="lv-LV" sz="3200" b="1" dirty="0"/>
              <a:t>Gars – svētdarītājs un </a:t>
            </a:r>
            <a:r>
              <a:rPr lang="lv-LV" sz="3200" b="1" dirty="0" smtClean="0"/>
              <a:t>aizstāvis</a:t>
            </a:r>
          </a:p>
          <a:p>
            <a:pPr eaLnBrk="0" hangingPunct="0">
              <a:buFontTx/>
              <a:buChar char="•"/>
            </a:pPr>
            <a:r>
              <a:rPr lang="lv-LV" sz="3200" b="1" dirty="0" smtClean="0"/>
              <a:t>S.Gars uztur baznīcu, brīdina par grēku, mudina mūs darīt labu tuvākajiem un sludināt viņiem evaņģēliju.</a:t>
            </a:r>
          </a:p>
          <a:p>
            <a:pPr eaLnBrk="0" hangingPunct="0">
              <a:buFontTx/>
              <a:buChar char="•"/>
            </a:pPr>
            <a:r>
              <a:rPr lang="lv-LV" sz="3200" b="1" dirty="0" smtClean="0"/>
              <a:t>Sv.Gars dod ticības augļus un dāvanas!</a:t>
            </a:r>
            <a:endParaRPr lang="lv-LV" sz="3200" b="1" dirty="0"/>
          </a:p>
        </p:txBody>
      </p:sp>
      <p:pic>
        <p:nvPicPr>
          <p:cNvPr id="32773" name="Picture 5"/>
          <p:cNvPicPr>
            <a:picLocks noChangeAspect="1" noChangeArrowheads="1"/>
          </p:cNvPicPr>
          <p:nvPr/>
        </p:nvPicPr>
        <p:blipFill>
          <a:blip r:embed="rId2" cstate="print"/>
          <a:srcRect/>
          <a:stretch>
            <a:fillRect/>
          </a:stretch>
        </p:blipFill>
        <p:spPr bwMode="auto">
          <a:xfrm>
            <a:off x="0" y="4214818"/>
            <a:ext cx="9144000" cy="2643183"/>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53253">
                                            <p:txEl>
                                              <p:pRg st="0" end="0"/>
                                            </p:txEl>
                                          </p:spTgt>
                                        </p:tgtEl>
                                        <p:attrNameLst>
                                          <p:attrName>style.visibility</p:attrName>
                                        </p:attrNameLst>
                                      </p:cBhvr>
                                      <p:to>
                                        <p:strVal val="visible"/>
                                      </p:to>
                                    </p:set>
                                    <p:anim calcmode="lin" valueType="num">
                                      <p:cBhvr additive="base">
                                        <p:cTn id="12" dur="500" fill="hold"/>
                                        <p:tgtEl>
                                          <p:spTgt spid="5325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3253">
                                            <p:txEl>
                                              <p:pRg st="0" end="0"/>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53253">
                                            <p:txEl>
                                              <p:pRg st="1" end="1"/>
                                            </p:txEl>
                                          </p:spTgt>
                                        </p:tgtEl>
                                        <p:attrNameLst>
                                          <p:attrName>style.visibility</p:attrName>
                                        </p:attrNameLst>
                                      </p:cBhvr>
                                      <p:to>
                                        <p:strVal val="visible"/>
                                      </p:to>
                                    </p:set>
                                    <p:anim calcmode="lin" valueType="num">
                                      <p:cBhvr additive="base">
                                        <p:cTn id="17" dur="500" fill="hold"/>
                                        <p:tgtEl>
                                          <p:spTgt spid="5325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3253">
                                            <p:txEl>
                                              <p:pRg st="1" end="1"/>
                                            </p:txEl>
                                          </p:spTgt>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fill="hold" nodeType="afterEffect">
                                  <p:stCondLst>
                                    <p:cond delay="0"/>
                                  </p:stCondLst>
                                  <p:childTnLst>
                                    <p:set>
                                      <p:cBhvr>
                                        <p:cTn id="21" dur="1" fill="hold">
                                          <p:stCondLst>
                                            <p:cond delay="0"/>
                                          </p:stCondLst>
                                        </p:cTn>
                                        <p:tgtEl>
                                          <p:spTgt spid="53253">
                                            <p:txEl>
                                              <p:pRg st="2" end="2"/>
                                            </p:txEl>
                                          </p:spTgt>
                                        </p:tgtEl>
                                        <p:attrNameLst>
                                          <p:attrName>style.visibility</p:attrName>
                                        </p:attrNameLst>
                                      </p:cBhvr>
                                      <p:to>
                                        <p:strVal val="visible"/>
                                      </p:to>
                                    </p:set>
                                    <p:anim calcmode="lin" valueType="num">
                                      <p:cBhvr additive="base">
                                        <p:cTn id="22" dur="500" fill="hold"/>
                                        <p:tgtEl>
                                          <p:spTgt spid="5325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3253">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53253">
                                            <p:txEl>
                                              <p:pRg st="3" end="3"/>
                                            </p:txEl>
                                          </p:spTgt>
                                        </p:tgtEl>
                                        <p:attrNameLst>
                                          <p:attrName>style.visibility</p:attrName>
                                        </p:attrNameLst>
                                      </p:cBhvr>
                                      <p:to>
                                        <p:strVal val="visible"/>
                                      </p:to>
                                    </p:set>
                                    <p:anim calcmode="lin" valueType="num">
                                      <p:cBhvr additive="base">
                                        <p:cTn id="27" dur="500" fill="hold"/>
                                        <p:tgtEl>
                                          <p:spTgt spid="5325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3253">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53253">
                                            <p:txEl>
                                              <p:pRg st="4" end="4"/>
                                            </p:txEl>
                                          </p:spTgt>
                                        </p:tgtEl>
                                        <p:attrNameLst>
                                          <p:attrName>style.visibility</p:attrName>
                                        </p:attrNameLst>
                                      </p:cBhvr>
                                      <p:to>
                                        <p:strVal val="visible"/>
                                      </p:to>
                                    </p:set>
                                    <p:anim calcmode="lin" valueType="num">
                                      <p:cBhvr additive="base">
                                        <p:cTn id="32" dur="500" fill="hold"/>
                                        <p:tgtEl>
                                          <p:spTgt spid="5325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53253">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53253">
                                            <p:txEl>
                                              <p:pRg st="5" end="5"/>
                                            </p:txEl>
                                          </p:spTgt>
                                        </p:tgtEl>
                                        <p:attrNameLst>
                                          <p:attrName>style.visibility</p:attrName>
                                        </p:attrNameLst>
                                      </p:cBhvr>
                                      <p:to>
                                        <p:strVal val="visible"/>
                                      </p:to>
                                    </p:set>
                                    <p:anim calcmode="lin" valueType="num">
                                      <p:cBhvr additive="base">
                                        <p:cTn id="37" dur="500" fill="hold"/>
                                        <p:tgtEl>
                                          <p:spTgt spid="5325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3253">
                                            <p:txEl>
                                              <p:pRg st="5" end="5"/>
                                            </p:txEl>
                                          </p:spTgt>
                                        </p:tgtEl>
                                        <p:attrNameLst>
                                          <p:attrName>ppt_y</p:attrName>
                                        </p:attrNameLst>
                                      </p:cBhvr>
                                      <p:tavLst>
                                        <p:tav tm="0">
                                          <p:val>
                                            <p:strVal val="1+#ppt_h/2"/>
                                          </p:val>
                                        </p:tav>
                                        <p:tav tm="100000">
                                          <p:val>
                                            <p:strVal val="#ppt_y"/>
                                          </p:val>
                                        </p:tav>
                                      </p:tavLst>
                                    </p:anim>
                                  </p:childTnLst>
                                </p:cTn>
                              </p:par>
                              <p:par>
                                <p:cTn id="39" presetID="10" presetClass="entr" presetSubtype="0" fill="hold" nodeType="withEffect">
                                  <p:stCondLst>
                                    <p:cond delay="0"/>
                                  </p:stCondLst>
                                  <p:childTnLst>
                                    <p:set>
                                      <p:cBhvr>
                                        <p:cTn id="40" dur="1" fill="hold">
                                          <p:stCondLst>
                                            <p:cond delay="0"/>
                                          </p:stCondLst>
                                        </p:cTn>
                                        <p:tgtEl>
                                          <p:spTgt spid="32773"/>
                                        </p:tgtEl>
                                        <p:attrNameLst>
                                          <p:attrName>style.visibility</p:attrName>
                                        </p:attrNameLst>
                                      </p:cBhvr>
                                      <p:to>
                                        <p:strVal val="visible"/>
                                      </p:to>
                                    </p:set>
                                    <p:animEffect transition="in" filter="fade">
                                      <p:cBhvr>
                                        <p:cTn id="41" dur="2000"/>
                                        <p:tgtEl>
                                          <p:spTgt spid="32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28823" y="197197"/>
            <a:ext cx="8175625" cy="1071563"/>
          </a:xfrm>
        </p:spPr>
        <p:txBody>
          <a:bodyPr/>
          <a:lstStyle/>
          <a:p>
            <a:pPr eaLnBrk="1" hangingPunct="1"/>
            <a:r>
              <a:rPr lang="lv-LV" sz="4000" b="1" dirty="0" smtClean="0">
                <a:solidFill>
                  <a:schemeClr val="tx1"/>
                </a:solidFill>
              </a:rPr>
              <a:t>Jņ.14:23-26 Svētā Gara vadība</a:t>
            </a:r>
          </a:p>
        </p:txBody>
      </p:sp>
      <p:pic>
        <p:nvPicPr>
          <p:cNvPr id="2051" name="Picture 3" descr="DOVE019"/>
          <p:cNvPicPr>
            <a:picLocks noChangeAspect="1" noChangeArrowheads="1"/>
          </p:cNvPicPr>
          <p:nvPr/>
        </p:nvPicPr>
        <p:blipFill>
          <a:blip r:embed="rId2" cstate="print"/>
          <a:srcRect/>
          <a:stretch>
            <a:fillRect/>
          </a:stretch>
        </p:blipFill>
        <p:spPr bwMode="auto">
          <a:xfrm>
            <a:off x="250825" y="73025"/>
            <a:ext cx="649288" cy="922338"/>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4.jūn.2023.</a:t>
            </a:r>
            <a:endParaRPr lang="lv-LV" sz="2000" dirty="0"/>
          </a:p>
        </p:txBody>
      </p:sp>
      <p:sp>
        <p:nvSpPr>
          <p:cNvPr id="7" name="Rectangle 6"/>
          <p:cNvSpPr/>
          <p:nvPr/>
        </p:nvSpPr>
        <p:spPr>
          <a:xfrm>
            <a:off x="0" y="1214422"/>
            <a:ext cx="9144000" cy="5016758"/>
          </a:xfrm>
          <a:prstGeom prst="rect">
            <a:avLst/>
          </a:prstGeom>
        </p:spPr>
        <p:txBody>
          <a:bodyPr wrap="square">
            <a:spAutoFit/>
          </a:bodyPr>
          <a:lstStyle/>
          <a:p>
            <a:pPr algn="just"/>
            <a:r>
              <a:rPr lang="lv-LV" sz="3200" dirty="0" smtClean="0"/>
              <a:t>23 Jēzus viņam atbildēja: "Kas Mani mīl, tas Manus vārdus turēs, un Mans Tēvs to mīlēs, un mēs nāksim pie Viņa un ņemsim pie Viņa mājas vietu. 24 Kas Mani nemīl, tas netur Manus vārdus; bet tie vārdi, ko jūs dzirdat, nav Mani, bet Tēva, kas Mani sūtījis. 25 To Es jums esmu runājis, pie jums būdams. 26 Bet Aizstāvis, Svētais Gars, ko Tēvs sūtīs Manā Vārdā, Tas jums visu mācīs un atgādinās jums visu, ko Es jums esmu sacījis. </a:t>
            </a:r>
            <a:endParaRPr lang="lv-LV"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EE3E9243-7156-4C19-81A5-EAE5E0964546}" type="slidenum">
              <a:rPr lang="en-US" sz="1200">
                <a:effectLst>
                  <a:outerShdw blurRad="38100" dist="38100" dir="2700000" algn="tl">
                    <a:srgbClr val="000000"/>
                  </a:outerShdw>
                </a:effectLst>
              </a:rPr>
              <a:pPr algn="r">
                <a:defRPr/>
              </a:pPr>
              <a:t>3</a:t>
            </a:fld>
            <a:endParaRPr lang="en-US" sz="1200">
              <a:effectLst>
                <a:outerShdw blurRad="38100" dist="38100" dir="2700000" algn="tl">
                  <a:srgbClr val="000000"/>
                </a:outerShdw>
              </a:effectLst>
            </a:endParaRPr>
          </a:p>
        </p:txBody>
      </p:sp>
      <p:sp>
        <p:nvSpPr>
          <p:cNvPr id="53250" name="Rectangle 2"/>
          <p:cNvSpPr>
            <a:spLocks noGrp="1" noChangeArrowheads="1"/>
          </p:cNvSpPr>
          <p:nvPr>
            <p:ph type="title" idx="4294967295"/>
          </p:nvPr>
        </p:nvSpPr>
        <p:spPr>
          <a:xfrm>
            <a:off x="0" y="0"/>
            <a:ext cx="6948264" cy="549275"/>
          </a:xfrm>
        </p:spPr>
        <p:txBody>
          <a:bodyPr/>
          <a:lstStyle/>
          <a:p>
            <a:pPr marL="762000" indent="-762000" eaLnBrk="1" hangingPunct="1">
              <a:defRPr/>
            </a:pPr>
            <a:r>
              <a:rPr lang="lv-LV" sz="4800" b="1" dirty="0" smtClean="0">
                <a:solidFill>
                  <a:schemeClr val="tx1"/>
                </a:solidFill>
              </a:rPr>
              <a:t>Svētais Gars</a:t>
            </a:r>
            <a:r>
              <a:rPr lang="en-US" dirty="0" smtClean="0">
                <a:solidFill>
                  <a:schemeClr val="tx1"/>
                </a:solidFill>
              </a:rPr>
              <a:t> </a:t>
            </a:r>
          </a:p>
        </p:txBody>
      </p:sp>
      <p:pic>
        <p:nvPicPr>
          <p:cNvPr id="5" name="Picture 8"/>
          <p:cNvPicPr>
            <a:picLocks noChangeAspect="1" noChangeArrowheads="1"/>
          </p:cNvPicPr>
          <p:nvPr/>
        </p:nvPicPr>
        <p:blipFill>
          <a:blip r:embed="rId2" cstate="print"/>
          <a:srcRect/>
          <a:stretch>
            <a:fillRect/>
          </a:stretch>
        </p:blipFill>
        <p:spPr bwMode="auto">
          <a:xfrm>
            <a:off x="6964783" y="2094"/>
            <a:ext cx="2162978" cy="13483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6626" name="Picture 2" descr="Casper the Friendly Ghost in film - Wikipedia"/>
          <p:cNvPicPr>
            <a:picLocks noChangeAspect="1" noChangeArrowheads="1"/>
          </p:cNvPicPr>
          <p:nvPr/>
        </p:nvPicPr>
        <p:blipFill>
          <a:blip r:embed="rId3" cstate="print"/>
          <a:srcRect/>
          <a:stretch>
            <a:fillRect/>
          </a:stretch>
        </p:blipFill>
        <p:spPr bwMode="auto">
          <a:xfrm>
            <a:off x="0" y="2300281"/>
            <a:ext cx="9144001" cy="4557719"/>
          </a:xfrm>
          <a:prstGeom prst="rect">
            <a:avLst/>
          </a:prstGeom>
          <a:noFill/>
        </p:spPr>
      </p:pic>
      <p:sp>
        <p:nvSpPr>
          <p:cNvPr id="53253" name="Rectangle 5"/>
          <p:cNvSpPr>
            <a:spLocks noChangeArrowheads="1"/>
          </p:cNvSpPr>
          <p:nvPr/>
        </p:nvSpPr>
        <p:spPr bwMode="auto">
          <a:xfrm>
            <a:off x="0" y="765175"/>
            <a:ext cx="9144000" cy="1646605"/>
          </a:xfrm>
          <a:prstGeom prst="rect">
            <a:avLst/>
          </a:prstGeom>
          <a:noFill/>
          <a:ln w="9525">
            <a:noFill/>
            <a:miter lim="800000"/>
            <a:headEnd/>
            <a:tailEnd/>
          </a:ln>
        </p:spPr>
        <p:txBody>
          <a:bodyPr>
            <a:spAutoFit/>
          </a:bodyPr>
          <a:lstStyle/>
          <a:p>
            <a:pPr eaLnBrk="0" hangingPunct="0">
              <a:buFontTx/>
              <a:buChar char="•"/>
            </a:pPr>
            <a:r>
              <a:rPr lang="lv-LV" sz="3200" b="1" dirty="0"/>
              <a:t>Trīsvienības 3.persona</a:t>
            </a:r>
            <a:r>
              <a:rPr lang="lv-LV" sz="3200" dirty="0"/>
              <a:t> </a:t>
            </a:r>
          </a:p>
          <a:p>
            <a:pPr eaLnBrk="0" hangingPunct="0">
              <a:buFontTx/>
              <a:buChar char="•"/>
            </a:pPr>
            <a:r>
              <a:rPr lang="lv-LV" sz="3100" b="1" dirty="0"/>
              <a:t>NTA: Patiess Dievs</a:t>
            </a:r>
            <a:r>
              <a:rPr lang="lv-LV" sz="3100" dirty="0"/>
              <a:t>, kas </a:t>
            </a:r>
            <a:r>
              <a:rPr lang="lv-LV" sz="3100" b="1" dirty="0"/>
              <a:t>izriet no Tēva un Dēla</a:t>
            </a:r>
          </a:p>
          <a:p>
            <a:pPr eaLnBrk="0" hangingPunct="0"/>
            <a:r>
              <a:rPr lang="lv-LV" sz="2800" dirty="0" smtClean="0"/>
              <a:t>„</a:t>
            </a:r>
            <a:r>
              <a:rPr lang="lv-LV" sz="2800" i="1" dirty="0"/>
              <a:t>Neapbēdiniet Dieva Svēto Garu</a:t>
            </a:r>
            <a:r>
              <a:rPr lang="lv-LV" sz="2800" dirty="0"/>
              <a:t>...” (Ef 4:30) </a:t>
            </a:r>
          </a:p>
          <a:p>
            <a:pPr eaLnBrk="0" hangingPunct="0">
              <a:buFontTx/>
              <a:buChar char="•"/>
            </a:pPr>
            <a:endParaRPr lang="lv-LV" sz="1000" dirty="0"/>
          </a:p>
        </p:txBody>
      </p:sp>
      <p:sp>
        <p:nvSpPr>
          <p:cNvPr id="9" name="Oval 8"/>
          <p:cNvSpPr/>
          <p:nvPr/>
        </p:nvSpPr>
        <p:spPr>
          <a:xfrm>
            <a:off x="144016" y="2420888"/>
            <a:ext cx="277180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ne spoks</a:t>
            </a:r>
            <a:endParaRPr lang="en-US" sz="4400" b="1" dirty="0">
              <a:solidFill>
                <a:srgbClr val="002060"/>
              </a:solidFill>
            </a:endParaRPr>
          </a:p>
        </p:txBody>
      </p:sp>
      <p:sp>
        <p:nvSpPr>
          <p:cNvPr id="10" name="Oval 9"/>
          <p:cNvSpPr/>
          <p:nvPr/>
        </p:nvSpPr>
        <p:spPr>
          <a:xfrm>
            <a:off x="6516216" y="2492896"/>
            <a:ext cx="262778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Dievs</a:t>
            </a:r>
            <a:endParaRPr lang="en-US" sz="3200" b="1" dirty="0">
              <a:solidFill>
                <a:srgbClr val="002060"/>
              </a:solidFill>
            </a:endParaRPr>
          </a:p>
        </p:txBody>
      </p:sp>
      <p:sp>
        <p:nvSpPr>
          <p:cNvPr id="11" name="Oval 10"/>
          <p:cNvSpPr/>
          <p:nvPr/>
        </p:nvSpPr>
        <p:spPr>
          <a:xfrm>
            <a:off x="179512" y="3356992"/>
            <a:ext cx="2843808"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ne spēks</a:t>
            </a:r>
            <a:endParaRPr lang="en-US" sz="4400" b="1" dirty="0">
              <a:solidFill>
                <a:srgbClr val="002060"/>
              </a:solidFill>
            </a:endParaRPr>
          </a:p>
        </p:txBody>
      </p:sp>
      <p:sp>
        <p:nvSpPr>
          <p:cNvPr id="12" name="Oval 11"/>
          <p:cNvSpPr/>
          <p:nvPr/>
        </p:nvSpPr>
        <p:spPr>
          <a:xfrm>
            <a:off x="3275856" y="2492896"/>
            <a:ext cx="3131840"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Persona</a:t>
            </a:r>
            <a:endParaRPr lang="en-US" sz="3200" b="1" dirty="0">
              <a:solidFill>
                <a:srgbClr val="002060"/>
              </a:solidFill>
            </a:endParaRPr>
          </a:p>
        </p:txBody>
      </p:sp>
      <p:sp>
        <p:nvSpPr>
          <p:cNvPr id="13" name="Oval 12"/>
          <p:cNvSpPr/>
          <p:nvPr/>
        </p:nvSpPr>
        <p:spPr>
          <a:xfrm>
            <a:off x="179512" y="5301208"/>
            <a:ext cx="324036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ne piedeva</a:t>
            </a:r>
            <a:endParaRPr lang="en-US" sz="4400" b="1" dirty="0">
              <a:solidFill>
                <a:srgbClr val="002060"/>
              </a:solidFill>
            </a:endParaRPr>
          </a:p>
        </p:txBody>
      </p:sp>
      <p:sp>
        <p:nvSpPr>
          <p:cNvPr id="14" name="Oval 13"/>
          <p:cNvSpPr/>
          <p:nvPr/>
        </p:nvSpPr>
        <p:spPr>
          <a:xfrm>
            <a:off x="179512" y="4293096"/>
            <a:ext cx="3312368"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ne enerģija</a:t>
            </a:r>
            <a:endParaRPr lang="en-US" sz="4400" b="1" dirty="0">
              <a:solidFill>
                <a:srgbClr val="002060"/>
              </a:solidFill>
            </a:endParaRPr>
          </a:p>
        </p:txBody>
      </p:sp>
      <p:sp>
        <p:nvSpPr>
          <p:cNvPr id="15" name="Rectangle 14"/>
          <p:cNvSpPr/>
          <p:nvPr/>
        </p:nvSpPr>
        <p:spPr>
          <a:xfrm>
            <a:off x="3635896" y="6211669"/>
            <a:ext cx="5508104" cy="646331"/>
          </a:xfrm>
          <a:prstGeom prst="rect">
            <a:avLst/>
          </a:prstGeom>
        </p:spPr>
        <p:txBody>
          <a:bodyPr wrap="square">
            <a:spAutoFit/>
          </a:bodyPr>
          <a:lstStyle/>
          <a:p>
            <a:pPr algn="r" eaLnBrk="0" hangingPunct="0">
              <a:buFontTx/>
              <a:buChar char="•"/>
            </a:pPr>
            <a:r>
              <a:rPr lang="lv-LV" dirty="0" smtClean="0">
                <a:solidFill>
                  <a:schemeClr val="bg1"/>
                </a:solidFill>
              </a:rPr>
              <a:t>Tā kā </a:t>
            </a:r>
            <a:r>
              <a:rPr lang="lv-LV" b="1" dirty="0" smtClean="0">
                <a:solidFill>
                  <a:schemeClr val="bg1"/>
                </a:solidFill>
              </a:rPr>
              <a:t>Sv.Gars</a:t>
            </a:r>
            <a:r>
              <a:rPr lang="lv-LV" dirty="0" smtClean="0">
                <a:solidFill>
                  <a:schemeClr val="bg1"/>
                </a:solidFill>
              </a:rPr>
              <a:t> ir persona, Viņu </a:t>
            </a:r>
            <a:r>
              <a:rPr lang="lv-LV" b="1" dirty="0" smtClean="0">
                <a:solidFill>
                  <a:schemeClr val="bg1"/>
                </a:solidFill>
              </a:rPr>
              <a:t>nevar    izmantot kā enerģiju</a:t>
            </a:r>
            <a:r>
              <a:rPr lang="lv-LV" dirty="0" smtClean="0">
                <a:solidFill>
                  <a:schemeClr val="bg1"/>
                </a:solidFill>
              </a:rPr>
              <a:t>, bet ar Viņu ir </a:t>
            </a:r>
            <a:r>
              <a:rPr lang="lv-LV" b="1" dirty="0" smtClean="0">
                <a:solidFill>
                  <a:schemeClr val="bg1"/>
                </a:solidFill>
              </a:rPr>
              <a:t>jāveido attiecības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53253">
                                            <p:txEl>
                                              <p:pRg st="0" end="0"/>
                                            </p:txEl>
                                          </p:spTgt>
                                        </p:tgtEl>
                                        <p:attrNameLst>
                                          <p:attrName>style.visibility</p:attrName>
                                        </p:attrNameLst>
                                      </p:cBhvr>
                                      <p:to>
                                        <p:strVal val="visible"/>
                                      </p:to>
                                    </p:set>
                                    <p:anim calcmode="lin" valueType="num">
                                      <p:cBhvr additive="base">
                                        <p:cTn id="15" dur="500" fill="hold"/>
                                        <p:tgtEl>
                                          <p:spTgt spid="5325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3253">
                                            <p:txEl>
                                              <p:pRg st="0" end="0"/>
                                            </p:txEl>
                                          </p:spTgt>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500"/>
                            </p:stCondLst>
                            <p:childTnLst>
                              <p:par>
                                <p:cTn id="18" presetID="2" presetClass="entr" presetSubtype="4" fill="hold" nodeType="afterEffect">
                                  <p:stCondLst>
                                    <p:cond delay="0"/>
                                  </p:stCondLst>
                                  <p:childTnLst>
                                    <p:set>
                                      <p:cBhvr>
                                        <p:cTn id="19" dur="1" fill="hold">
                                          <p:stCondLst>
                                            <p:cond delay="0"/>
                                          </p:stCondLst>
                                        </p:cTn>
                                        <p:tgtEl>
                                          <p:spTgt spid="53253">
                                            <p:txEl>
                                              <p:pRg st="1" end="1"/>
                                            </p:txEl>
                                          </p:spTgt>
                                        </p:tgtEl>
                                        <p:attrNameLst>
                                          <p:attrName>style.visibility</p:attrName>
                                        </p:attrNameLst>
                                      </p:cBhvr>
                                      <p:to>
                                        <p:strVal val="visible"/>
                                      </p:to>
                                    </p:set>
                                    <p:anim calcmode="lin" valueType="num">
                                      <p:cBhvr additive="base">
                                        <p:cTn id="20" dur="500" fill="hold"/>
                                        <p:tgtEl>
                                          <p:spTgt spid="5325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3253">
                                            <p:txEl>
                                              <p:pRg st="1" end="1"/>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26626"/>
                                        </p:tgtEl>
                                        <p:attrNameLst>
                                          <p:attrName>style.visibility</p:attrName>
                                        </p:attrNameLst>
                                      </p:cBhvr>
                                      <p:to>
                                        <p:strVal val="visible"/>
                                      </p:to>
                                    </p:set>
                                    <p:animEffect transition="in" filter="fade">
                                      <p:cBhvr>
                                        <p:cTn id="24" dur="2000"/>
                                        <p:tgtEl>
                                          <p:spTgt spid="26626"/>
                                        </p:tgtEl>
                                      </p:cBhvr>
                                    </p:animEffect>
                                  </p:childTnLst>
                                </p:cTn>
                              </p:par>
                            </p:childTnLst>
                          </p:cTn>
                        </p:par>
                        <p:par>
                          <p:cTn id="25" fill="hold" nodeType="afterGroup">
                            <p:stCondLst>
                              <p:cond delay="4500"/>
                            </p:stCondLst>
                            <p:childTnLst>
                              <p:par>
                                <p:cTn id="26" presetID="2" presetClass="entr" presetSubtype="4" fill="hold" nodeType="afterEffect">
                                  <p:stCondLst>
                                    <p:cond delay="0"/>
                                  </p:stCondLst>
                                  <p:childTnLst>
                                    <p:set>
                                      <p:cBhvr>
                                        <p:cTn id="27" dur="1" fill="hold">
                                          <p:stCondLst>
                                            <p:cond delay="0"/>
                                          </p:stCondLst>
                                        </p:cTn>
                                        <p:tgtEl>
                                          <p:spTgt spid="53253">
                                            <p:txEl>
                                              <p:pRg st="2" end="2"/>
                                            </p:txEl>
                                          </p:spTgt>
                                        </p:tgtEl>
                                        <p:attrNameLst>
                                          <p:attrName>style.visibility</p:attrName>
                                        </p:attrNameLst>
                                      </p:cBhvr>
                                      <p:to>
                                        <p:strVal val="visible"/>
                                      </p:to>
                                    </p:set>
                                    <p:anim calcmode="lin" valueType="num">
                                      <p:cBhvr additive="base">
                                        <p:cTn id="28" dur="500" fill="hold"/>
                                        <p:tgtEl>
                                          <p:spTgt spid="53253">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53253">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000"/>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2000"/>
                                        <p:tgtEl>
                                          <p:spTgt spid="9"/>
                                        </p:tgtEl>
                                      </p:cBhvr>
                                    </p:animEffect>
                                  </p:childTnLst>
                                </p:cTn>
                              </p:par>
                            </p:childTnLst>
                          </p:cTn>
                        </p:par>
                        <p:par>
                          <p:cTn id="34" fill="hold">
                            <p:stCondLst>
                              <p:cond delay="7000"/>
                            </p:stCondLst>
                            <p:childTnLst>
                              <p:par>
                                <p:cTn id="35" presetID="10"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000"/>
                                        <p:tgtEl>
                                          <p:spTgt spid="11"/>
                                        </p:tgtEl>
                                      </p:cBhvr>
                                    </p:animEffect>
                                  </p:childTnLst>
                                </p:cTn>
                              </p:par>
                            </p:childTnLst>
                          </p:cTn>
                        </p:par>
                        <p:par>
                          <p:cTn id="38" fill="hold">
                            <p:stCondLst>
                              <p:cond delay="9000"/>
                            </p:stCondLst>
                            <p:childTnLst>
                              <p:par>
                                <p:cTn id="39" presetID="10"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2000"/>
                                        <p:tgtEl>
                                          <p:spTgt spid="14"/>
                                        </p:tgtEl>
                                      </p:cBhvr>
                                    </p:animEffect>
                                  </p:childTnLst>
                                </p:cTn>
                              </p:par>
                            </p:childTnLst>
                          </p:cTn>
                        </p:par>
                        <p:par>
                          <p:cTn id="42" fill="hold">
                            <p:stCondLst>
                              <p:cond delay="11000"/>
                            </p:stCondLst>
                            <p:childTnLst>
                              <p:par>
                                <p:cTn id="43" presetID="10"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2000"/>
                                        <p:tgtEl>
                                          <p:spTgt spid="13"/>
                                        </p:tgtEl>
                                      </p:cBhvr>
                                    </p:animEffect>
                                  </p:childTnLst>
                                </p:cTn>
                              </p:par>
                            </p:childTnLst>
                          </p:cTn>
                        </p:par>
                        <p:par>
                          <p:cTn id="46" fill="hold">
                            <p:stCondLst>
                              <p:cond delay="13000"/>
                            </p:stCondLst>
                            <p:childTnLst>
                              <p:par>
                                <p:cTn id="47" presetID="10"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2000"/>
                                        <p:tgtEl>
                                          <p:spTgt spid="12"/>
                                        </p:tgtEl>
                                      </p:cBhvr>
                                    </p:animEffect>
                                  </p:childTnLst>
                                </p:cTn>
                              </p:par>
                            </p:childTnLst>
                          </p:cTn>
                        </p:par>
                        <p:par>
                          <p:cTn id="50" fill="hold">
                            <p:stCondLst>
                              <p:cond delay="15000"/>
                            </p:stCondLst>
                            <p:childTnLst>
                              <p:par>
                                <p:cTn id="51" presetID="10" presetClass="entr" presetSubtype="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2000"/>
                                        <p:tgtEl>
                                          <p:spTgt spid="10"/>
                                        </p:tgtEl>
                                      </p:cBhvr>
                                    </p:animEffect>
                                  </p:childTnLst>
                                </p:cTn>
                              </p:par>
                            </p:childTnLst>
                          </p:cTn>
                        </p:par>
                        <p:par>
                          <p:cTn id="54" fill="hold">
                            <p:stCondLst>
                              <p:cond delay="17000"/>
                            </p:stCondLst>
                            <p:childTnLst>
                              <p:par>
                                <p:cTn id="55" presetID="2" presetClass="entr" presetSubtype="4"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ppt_x"/>
                                          </p:val>
                                        </p:tav>
                                        <p:tav tm="100000">
                                          <p:val>
                                            <p:strVal val="#ppt_x"/>
                                          </p:val>
                                        </p:tav>
                                      </p:tavLst>
                                    </p:anim>
                                    <p:anim calcmode="lin" valueType="num">
                                      <p:cBhvr additive="base">
                                        <p:cTn id="5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P spid="9" grpId="0" animBg="1"/>
      <p:bldP spid="10" grpId="0" animBg="1"/>
      <p:bldP spid="11" grpId="0" animBg="1"/>
      <p:bldP spid="12" grpId="0" animBg="1"/>
      <p:bldP spid="13" grpId="0" animBg="1"/>
      <p:bldP spid="14" grpId="0" animBg="1"/>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cstate="print"/>
          <a:srcRect/>
          <a:stretch>
            <a:fillRect/>
          </a:stretch>
        </p:blipFill>
        <p:spPr bwMode="auto">
          <a:xfrm flipH="1">
            <a:off x="611560" y="3284984"/>
            <a:ext cx="7776864" cy="3573016"/>
          </a:xfrm>
          <a:prstGeom prst="rect">
            <a:avLst/>
          </a:prstGeom>
          <a:ln>
            <a:noFill/>
          </a:ln>
          <a:effectLst>
            <a:softEdge rad="112500"/>
          </a:effectLst>
        </p:spPr>
      </p:pic>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3554D78E-479A-40F3-92C8-083D83BC07DB}" type="slidenum">
              <a:rPr lang="en-US" sz="1200">
                <a:effectLst>
                  <a:outerShdw blurRad="38100" dist="38100" dir="2700000" algn="tl">
                    <a:srgbClr val="000000"/>
                  </a:outerShdw>
                </a:effectLst>
              </a:rPr>
              <a:pPr algn="r">
                <a:defRPr/>
              </a:pPr>
              <a:t>4</a:t>
            </a:fld>
            <a:endParaRPr lang="en-US" sz="1200">
              <a:effectLst>
                <a:outerShdw blurRad="38100" dist="38100" dir="2700000" algn="tl">
                  <a:srgbClr val="000000"/>
                </a:outerShdw>
              </a:effectLst>
            </a:endParaRPr>
          </a:p>
        </p:txBody>
      </p:sp>
      <p:sp>
        <p:nvSpPr>
          <p:cNvPr id="53250" name="Rectangle 2"/>
          <p:cNvSpPr>
            <a:spLocks noGrp="1" noChangeArrowheads="1"/>
          </p:cNvSpPr>
          <p:nvPr>
            <p:ph type="title" idx="4294967295"/>
          </p:nvPr>
        </p:nvSpPr>
        <p:spPr>
          <a:xfrm>
            <a:off x="0" y="142875"/>
            <a:ext cx="9144000" cy="549275"/>
          </a:xfrm>
        </p:spPr>
        <p:txBody>
          <a:bodyPr/>
          <a:lstStyle/>
          <a:p>
            <a:pPr marL="762000" indent="-762000" eaLnBrk="1" hangingPunct="1">
              <a:defRPr/>
            </a:pPr>
            <a:r>
              <a:rPr lang="lv-LV" sz="4800" b="1" dirty="0" smtClean="0">
                <a:solidFill>
                  <a:schemeClr val="tx1"/>
                </a:solidFill>
              </a:rPr>
              <a:t>Svētais Gars vadīja praviešus</a:t>
            </a:r>
            <a:endParaRPr lang="en-US" dirty="0" smtClean="0">
              <a:solidFill>
                <a:schemeClr val="tx1"/>
              </a:solidFill>
            </a:endParaRPr>
          </a:p>
        </p:txBody>
      </p:sp>
      <p:sp>
        <p:nvSpPr>
          <p:cNvPr id="53253" name="Rectangle 5"/>
          <p:cNvSpPr>
            <a:spLocks noChangeArrowheads="1"/>
          </p:cNvSpPr>
          <p:nvPr/>
        </p:nvSpPr>
        <p:spPr bwMode="auto">
          <a:xfrm>
            <a:off x="0" y="714375"/>
            <a:ext cx="9144000" cy="3108543"/>
          </a:xfrm>
          <a:prstGeom prst="rect">
            <a:avLst/>
          </a:prstGeom>
          <a:noFill/>
          <a:ln w="9525">
            <a:noFill/>
            <a:miter lim="800000"/>
            <a:headEnd/>
            <a:tailEnd/>
          </a:ln>
        </p:spPr>
        <p:txBody>
          <a:bodyPr>
            <a:spAutoFit/>
          </a:bodyPr>
          <a:lstStyle/>
          <a:p>
            <a:pPr eaLnBrk="0" hangingPunct="0">
              <a:buFont typeface="Arial" pitchFamily="34" charset="0"/>
              <a:buChar char="•"/>
              <a:defRPr/>
            </a:pPr>
            <a:r>
              <a:rPr lang="lv-LV" sz="2800" i="1" dirty="0" smtClean="0"/>
              <a:t>“</a:t>
            </a:r>
            <a:r>
              <a:rPr lang="lv-LV" sz="2800" b="1" i="1" spc="-150" dirty="0"/>
              <a:t>Tā Kunga Gars </a:t>
            </a:r>
            <a:r>
              <a:rPr lang="lv-LV" sz="2800" i="1" dirty="0"/>
              <a:t>nāca pār </a:t>
            </a:r>
            <a:r>
              <a:rPr lang="lv-LV" sz="2800" b="1" i="1" spc="-150" dirty="0"/>
              <a:t>Gideonu</a:t>
            </a:r>
            <a:r>
              <a:rPr lang="lv-LV" sz="2800" i="1" dirty="0"/>
              <a:t>, un viņš pūta tauri un sasauca kopā visus </a:t>
            </a:r>
            <a:r>
              <a:rPr lang="lv-LV" sz="2800" i="1" dirty="0" err="1"/>
              <a:t>abiēzeriešus</a:t>
            </a:r>
            <a:r>
              <a:rPr lang="lv-LV" sz="2800" i="1" dirty="0"/>
              <a:t>, lai tie viņam sekotu.</a:t>
            </a:r>
            <a:r>
              <a:rPr lang="lv-LV" sz="2800" dirty="0"/>
              <a:t>” (</a:t>
            </a:r>
            <a:r>
              <a:rPr lang="lv-LV" sz="2800" i="1" dirty="0"/>
              <a:t>Soģu.6:34</a:t>
            </a:r>
            <a:r>
              <a:rPr lang="lv-LV" sz="2800" i="1" dirty="0" smtClean="0"/>
              <a:t>)</a:t>
            </a:r>
          </a:p>
          <a:p>
            <a:pPr eaLnBrk="0" hangingPunct="0">
              <a:buFont typeface="Arial" pitchFamily="34" charset="0"/>
              <a:buChar char="•"/>
              <a:defRPr/>
            </a:pPr>
            <a:r>
              <a:rPr lang="lv-LV" sz="2800" b="1" i="1" spc="-150" dirty="0" err="1" smtClean="0"/>
              <a:t>Ecihiels</a:t>
            </a:r>
            <a:r>
              <a:rPr lang="lv-LV" sz="2800" i="1" dirty="0" smtClean="0"/>
              <a:t>: “Tad </a:t>
            </a:r>
            <a:r>
              <a:rPr lang="lv-LV" sz="2800" b="1" i="1" spc="-150" dirty="0" smtClean="0"/>
              <a:t>Tā Kunga Gars </a:t>
            </a:r>
            <a:r>
              <a:rPr lang="lv-LV" sz="2800" i="1" dirty="0" smtClean="0"/>
              <a:t>nāca pār mani un man sacīja: "Saki tiem: tā saka Tas Kungs: tā jūs runājat, </a:t>
            </a:r>
            <a:r>
              <a:rPr lang="lv-LV" sz="2800" i="1" dirty="0" err="1" smtClean="0"/>
              <a:t>Israēla</a:t>
            </a:r>
            <a:r>
              <a:rPr lang="lv-LV" sz="2800" i="1" dirty="0" smtClean="0"/>
              <a:t> nams, un jūsu domas, kas nāk jūsu prātā, Man ir labi </a:t>
            </a:r>
            <a:r>
              <a:rPr lang="lv-LV" sz="2800" i="1" dirty="0" smtClean="0">
                <a:solidFill>
                  <a:schemeClr val="bg1"/>
                </a:solidFill>
              </a:rPr>
              <a:t>zināmas.” (Ec.11:5)</a:t>
            </a:r>
            <a:endParaRPr lang="lv-LV" sz="2800" i="1"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53253">
                                            <p:txEl>
                                              <p:pRg st="0" end="0"/>
                                            </p:txEl>
                                          </p:spTgt>
                                        </p:tgtEl>
                                        <p:attrNameLst>
                                          <p:attrName>style.visibility</p:attrName>
                                        </p:attrNameLst>
                                      </p:cBhvr>
                                      <p:to>
                                        <p:strVal val="visible"/>
                                      </p:to>
                                    </p:set>
                                    <p:anim calcmode="lin" valueType="num">
                                      <p:cBhvr additive="base">
                                        <p:cTn id="12" dur="500" fill="hold"/>
                                        <p:tgtEl>
                                          <p:spTgt spid="5325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325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3253">
                                            <p:txEl>
                                              <p:pRg st="1" end="1"/>
                                            </p:txEl>
                                          </p:spTgt>
                                        </p:tgtEl>
                                        <p:attrNameLst>
                                          <p:attrName>style.visibility</p:attrName>
                                        </p:attrNameLst>
                                      </p:cBhvr>
                                      <p:to>
                                        <p:strVal val="visible"/>
                                      </p:to>
                                    </p:set>
                                    <p:anim calcmode="lin" valueType="num">
                                      <p:cBhvr additive="base">
                                        <p:cTn id="17" dur="500" fill="hold"/>
                                        <p:tgtEl>
                                          <p:spTgt spid="5325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3253">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48130"/>
                                        </p:tgtEl>
                                        <p:attrNameLst>
                                          <p:attrName>style.visibility</p:attrName>
                                        </p:attrNameLst>
                                      </p:cBhvr>
                                      <p:to>
                                        <p:strVal val="visible"/>
                                      </p:to>
                                    </p:set>
                                    <p:animEffect transition="in" filter="fade">
                                      <p:cBhvr>
                                        <p:cTn id="21" dur="2000"/>
                                        <p:tgtEl>
                                          <p:spTgt spid="48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3554D78E-479A-40F3-92C8-083D83BC07DB}" type="slidenum">
              <a:rPr lang="en-US" sz="1200">
                <a:effectLst>
                  <a:outerShdw blurRad="38100" dist="38100" dir="2700000" algn="tl">
                    <a:srgbClr val="000000"/>
                  </a:outerShdw>
                </a:effectLst>
              </a:rPr>
              <a:pPr algn="r">
                <a:defRPr/>
              </a:pPr>
              <a:t>5</a:t>
            </a:fld>
            <a:endParaRPr lang="en-US" sz="1200">
              <a:effectLst>
                <a:outerShdw blurRad="38100" dist="38100" dir="2700000" algn="tl">
                  <a:srgbClr val="000000"/>
                </a:outerShdw>
              </a:effectLst>
            </a:endParaRPr>
          </a:p>
        </p:txBody>
      </p:sp>
      <p:sp>
        <p:nvSpPr>
          <p:cNvPr id="53250" name="Rectangle 2"/>
          <p:cNvSpPr>
            <a:spLocks noGrp="1" noChangeArrowheads="1"/>
          </p:cNvSpPr>
          <p:nvPr>
            <p:ph type="title" idx="4294967295"/>
          </p:nvPr>
        </p:nvSpPr>
        <p:spPr>
          <a:xfrm>
            <a:off x="0" y="142875"/>
            <a:ext cx="9144000" cy="549275"/>
          </a:xfrm>
        </p:spPr>
        <p:txBody>
          <a:bodyPr/>
          <a:lstStyle/>
          <a:p>
            <a:pPr marL="762000" indent="-762000" eaLnBrk="1" hangingPunct="1">
              <a:defRPr/>
            </a:pPr>
            <a:r>
              <a:rPr lang="lv-LV" sz="4800" b="1" dirty="0" smtClean="0">
                <a:solidFill>
                  <a:schemeClr val="tx1"/>
                </a:solidFill>
              </a:rPr>
              <a:t>Svētais Gars vadīja ķēniņus</a:t>
            </a:r>
            <a:endParaRPr lang="en-US" dirty="0" smtClean="0">
              <a:solidFill>
                <a:schemeClr val="tx1"/>
              </a:solidFill>
            </a:endParaRPr>
          </a:p>
        </p:txBody>
      </p:sp>
      <p:sp>
        <p:nvSpPr>
          <p:cNvPr id="53253" name="Rectangle 5"/>
          <p:cNvSpPr>
            <a:spLocks noChangeArrowheads="1"/>
          </p:cNvSpPr>
          <p:nvPr/>
        </p:nvSpPr>
        <p:spPr bwMode="auto">
          <a:xfrm>
            <a:off x="0" y="714375"/>
            <a:ext cx="9144000" cy="2246769"/>
          </a:xfrm>
          <a:prstGeom prst="rect">
            <a:avLst/>
          </a:prstGeom>
          <a:noFill/>
          <a:ln w="9525">
            <a:noFill/>
            <a:miter lim="800000"/>
            <a:headEnd/>
            <a:tailEnd/>
          </a:ln>
        </p:spPr>
        <p:txBody>
          <a:bodyPr>
            <a:spAutoFit/>
          </a:bodyPr>
          <a:lstStyle/>
          <a:p>
            <a:pPr eaLnBrk="0" hangingPunct="0">
              <a:buFont typeface="Arial" pitchFamily="34" charset="0"/>
              <a:buChar char="•"/>
              <a:defRPr/>
            </a:pPr>
            <a:r>
              <a:rPr lang="lv-LV" sz="2800" i="1" spc="-150" dirty="0" smtClean="0"/>
              <a:t>„</a:t>
            </a:r>
            <a:r>
              <a:rPr lang="lv-LV" sz="2800" i="1" spc="-150" dirty="0"/>
              <a:t>Kad </a:t>
            </a:r>
            <a:r>
              <a:rPr lang="lv-LV" sz="2800" b="1" i="1" spc="-150" dirty="0"/>
              <a:t>Sauls</a:t>
            </a:r>
            <a:r>
              <a:rPr lang="lv-LV" sz="2800" i="1" spc="-150" dirty="0"/>
              <a:t> šos vārdus dzirdēja, tad </a:t>
            </a:r>
            <a:r>
              <a:rPr lang="lv-LV" sz="2800" b="1" i="1" spc="-150" dirty="0"/>
              <a:t>Dieva</a:t>
            </a:r>
            <a:r>
              <a:rPr lang="lv-LV" sz="2800" i="1" spc="-150" dirty="0"/>
              <a:t> </a:t>
            </a:r>
            <a:r>
              <a:rPr lang="lv-LV" sz="2800" b="1" i="1" spc="-150" dirty="0"/>
              <a:t>Gars</a:t>
            </a:r>
            <a:r>
              <a:rPr lang="lv-LV" sz="2800" i="1" spc="-150" dirty="0"/>
              <a:t> nāca pār viņu un viņš iedegās ļoti bargās dusmās.” (</a:t>
            </a:r>
            <a:r>
              <a:rPr lang="lv-LV" sz="2800" i="1" spc="-150" dirty="0" smtClean="0"/>
              <a:t>1.Sam.11:6</a:t>
            </a:r>
            <a:r>
              <a:rPr lang="lv-LV" sz="2800" i="1" spc="-150" dirty="0"/>
              <a:t>) </a:t>
            </a:r>
          </a:p>
          <a:p>
            <a:pPr eaLnBrk="0" hangingPunct="0">
              <a:buFont typeface="Arial" pitchFamily="34" charset="0"/>
              <a:buChar char="•"/>
              <a:defRPr/>
            </a:pPr>
            <a:r>
              <a:rPr lang="lv-LV" sz="2800" i="1" spc="-150" dirty="0"/>
              <a:t>„Tad Samuēls ņēma savu eļļas ragu, un viņš to svaidīja viņa brāļu vidū. Un, sākot no šīs dienas, </a:t>
            </a:r>
            <a:r>
              <a:rPr lang="lv-LV" sz="2800" b="1" i="1" spc="-150" dirty="0"/>
              <a:t>Tā Kunga Gars </a:t>
            </a:r>
            <a:r>
              <a:rPr lang="lv-LV" sz="2800" i="1" spc="-150" dirty="0"/>
              <a:t>nāca ar spēku pār </a:t>
            </a:r>
            <a:r>
              <a:rPr lang="lv-LV" sz="2800" b="1" i="1" spc="-150" dirty="0"/>
              <a:t>Dāvidu</a:t>
            </a:r>
            <a:r>
              <a:rPr lang="lv-LV" sz="2800" i="1" spc="-150" dirty="0"/>
              <a:t> un palika arī turpmāk viņā.” (</a:t>
            </a:r>
            <a:r>
              <a:rPr lang="lv-LV" sz="2800" i="1" spc="-150" dirty="0" smtClean="0"/>
              <a:t>1.Sam .16:13</a:t>
            </a:r>
            <a:r>
              <a:rPr lang="lv-LV" sz="2800" i="1" spc="-150" dirty="0"/>
              <a:t>) </a:t>
            </a:r>
          </a:p>
        </p:txBody>
      </p:sp>
      <p:pic>
        <p:nvPicPr>
          <p:cNvPr id="60418" name="Picture 2" descr="Davidic Worship: What King David Teaches Us About Worshipping God"/>
          <p:cNvPicPr>
            <a:picLocks noChangeAspect="1" noChangeArrowheads="1"/>
          </p:cNvPicPr>
          <p:nvPr/>
        </p:nvPicPr>
        <p:blipFill>
          <a:blip r:embed="rId2" cstate="print"/>
          <a:srcRect/>
          <a:stretch>
            <a:fillRect/>
          </a:stretch>
        </p:blipFill>
        <p:spPr bwMode="auto">
          <a:xfrm>
            <a:off x="4283968" y="2852936"/>
            <a:ext cx="4860031" cy="4005064"/>
          </a:xfrm>
          <a:prstGeom prst="rect">
            <a:avLst/>
          </a:prstGeom>
          <a:ln>
            <a:noFill/>
          </a:ln>
          <a:effectLst>
            <a:softEdge rad="112500"/>
          </a:effectLst>
        </p:spPr>
      </p:pic>
      <p:pic>
        <p:nvPicPr>
          <p:cNvPr id="60420" name="Picture 4" descr="Israel's First King—Saul | Bible Story"/>
          <p:cNvPicPr>
            <a:picLocks noChangeAspect="1" noChangeArrowheads="1"/>
          </p:cNvPicPr>
          <p:nvPr/>
        </p:nvPicPr>
        <p:blipFill>
          <a:blip r:embed="rId3" cstate="print"/>
          <a:srcRect l="28350" r="13061"/>
          <a:stretch>
            <a:fillRect/>
          </a:stretch>
        </p:blipFill>
        <p:spPr bwMode="auto">
          <a:xfrm>
            <a:off x="0" y="2852936"/>
            <a:ext cx="4366254" cy="4005064"/>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53253">
                                            <p:txEl>
                                              <p:pRg st="0" end="0"/>
                                            </p:txEl>
                                          </p:spTgt>
                                        </p:tgtEl>
                                        <p:attrNameLst>
                                          <p:attrName>style.visibility</p:attrName>
                                        </p:attrNameLst>
                                      </p:cBhvr>
                                      <p:to>
                                        <p:strVal val="visible"/>
                                      </p:to>
                                    </p:set>
                                    <p:anim calcmode="lin" valueType="num">
                                      <p:cBhvr additive="base">
                                        <p:cTn id="12" dur="500" fill="hold"/>
                                        <p:tgtEl>
                                          <p:spTgt spid="5325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3253">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0420"/>
                                        </p:tgtEl>
                                        <p:attrNameLst>
                                          <p:attrName>style.visibility</p:attrName>
                                        </p:attrNameLst>
                                      </p:cBhvr>
                                      <p:to>
                                        <p:strVal val="visible"/>
                                      </p:to>
                                    </p:set>
                                    <p:animEffect transition="in" filter="fade">
                                      <p:cBhvr>
                                        <p:cTn id="16" dur="2000"/>
                                        <p:tgtEl>
                                          <p:spTgt spid="60420"/>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53253">
                                            <p:txEl>
                                              <p:pRg st="1" end="1"/>
                                            </p:txEl>
                                          </p:spTgt>
                                        </p:tgtEl>
                                        <p:attrNameLst>
                                          <p:attrName>style.visibility</p:attrName>
                                        </p:attrNameLst>
                                      </p:cBhvr>
                                      <p:to>
                                        <p:strVal val="visible"/>
                                      </p:to>
                                    </p:set>
                                    <p:anim calcmode="lin" valueType="num">
                                      <p:cBhvr additive="base">
                                        <p:cTn id="20" dur="500" fill="hold"/>
                                        <p:tgtEl>
                                          <p:spTgt spid="5325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3253">
                                            <p:txEl>
                                              <p:pRg st="1" end="1"/>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60418"/>
                                        </p:tgtEl>
                                        <p:attrNameLst>
                                          <p:attrName>style.visibility</p:attrName>
                                        </p:attrNameLst>
                                      </p:cBhvr>
                                      <p:to>
                                        <p:strVal val="visible"/>
                                      </p:to>
                                    </p:set>
                                    <p:animEffect transition="in" filter="fade">
                                      <p:cBhvr>
                                        <p:cTn id="24" dur="2000"/>
                                        <p:tgtEl>
                                          <p:spTgt spid="60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8B3BCC95-BE24-4990-A8C3-A364DD9B8A6A}" type="slidenum">
              <a:rPr lang="en-US" sz="1200">
                <a:effectLst>
                  <a:outerShdw blurRad="38100" dist="38100" dir="2700000" algn="tl">
                    <a:srgbClr val="000000"/>
                  </a:outerShdw>
                </a:effectLst>
              </a:rPr>
              <a:pPr algn="r">
                <a:defRPr/>
              </a:pPr>
              <a:t>6</a:t>
            </a:fld>
            <a:endParaRPr lang="en-US" sz="1200">
              <a:effectLst>
                <a:outerShdw blurRad="38100" dist="38100" dir="2700000" algn="tl">
                  <a:srgbClr val="000000"/>
                </a:outerShdw>
              </a:effectLst>
            </a:endParaRPr>
          </a:p>
        </p:txBody>
      </p:sp>
      <p:sp>
        <p:nvSpPr>
          <p:cNvPr id="53250" name="Rectangle 2"/>
          <p:cNvSpPr>
            <a:spLocks noGrp="1" noChangeArrowheads="1"/>
          </p:cNvSpPr>
          <p:nvPr>
            <p:ph type="title" idx="4294967295"/>
          </p:nvPr>
        </p:nvSpPr>
        <p:spPr>
          <a:xfrm>
            <a:off x="0" y="0"/>
            <a:ext cx="9144000" cy="549275"/>
          </a:xfrm>
        </p:spPr>
        <p:txBody>
          <a:bodyPr/>
          <a:lstStyle/>
          <a:p>
            <a:pPr marL="762000" indent="-762000" eaLnBrk="1" hangingPunct="1">
              <a:defRPr/>
            </a:pPr>
            <a:r>
              <a:rPr lang="lv-LV" sz="4800" b="1" dirty="0" smtClean="0">
                <a:solidFill>
                  <a:schemeClr val="tx1"/>
                </a:solidFill>
              </a:rPr>
              <a:t>Svētais Gars visiem ticīgiem</a:t>
            </a:r>
            <a:endParaRPr lang="en-US" dirty="0" smtClean="0">
              <a:solidFill>
                <a:schemeClr val="tx1"/>
              </a:solidFill>
            </a:endParaRPr>
          </a:p>
        </p:txBody>
      </p:sp>
      <p:sp>
        <p:nvSpPr>
          <p:cNvPr id="53253" name="Rectangle 5"/>
          <p:cNvSpPr>
            <a:spLocks noChangeArrowheads="1"/>
          </p:cNvSpPr>
          <p:nvPr/>
        </p:nvSpPr>
        <p:spPr bwMode="auto">
          <a:xfrm>
            <a:off x="0" y="549275"/>
            <a:ext cx="9144000" cy="3170099"/>
          </a:xfrm>
          <a:prstGeom prst="rect">
            <a:avLst/>
          </a:prstGeom>
          <a:noFill/>
          <a:ln w="9525">
            <a:noFill/>
            <a:miter lim="800000"/>
            <a:headEnd/>
            <a:tailEnd/>
          </a:ln>
        </p:spPr>
        <p:txBody>
          <a:bodyPr>
            <a:spAutoFit/>
          </a:bodyPr>
          <a:lstStyle/>
          <a:p>
            <a:pPr eaLnBrk="0" hangingPunct="0"/>
            <a:r>
              <a:rPr lang="lv-LV" sz="2500" dirty="0" smtClean="0"/>
              <a:t>“</a:t>
            </a:r>
            <a:r>
              <a:rPr lang="lv-LV" sz="2500" i="1" dirty="0"/>
              <a:t>1 Kad </a:t>
            </a:r>
            <a:r>
              <a:rPr lang="lv-LV" sz="2500" b="1" i="1" dirty="0" smtClean="0"/>
              <a:t>Vasarsvētku</a:t>
            </a:r>
            <a:r>
              <a:rPr lang="lv-LV" sz="2500" i="1" dirty="0" smtClean="0"/>
              <a:t> </a:t>
            </a:r>
            <a:r>
              <a:rPr lang="lv-LV" sz="2500" i="1" dirty="0"/>
              <a:t>diena bija atnākusi, visi bija sapulcējušies vienā vietā; 2 un piepeši no debesīm nāca rūkoņa, it kā stiprs vējš pūstu, un piepildīja visu namu, kur tie sēdēja, 3 un viņiem parādījās it kā uguns mēles, kas sadalījās un nolaidās uz ikvienu no tiem, 4 un visi tika piepildīti ar Svēto Garu un sāka runāt citās </a:t>
            </a:r>
            <a:r>
              <a:rPr lang="lv-LV" sz="2500" i="1" dirty="0" smtClean="0"/>
              <a:t>valodās, </a:t>
            </a:r>
            <a:r>
              <a:rPr lang="lv-LV" sz="2500" i="1" dirty="0"/>
              <a:t>kā Gars tiem deva izrunāt</a:t>
            </a:r>
            <a:r>
              <a:rPr lang="lv-LV" sz="2500" dirty="0"/>
              <a:t>.” (Ap.d.2:1-4)</a:t>
            </a:r>
          </a:p>
          <a:p>
            <a:pPr eaLnBrk="0" hangingPunct="0"/>
            <a:endParaRPr lang="lv-LV" sz="2500" i="1" dirty="0"/>
          </a:p>
          <a:p>
            <a:pPr eaLnBrk="0" hangingPunct="0"/>
            <a:endParaRPr lang="lv-LV" sz="2500" i="1" dirty="0"/>
          </a:p>
        </p:txBody>
      </p:sp>
      <p:pic>
        <p:nvPicPr>
          <p:cNvPr id="59394" name="Picture 2" descr="Pentecost: True Spiritual Unity and Fellowship in The Holy Spirit – JTBA1 –  John The Baptist Artworks"/>
          <p:cNvPicPr>
            <a:picLocks noChangeAspect="1" noChangeArrowheads="1"/>
          </p:cNvPicPr>
          <p:nvPr/>
        </p:nvPicPr>
        <p:blipFill>
          <a:blip r:embed="rId2" cstate="print"/>
          <a:srcRect/>
          <a:stretch>
            <a:fillRect/>
          </a:stretch>
        </p:blipFill>
        <p:spPr bwMode="auto">
          <a:xfrm>
            <a:off x="0" y="2924944"/>
            <a:ext cx="9144000" cy="3933056"/>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9394"/>
                                        </p:tgtEl>
                                        <p:attrNameLst>
                                          <p:attrName>style.visibility</p:attrName>
                                        </p:attrNameLst>
                                      </p:cBhvr>
                                      <p:to>
                                        <p:strVal val="visible"/>
                                      </p:to>
                                    </p:set>
                                    <p:animEffect transition="in" filter="fade">
                                      <p:cBhvr>
                                        <p:cTn id="11" dur="2000"/>
                                        <p:tgtEl>
                                          <p:spTgt spid="59394"/>
                                        </p:tgtEl>
                                      </p:cBhvr>
                                    </p:animEffect>
                                  </p:childTnLst>
                                </p:cTn>
                              </p:par>
                            </p:childTnLst>
                          </p:cTn>
                        </p:par>
                        <p:par>
                          <p:cTn id="12" fill="hold" nodeType="afterGroup">
                            <p:stCondLst>
                              <p:cond delay="2000"/>
                            </p:stCondLst>
                            <p:childTnLst>
                              <p:par>
                                <p:cTn id="13" presetID="2" presetClass="entr" presetSubtype="4" fill="hold" nodeType="afterEffect">
                                  <p:stCondLst>
                                    <p:cond delay="0"/>
                                  </p:stCondLst>
                                  <p:childTnLst>
                                    <p:set>
                                      <p:cBhvr>
                                        <p:cTn id="14" dur="1" fill="hold">
                                          <p:stCondLst>
                                            <p:cond delay="0"/>
                                          </p:stCondLst>
                                        </p:cTn>
                                        <p:tgtEl>
                                          <p:spTgt spid="53253">
                                            <p:txEl>
                                              <p:pRg st="0" end="0"/>
                                            </p:txEl>
                                          </p:spTgt>
                                        </p:tgtEl>
                                        <p:attrNameLst>
                                          <p:attrName>style.visibility</p:attrName>
                                        </p:attrNameLst>
                                      </p:cBhvr>
                                      <p:to>
                                        <p:strVal val="visible"/>
                                      </p:to>
                                    </p:set>
                                    <p:anim calcmode="lin" valueType="num">
                                      <p:cBhvr additive="base">
                                        <p:cTn id="15" dur="500" fill="hold"/>
                                        <p:tgtEl>
                                          <p:spTgt spid="5325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325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871C8914-13A4-4110-AE46-F79625F18F2B}" type="slidenum">
              <a:rPr lang="en-US" sz="1200">
                <a:effectLst>
                  <a:outerShdw blurRad="38100" dist="38100" dir="2700000" algn="tl">
                    <a:srgbClr val="000000"/>
                  </a:outerShdw>
                </a:effectLst>
              </a:rPr>
              <a:pPr algn="r">
                <a:defRPr/>
              </a:pPr>
              <a:t>7</a:t>
            </a:fld>
            <a:endParaRPr lang="en-US" sz="1200">
              <a:effectLst>
                <a:outerShdw blurRad="38100" dist="38100" dir="2700000" algn="tl">
                  <a:srgbClr val="000000"/>
                </a:outerShdw>
              </a:effectLst>
            </a:endParaRPr>
          </a:p>
        </p:txBody>
      </p:sp>
      <p:sp>
        <p:nvSpPr>
          <p:cNvPr id="62466" name="Rectangle 2"/>
          <p:cNvSpPr>
            <a:spLocks noChangeArrowheads="1"/>
          </p:cNvSpPr>
          <p:nvPr/>
        </p:nvSpPr>
        <p:spPr bwMode="auto">
          <a:xfrm>
            <a:off x="0" y="0"/>
            <a:ext cx="9144000" cy="830997"/>
          </a:xfrm>
          <a:prstGeom prst="rect">
            <a:avLst/>
          </a:prstGeom>
          <a:noFill/>
          <a:ln w="9525">
            <a:noFill/>
            <a:miter lim="800000"/>
            <a:headEnd/>
            <a:tailEnd/>
          </a:ln>
          <a:effectLst/>
        </p:spPr>
        <p:txBody>
          <a:bodyPr wrap="square">
            <a:spAutoFit/>
          </a:bodyPr>
          <a:lstStyle/>
          <a:p>
            <a:pPr algn="ctr" eaLnBrk="0" hangingPunct="0">
              <a:defRPr/>
            </a:pPr>
            <a:r>
              <a:rPr lang="lv-LV" sz="4800" b="1" dirty="0" smtClean="0"/>
              <a:t>Sv.Gars dod Grēku </a:t>
            </a:r>
            <a:r>
              <a:rPr lang="lv-LV" sz="4800" b="1" dirty="0" smtClean="0"/>
              <a:t>piedošanu</a:t>
            </a:r>
            <a:endParaRPr lang="lv-LV" sz="4800" b="1" dirty="0"/>
          </a:p>
        </p:txBody>
      </p:sp>
      <p:sp>
        <p:nvSpPr>
          <p:cNvPr id="62467" name="Rectangle 3"/>
          <p:cNvSpPr>
            <a:spLocks noGrp="1" noChangeArrowheads="1"/>
          </p:cNvSpPr>
          <p:nvPr>
            <p:ph sz="half" idx="4294967295"/>
          </p:nvPr>
        </p:nvSpPr>
        <p:spPr>
          <a:xfrm>
            <a:off x="0" y="692697"/>
            <a:ext cx="9144000" cy="1872208"/>
          </a:xfrm>
        </p:spPr>
        <p:txBody>
          <a:bodyPr/>
          <a:lstStyle/>
          <a:p>
            <a:pPr marL="0" indent="0" eaLnBrk="1" hangingPunct="1">
              <a:buNone/>
            </a:pPr>
            <a:r>
              <a:rPr lang="lv-LV" i="1" dirty="0" smtClean="0"/>
              <a:t>22 Un, to sacījis, Jēzus dvesa un sacīja viņiem: "Ņemiet Svēto Garu! 23 Kam jūs grēkus piedosit, tiem tie būs piedoti, kam jūs tos paturēsit, tiem tie paliks.“ (Jņ.20:22-23)</a:t>
            </a:r>
          </a:p>
        </p:txBody>
      </p:sp>
      <p:pic>
        <p:nvPicPr>
          <p:cNvPr id="26630" name="Picture 6"/>
          <p:cNvPicPr>
            <a:picLocks noChangeAspect="1" noChangeArrowheads="1"/>
          </p:cNvPicPr>
          <p:nvPr/>
        </p:nvPicPr>
        <p:blipFill>
          <a:blip r:embed="rId2" cstate="print"/>
          <a:srcRect/>
          <a:stretch>
            <a:fillRect/>
          </a:stretch>
        </p:blipFill>
        <p:spPr bwMode="auto">
          <a:xfrm>
            <a:off x="323850" y="2564904"/>
            <a:ext cx="8604250" cy="4293096"/>
          </a:xfrm>
          <a:prstGeom prst="rect">
            <a:avLst/>
          </a:prstGeom>
          <a:ln>
            <a:noFill/>
          </a:ln>
          <a:effectLst>
            <a:softEdge rad="112500"/>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6630"/>
                                        </p:tgtEl>
                                        <p:attrNameLst>
                                          <p:attrName>style.visibility</p:attrName>
                                        </p:attrNameLst>
                                      </p:cBhvr>
                                      <p:to>
                                        <p:strVal val="visible"/>
                                      </p:to>
                                    </p:set>
                                    <p:animEffect transition="in" filter="fade">
                                      <p:cBhvr>
                                        <p:cTn id="11" dur="2000"/>
                                        <p:tgtEl>
                                          <p:spTgt spid="26630"/>
                                        </p:tgtEl>
                                      </p:cBhvr>
                                    </p:animEffect>
                                  </p:childTnLst>
                                </p:cTn>
                              </p:par>
                            </p:childTnLst>
                          </p:cTn>
                        </p:par>
                        <p:par>
                          <p:cTn id="12" fill="hold">
                            <p:stCondLst>
                              <p:cond delay="2500"/>
                            </p:stCondLst>
                            <p:childTnLst>
                              <p:par>
                                <p:cTn id="13" presetID="5" presetClass="entr" presetSubtype="10" fill="hold" nodeType="afterEffect">
                                  <p:stCondLst>
                                    <p:cond delay="0"/>
                                  </p:stCondLst>
                                  <p:childTnLst>
                                    <p:set>
                                      <p:cBhvr>
                                        <p:cTn id="14" dur="1" fill="hold">
                                          <p:stCondLst>
                                            <p:cond delay="0"/>
                                          </p:stCondLst>
                                        </p:cTn>
                                        <p:tgtEl>
                                          <p:spTgt spid="62467">
                                            <p:txEl>
                                              <p:pRg st="0" end="0"/>
                                            </p:txEl>
                                          </p:spTgt>
                                        </p:tgtEl>
                                        <p:attrNameLst>
                                          <p:attrName>style.visibility</p:attrName>
                                        </p:attrNameLst>
                                      </p:cBhvr>
                                      <p:to>
                                        <p:strVal val="visible"/>
                                      </p:to>
                                    </p:set>
                                    <p:animEffect transition="in" filter="checkerboard(across)">
                                      <p:cBhvr>
                                        <p:cTn id="15" dur="500"/>
                                        <p:tgtEl>
                                          <p:spTgt spid="624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3CB99E3F-F7D7-4290-B2DA-B52E6810AD25}" type="slidenum">
              <a:rPr lang="en-US" sz="1200">
                <a:effectLst>
                  <a:outerShdw blurRad="38100" dist="38100" dir="2700000" algn="tl">
                    <a:srgbClr val="000000"/>
                  </a:outerShdw>
                </a:effectLst>
              </a:rPr>
              <a:pPr algn="r">
                <a:defRPr/>
              </a:pPr>
              <a:t>8</a:t>
            </a:fld>
            <a:endParaRPr lang="en-US" sz="1200">
              <a:effectLst>
                <a:outerShdw blurRad="38100" dist="38100" dir="2700000" algn="tl">
                  <a:srgbClr val="000000"/>
                </a:outerShdw>
              </a:effectLst>
            </a:endParaRPr>
          </a:p>
        </p:txBody>
      </p:sp>
      <p:sp>
        <p:nvSpPr>
          <p:cNvPr id="62466" name="Rectangle 2"/>
          <p:cNvSpPr>
            <a:spLocks noChangeArrowheads="1"/>
          </p:cNvSpPr>
          <p:nvPr/>
        </p:nvSpPr>
        <p:spPr bwMode="auto">
          <a:xfrm>
            <a:off x="323850" y="0"/>
            <a:ext cx="8569325" cy="830997"/>
          </a:xfrm>
          <a:prstGeom prst="rect">
            <a:avLst/>
          </a:prstGeom>
          <a:noFill/>
          <a:ln w="9525">
            <a:noFill/>
            <a:miter lim="800000"/>
            <a:headEnd/>
            <a:tailEnd/>
          </a:ln>
          <a:effectLst/>
        </p:spPr>
        <p:txBody>
          <a:bodyPr>
            <a:spAutoFit/>
          </a:bodyPr>
          <a:lstStyle/>
          <a:p>
            <a:pPr algn="ctr" eaLnBrk="0" hangingPunct="0">
              <a:defRPr/>
            </a:pPr>
            <a:r>
              <a:rPr lang="lv-LV" sz="4800" b="1" dirty="0" smtClean="0"/>
              <a:t>Sv.Gars uztur svēto Baznīcu</a:t>
            </a:r>
            <a:endParaRPr lang="lv-LV" sz="4800" b="1" dirty="0"/>
          </a:p>
        </p:txBody>
      </p:sp>
      <p:sp>
        <p:nvSpPr>
          <p:cNvPr id="31750" name="Rectangle 6"/>
          <p:cNvSpPr>
            <a:spLocks noChangeArrowheads="1"/>
          </p:cNvSpPr>
          <p:nvPr/>
        </p:nvSpPr>
        <p:spPr bwMode="auto">
          <a:xfrm>
            <a:off x="0" y="620713"/>
            <a:ext cx="9396536" cy="1692771"/>
          </a:xfrm>
          <a:prstGeom prst="rect">
            <a:avLst/>
          </a:prstGeom>
          <a:noFill/>
          <a:ln w="9525">
            <a:noFill/>
            <a:miter lim="800000"/>
            <a:headEnd/>
            <a:tailEnd/>
          </a:ln>
        </p:spPr>
        <p:txBody>
          <a:bodyPr wrap="square">
            <a:spAutoFit/>
          </a:bodyPr>
          <a:lstStyle/>
          <a:p>
            <a:pPr eaLnBrk="0" hangingPunct="0">
              <a:buFont typeface="Arial" charset="0"/>
              <a:buChar char="•"/>
            </a:pPr>
            <a:r>
              <a:rPr lang="lv-LV" sz="2600" b="1" dirty="0" smtClean="0"/>
              <a:t>Sv. Gars rada mūsos ticību, vada un uztur Baznīcu.</a:t>
            </a:r>
          </a:p>
          <a:p>
            <a:pPr eaLnBrk="0" hangingPunct="0">
              <a:buFont typeface="Arial" charset="0"/>
              <a:buChar char="•"/>
            </a:pPr>
            <a:r>
              <a:rPr lang="lv-LV" sz="2600" b="1" dirty="0" smtClean="0"/>
              <a:t>Baznīca</a:t>
            </a:r>
            <a:r>
              <a:rPr lang="lv-LV" sz="2600" dirty="0" smtClean="0"/>
              <a:t> </a:t>
            </a:r>
            <a:r>
              <a:rPr lang="lv-LV" sz="2600" dirty="0"/>
              <a:t>ir neeksistē pati priekš </a:t>
            </a:r>
            <a:r>
              <a:rPr lang="lv-LV" sz="2600" dirty="0" smtClean="0"/>
              <a:t>sevis, bet lai </a:t>
            </a:r>
            <a:r>
              <a:rPr lang="lv-LV" sz="2600" b="1" dirty="0"/>
              <a:t>kalpotu </a:t>
            </a:r>
            <a:r>
              <a:rPr lang="lv-LV" sz="2600" b="1" dirty="0" smtClean="0"/>
              <a:t>citiem</a:t>
            </a:r>
            <a:r>
              <a:rPr lang="lv-LV" sz="2600" dirty="0" smtClean="0"/>
              <a:t>.</a:t>
            </a:r>
            <a:endParaRPr lang="lv-LV" sz="2600" dirty="0"/>
          </a:p>
          <a:p>
            <a:pPr eaLnBrk="0" hangingPunct="0">
              <a:buFont typeface="Arial" charset="0"/>
              <a:buChar char="•"/>
            </a:pPr>
            <a:r>
              <a:rPr lang="lv-LV" sz="2600" b="1" dirty="0" smtClean="0"/>
              <a:t>Pestīšana (ticība): </a:t>
            </a:r>
            <a:r>
              <a:rPr lang="lv-LV" sz="2600" b="1" dirty="0"/>
              <a:t>attiecības </a:t>
            </a:r>
            <a:r>
              <a:rPr lang="lv-LV" sz="2600" b="1" dirty="0" smtClean="0"/>
              <a:t>starp mani un Dievu</a:t>
            </a:r>
            <a:endParaRPr lang="lv-LV" sz="2600" b="1" dirty="0"/>
          </a:p>
          <a:p>
            <a:pPr eaLnBrk="0" hangingPunct="0">
              <a:buFont typeface="Arial" charset="0"/>
              <a:buChar char="•"/>
            </a:pPr>
            <a:r>
              <a:rPr lang="lv-LV" sz="2600" b="1" dirty="0"/>
              <a:t>Svētdzīve (labie darbi): attiecības ar </a:t>
            </a:r>
            <a:r>
              <a:rPr lang="lv-LV" sz="2600" b="1" dirty="0" smtClean="0"/>
              <a:t>tuvākajiem</a:t>
            </a:r>
            <a:endParaRPr lang="lv-LV" sz="3400" dirty="0"/>
          </a:p>
        </p:txBody>
      </p:sp>
      <p:pic>
        <p:nvPicPr>
          <p:cNvPr id="6" name="Picture 8"/>
          <p:cNvPicPr>
            <a:picLocks noChangeAspect="1" noChangeArrowheads="1"/>
          </p:cNvPicPr>
          <p:nvPr/>
        </p:nvPicPr>
        <p:blipFill>
          <a:blip r:embed="rId2" cstate="print"/>
          <a:srcRect/>
          <a:stretch>
            <a:fillRect/>
          </a:stretch>
        </p:blipFill>
        <p:spPr bwMode="auto">
          <a:xfrm>
            <a:off x="1" y="2276872"/>
            <a:ext cx="9144000" cy="44096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271" name="Picture 7"/>
          <p:cNvPicPr>
            <a:picLocks noChangeAspect="1" noChangeArrowheads="1"/>
          </p:cNvPicPr>
          <p:nvPr/>
        </p:nvPicPr>
        <p:blipFill>
          <a:blip r:embed="rId3" cstate="print"/>
          <a:srcRect/>
          <a:stretch>
            <a:fillRect/>
          </a:stretch>
        </p:blipFill>
        <p:spPr bwMode="auto">
          <a:xfrm>
            <a:off x="0" y="3717032"/>
            <a:ext cx="2008919" cy="1800200"/>
          </a:xfrm>
          <a:prstGeom prst="rect">
            <a:avLst/>
          </a:prstGeom>
          <a:ln>
            <a:noFill/>
          </a:ln>
          <a:effectLst>
            <a:softEdge rad="112500"/>
          </a:effectLst>
        </p:spPr>
      </p:pic>
      <p:pic>
        <p:nvPicPr>
          <p:cNvPr id="20481" name="Picture 1" descr="D:\Downloads\dove blue.png"/>
          <p:cNvPicPr>
            <a:picLocks noChangeAspect="1" noChangeArrowheads="1"/>
          </p:cNvPicPr>
          <p:nvPr/>
        </p:nvPicPr>
        <p:blipFill>
          <a:blip r:embed="rId4" cstate="print"/>
          <a:srcRect/>
          <a:stretch>
            <a:fillRect/>
          </a:stretch>
        </p:blipFill>
        <p:spPr bwMode="auto">
          <a:xfrm>
            <a:off x="2555776" y="2924944"/>
            <a:ext cx="2067222" cy="2067222"/>
          </a:xfrm>
          <a:prstGeom prst="rect">
            <a:avLst/>
          </a:prstGeom>
          <a:noFill/>
        </p:spPr>
      </p:pic>
      <p:sp>
        <p:nvSpPr>
          <p:cNvPr id="9" name="Rectangle 8"/>
          <p:cNvSpPr/>
          <p:nvPr/>
        </p:nvSpPr>
        <p:spPr>
          <a:xfrm>
            <a:off x="2915816" y="3913892"/>
            <a:ext cx="1124026" cy="523220"/>
          </a:xfrm>
          <a:prstGeom prst="rect">
            <a:avLst/>
          </a:prstGeom>
        </p:spPr>
        <p:txBody>
          <a:bodyPr wrap="none">
            <a:spAutoFit/>
          </a:bodyPr>
          <a:lstStyle/>
          <a:p>
            <a:r>
              <a:rPr lang="lv-LV" sz="2800" b="1" dirty="0" smtClean="0">
                <a:solidFill>
                  <a:srgbClr val="FFFF00"/>
                </a:solidFill>
                <a:effectLst>
                  <a:outerShdw blurRad="38100" dist="38100" dir="2700000" algn="tl">
                    <a:srgbClr val="000000">
                      <a:alpha val="43137"/>
                    </a:srgbClr>
                  </a:outerShdw>
                </a:effectLst>
              </a:rPr>
              <a:t>ticība</a:t>
            </a:r>
            <a:endParaRPr lang="en-US" sz="2800" dirty="0">
              <a:effectLst>
                <a:outerShdw blurRad="38100" dist="38100" dir="2700000" algn="tl">
                  <a:srgbClr val="000000">
                    <a:alpha val="43137"/>
                  </a:srgbClr>
                </a:outerShdw>
              </a:effectLst>
            </a:endParaRPr>
          </a:p>
        </p:txBody>
      </p:sp>
      <p:pic>
        <p:nvPicPr>
          <p:cNvPr id="12" name="Picture 1" descr="D:\Downloads\dove blue.png"/>
          <p:cNvPicPr>
            <a:picLocks noChangeAspect="1" noChangeArrowheads="1"/>
          </p:cNvPicPr>
          <p:nvPr/>
        </p:nvPicPr>
        <p:blipFill>
          <a:blip r:embed="rId4" cstate="print"/>
          <a:srcRect/>
          <a:stretch>
            <a:fillRect/>
          </a:stretch>
        </p:blipFill>
        <p:spPr bwMode="auto">
          <a:xfrm>
            <a:off x="7220794" y="3717032"/>
            <a:ext cx="1923206" cy="1923206"/>
          </a:xfrm>
          <a:prstGeom prst="rect">
            <a:avLst/>
          </a:prstGeom>
          <a:noFill/>
        </p:spPr>
      </p:pic>
      <p:sp>
        <p:nvSpPr>
          <p:cNvPr id="13" name="Rectangle 12"/>
          <p:cNvSpPr/>
          <p:nvPr/>
        </p:nvSpPr>
        <p:spPr>
          <a:xfrm>
            <a:off x="7652842" y="4470211"/>
            <a:ext cx="1080120" cy="954107"/>
          </a:xfrm>
          <a:prstGeom prst="rect">
            <a:avLst/>
          </a:prstGeom>
        </p:spPr>
        <p:txBody>
          <a:bodyPr wrap="square">
            <a:spAutoFit/>
          </a:bodyPr>
          <a:lstStyle/>
          <a:p>
            <a:r>
              <a:rPr lang="lv-LV" sz="2800" b="1" dirty="0" smtClean="0">
                <a:solidFill>
                  <a:srgbClr val="FFFF00"/>
                </a:solidFill>
                <a:effectLst>
                  <a:outerShdw blurRad="38100" dist="38100" dir="2700000" algn="tl">
                    <a:srgbClr val="000000">
                      <a:alpha val="43137"/>
                    </a:srgbClr>
                  </a:outerShdw>
                </a:effectLst>
              </a:rPr>
              <a:t>labie darbi</a:t>
            </a:r>
            <a:endParaRPr lang="en-US" sz="2800" dirty="0">
              <a:effectLst>
                <a:outerShdw blurRad="38100" dist="38100" dir="2700000" algn="tl">
                  <a:srgbClr val="000000">
                    <a:alpha val="43137"/>
                  </a:srgbClr>
                </a:outerShdw>
              </a:effectLst>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1750">
                                            <p:txEl>
                                              <p:pRg st="1" end="1"/>
                                            </p:txEl>
                                          </p:spTgt>
                                        </p:tgtEl>
                                        <p:attrNameLst>
                                          <p:attrName>style.visibility</p:attrName>
                                        </p:attrNameLst>
                                      </p:cBhvr>
                                      <p:to>
                                        <p:strVal val="visible"/>
                                      </p:to>
                                    </p:set>
                                    <p:anim calcmode="lin" valueType="num">
                                      <p:cBhvr additive="base">
                                        <p:cTn id="11" dur="500" fill="hold"/>
                                        <p:tgtEl>
                                          <p:spTgt spid="31750">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1750">
                                            <p:txEl>
                                              <p:pRg st="1" end="1"/>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1750">
                                            <p:txEl>
                                              <p:pRg st="0" end="0"/>
                                            </p:txEl>
                                          </p:spTgt>
                                        </p:tgtEl>
                                        <p:attrNameLst>
                                          <p:attrName>style.visibility</p:attrName>
                                        </p:attrNameLst>
                                      </p:cBhvr>
                                      <p:to>
                                        <p:strVal val="visible"/>
                                      </p:to>
                                    </p:set>
                                    <p:anim calcmode="lin" valueType="num">
                                      <p:cBhvr additive="base">
                                        <p:cTn id="16" dur="500" fill="hold"/>
                                        <p:tgtEl>
                                          <p:spTgt spid="31750">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1750">
                                            <p:txEl>
                                              <p:pRg st="0" end="0"/>
                                            </p:txEl>
                                          </p:spTgt>
                                        </p:tgtEl>
                                        <p:attrNameLst>
                                          <p:attrName>ppt_y</p:attrName>
                                        </p:attrNameLst>
                                      </p:cBhvr>
                                      <p:tavLst>
                                        <p:tav tm="0">
                                          <p:val>
                                            <p:strVal val="1+#ppt_h/2"/>
                                          </p:val>
                                        </p:tav>
                                        <p:tav tm="100000">
                                          <p:val>
                                            <p:strVal val="#ppt_y"/>
                                          </p:val>
                                        </p:tav>
                                      </p:tavLst>
                                    </p:anim>
                                  </p:childTnLst>
                                </p:cTn>
                              </p:par>
                            </p:childTnLst>
                          </p:cTn>
                        </p:par>
                        <p:par>
                          <p:cTn id="18" fill="hold" nodeType="withGroup">
                            <p:stCondLst>
                              <p:cond delay="1500"/>
                            </p:stCondLst>
                            <p:childTnLst>
                              <p:par>
                                <p:cTn id="19" presetID="2" presetClass="entr" presetSubtype="4" fill="hold" nodeType="afterEffect">
                                  <p:stCondLst>
                                    <p:cond delay="0"/>
                                  </p:stCondLst>
                                  <p:childTnLst>
                                    <p:set>
                                      <p:cBhvr>
                                        <p:cTn id="20" dur="1" fill="hold">
                                          <p:stCondLst>
                                            <p:cond delay="0"/>
                                          </p:stCondLst>
                                        </p:cTn>
                                        <p:tgtEl>
                                          <p:spTgt spid="31750">
                                            <p:txEl>
                                              <p:pRg st="2" end="2"/>
                                            </p:txEl>
                                          </p:spTgt>
                                        </p:tgtEl>
                                        <p:attrNameLst>
                                          <p:attrName>style.visibility</p:attrName>
                                        </p:attrNameLst>
                                      </p:cBhvr>
                                      <p:to>
                                        <p:strVal val="visible"/>
                                      </p:to>
                                    </p:set>
                                    <p:anim calcmode="lin" valueType="num">
                                      <p:cBhvr additive="base">
                                        <p:cTn id="21" dur="500" fill="hold"/>
                                        <p:tgtEl>
                                          <p:spTgt spid="31750">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1750">
                                            <p:txEl>
                                              <p:pRg st="2" end="2"/>
                                            </p:txEl>
                                          </p:spTgt>
                                        </p:tgtEl>
                                        <p:attrNameLst>
                                          <p:attrName>ppt_y</p:attrName>
                                        </p:attrNameLst>
                                      </p:cBhvr>
                                      <p:tavLst>
                                        <p:tav tm="0">
                                          <p:val>
                                            <p:strVal val="1+#ppt_h/2"/>
                                          </p:val>
                                        </p:tav>
                                        <p:tav tm="100000">
                                          <p:val>
                                            <p:strVal val="#ppt_y"/>
                                          </p:val>
                                        </p:tav>
                                      </p:tavLst>
                                    </p:anim>
                                  </p:childTnLst>
                                </p:cTn>
                              </p:par>
                            </p:childTnLst>
                          </p:cTn>
                        </p:par>
                        <p:par>
                          <p:cTn id="23" fill="hold" nodeType="afterGroup">
                            <p:stCondLst>
                              <p:cond delay="2000"/>
                            </p:stCondLst>
                            <p:childTnLst>
                              <p:par>
                                <p:cTn id="24" presetID="2" presetClass="entr" presetSubtype="4" fill="hold" nodeType="afterEffect">
                                  <p:stCondLst>
                                    <p:cond delay="0"/>
                                  </p:stCondLst>
                                  <p:childTnLst>
                                    <p:set>
                                      <p:cBhvr>
                                        <p:cTn id="25" dur="1" fill="hold">
                                          <p:stCondLst>
                                            <p:cond delay="0"/>
                                          </p:stCondLst>
                                        </p:cTn>
                                        <p:tgtEl>
                                          <p:spTgt spid="31750">
                                            <p:txEl>
                                              <p:pRg st="3" end="3"/>
                                            </p:txEl>
                                          </p:spTgt>
                                        </p:tgtEl>
                                        <p:attrNameLst>
                                          <p:attrName>style.visibility</p:attrName>
                                        </p:attrNameLst>
                                      </p:cBhvr>
                                      <p:to>
                                        <p:strVal val="visible"/>
                                      </p:to>
                                    </p:set>
                                    <p:anim calcmode="lin" valueType="num">
                                      <p:cBhvr additive="base">
                                        <p:cTn id="26" dur="500" fill="hold"/>
                                        <p:tgtEl>
                                          <p:spTgt spid="31750">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1750">
                                            <p:txEl>
                                              <p:pRg st="3" end="3"/>
                                            </p:txEl>
                                          </p:spTgt>
                                        </p:tgtEl>
                                        <p:attrNameLst>
                                          <p:attrName>ppt_y</p:attrName>
                                        </p:attrNameLst>
                                      </p:cBhvr>
                                      <p:tavLst>
                                        <p:tav tm="0">
                                          <p:val>
                                            <p:strVal val="1+#ppt_h/2"/>
                                          </p:val>
                                        </p:tav>
                                        <p:tav tm="100000">
                                          <p:val>
                                            <p:strVal val="#ppt_y"/>
                                          </p:val>
                                        </p:tav>
                                      </p:tavLst>
                                    </p:anim>
                                  </p:childTnLst>
                                </p:cTn>
                              </p:par>
                            </p:childTnLst>
                          </p:cTn>
                        </p:par>
                        <p:par>
                          <p:cTn id="28" fill="hold" nodeType="afterGroup">
                            <p:stCondLst>
                              <p:cond delay="2500"/>
                            </p:stCondLst>
                            <p:childTnLst>
                              <p:par>
                                <p:cTn id="29" presetID="10"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2000"/>
                                        <p:tgtEl>
                                          <p:spTgt spid="6"/>
                                        </p:tgtEl>
                                      </p:cBhvr>
                                    </p:animEffect>
                                  </p:childTnLst>
                                </p:cTn>
                              </p:par>
                            </p:childTnLst>
                          </p:cTn>
                        </p:par>
                        <p:par>
                          <p:cTn id="32" fill="hold" nodeType="afterGroup">
                            <p:stCondLst>
                              <p:cond delay="4500"/>
                            </p:stCondLst>
                            <p:childTnLst>
                              <p:par>
                                <p:cTn id="33" presetID="10" presetClass="entr" presetSubtype="0" fill="hold" nodeType="afterEffect">
                                  <p:stCondLst>
                                    <p:cond delay="0"/>
                                  </p:stCondLst>
                                  <p:childTnLst>
                                    <p:set>
                                      <p:cBhvr>
                                        <p:cTn id="34" dur="1" fill="hold">
                                          <p:stCondLst>
                                            <p:cond delay="0"/>
                                          </p:stCondLst>
                                        </p:cTn>
                                        <p:tgtEl>
                                          <p:spTgt spid="11271"/>
                                        </p:tgtEl>
                                        <p:attrNameLst>
                                          <p:attrName>style.visibility</p:attrName>
                                        </p:attrNameLst>
                                      </p:cBhvr>
                                      <p:to>
                                        <p:strVal val="visible"/>
                                      </p:to>
                                    </p:set>
                                    <p:animEffect transition="in" filter="fade">
                                      <p:cBhvr>
                                        <p:cTn id="35" dur="2000"/>
                                        <p:tgtEl>
                                          <p:spTgt spid="11271"/>
                                        </p:tgtEl>
                                      </p:cBhvr>
                                    </p:animEffect>
                                  </p:childTnLst>
                                </p:cTn>
                              </p:par>
                            </p:childTnLst>
                          </p:cTn>
                        </p:par>
                        <p:par>
                          <p:cTn id="36" fill="hold">
                            <p:stCondLst>
                              <p:cond delay="6500"/>
                            </p:stCondLst>
                            <p:childTnLst>
                              <p:par>
                                <p:cTn id="37" presetID="10" presetClass="entr" presetSubtype="0" fill="hold" nodeType="afterEffect">
                                  <p:stCondLst>
                                    <p:cond delay="0"/>
                                  </p:stCondLst>
                                  <p:childTnLst>
                                    <p:set>
                                      <p:cBhvr>
                                        <p:cTn id="38" dur="1" fill="hold">
                                          <p:stCondLst>
                                            <p:cond delay="0"/>
                                          </p:stCondLst>
                                        </p:cTn>
                                        <p:tgtEl>
                                          <p:spTgt spid="20481"/>
                                        </p:tgtEl>
                                        <p:attrNameLst>
                                          <p:attrName>style.visibility</p:attrName>
                                        </p:attrNameLst>
                                      </p:cBhvr>
                                      <p:to>
                                        <p:strVal val="visible"/>
                                      </p:to>
                                    </p:set>
                                    <p:animEffect transition="in" filter="fade">
                                      <p:cBhvr>
                                        <p:cTn id="39" dur="2000"/>
                                        <p:tgtEl>
                                          <p:spTgt spid="2048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2000"/>
                                        <p:tgtEl>
                                          <p:spTgt spid="9"/>
                                        </p:tgtEl>
                                      </p:cBhvr>
                                    </p:animEffect>
                                  </p:childTnLst>
                                </p:cTn>
                              </p:par>
                            </p:childTnLst>
                          </p:cTn>
                        </p:par>
                        <p:par>
                          <p:cTn id="43" fill="hold">
                            <p:stCondLst>
                              <p:cond delay="8500"/>
                            </p:stCondLst>
                            <p:childTnLst>
                              <p:par>
                                <p:cTn id="44" presetID="10" presetClass="entr" presetSubtype="0"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2000"/>
                                        <p:tgtEl>
                                          <p:spTgt spid="1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P spid="9"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8B3BCC95-BE24-4990-A8C3-A364DD9B8A6A}" type="slidenum">
              <a:rPr lang="en-US" sz="1200">
                <a:effectLst>
                  <a:outerShdw blurRad="38100" dist="38100" dir="2700000" algn="tl">
                    <a:srgbClr val="000000"/>
                  </a:outerShdw>
                </a:effectLst>
              </a:rPr>
              <a:pPr algn="r">
                <a:defRPr/>
              </a:pPr>
              <a:t>9</a:t>
            </a:fld>
            <a:endParaRPr lang="en-US" sz="1200">
              <a:effectLst>
                <a:outerShdw blurRad="38100" dist="38100" dir="2700000" algn="tl">
                  <a:srgbClr val="000000"/>
                </a:outerShdw>
              </a:effectLst>
            </a:endParaRPr>
          </a:p>
        </p:txBody>
      </p:sp>
      <p:sp>
        <p:nvSpPr>
          <p:cNvPr id="53250" name="Rectangle 2"/>
          <p:cNvSpPr>
            <a:spLocks noGrp="1" noChangeArrowheads="1"/>
          </p:cNvSpPr>
          <p:nvPr>
            <p:ph type="title" idx="4294967295"/>
          </p:nvPr>
        </p:nvSpPr>
        <p:spPr>
          <a:xfrm>
            <a:off x="0" y="0"/>
            <a:ext cx="9144000" cy="549275"/>
          </a:xfrm>
        </p:spPr>
        <p:txBody>
          <a:bodyPr/>
          <a:lstStyle/>
          <a:p>
            <a:pPr marL="762000" indent="-762000" eaLnBrk="1" hangingPunct="1">
              <a:defRPr/>
            </a:pPr>
            <a:r>
              <a:rPr lang="lv-LV" sz="4000" b="1" dirty="0" smtClean="0">
                <a:solidFill>
                  <a:schemeClr val="tx1"/>
                </a:solidFill>
              </a:rPr>
              <a:t>Svētais Gars nāk no sludināšanas</a:t>
            </a:r>
            <a:endParaRPr lang="en-US" sz="3600" dirty="0" smtClean="0">
              <a:solidFill>
                <a:schemeClr val="tx1"/>
              </a:solidFill>
            </a:endParaRPr>
          </a:p>
        </p:txBody>
      </p:sp>
      <p:sp>
        <p:nvSpPr>
          <p:cNvPr id="53253" name="Rectangle 5"/>
          <p:cNvSpPr>
            <a:spLocks noChangeArrowheads="1"/>
          </p:cNvSpPr>
          <p:nvPr/>
        </p:nvSpPr>
        <p:spPr bwMode="auto">
          <a:xfrm>
            <a:off x="0" y="549275"/>
            <a:ext cx="9144000" cy="1077218"/>
          </a:xfrm>
          <a:prstGeom prst="rect">
            <a:avLst/>
          </a:prstGeom>
          <a:noFill/>
          <a:ln w="9525">
            <a:noFill/>
            <a:miter lim="800000"/>
            <a:headEnd/>
            <a:tailEnd/>
          </a:ln>
        </p:spPr>
        <p:txBody>
          <a:bodyPr wrap="square">
            <a:spAutoFit/>
          </a:bodyPr>
          <a:lstStyle/>
          <a:p>
            <a:pPr eaLnBrk="0" hangingPunct="0"/>
            <a:r>
              <a:rPr lang="lv-LV" sz="3200" dirty="0" smtClean="0"/>
              <a:t>“</a:t>
            </a:r>
            <a:r>
              <a:rPr lang="lv-LV" sz="3200" i="1" dirty="0" smtClean="0"/>
              <a:t>Pēterim vēl runājot, Svētais Gars nāca pār visiem, kas šos vārdus dzirdēja</a:t>
            </a:r>
            <a:r>
              <a:rPr lang="lv-LV" sz="3200" dirty="0" smtClean="0"/>
              <a:t>.” </a:t>
            </a:r>
            <a:r>
              <a:rPr lang="lv-LV" sz="3200" dirty="0"/>
              <a:t>(</a:t>
            </a:r>
            <a:r>
              <a:rPr lang="lv-LV" sz="3200" dirty="0" smtClean="0"/>
              <a:t>Ap.d.10:44)</a:t>
            </a:r>
            <a:endParaRPr lang="lv-LV" sz="3200" i="1" dirty="0"/>
          </a:p>
        </p:txBody>
      </p:sp>
      <p:pic>
        <p:nvPicPr>
          <p:cNvPr id="7" name="Picture 6" descr="Vasarsvetki.jpg"/>
          <p:cNvPicPr>
            <a:picLocks noChangeAspect="1"/>
          </p:cNvPicPr>
          <p:nvPr/>
        </p:nvPicPr>
        <p:blipFill>
          <a:blip r:embed="rId2" cstate="print"/>
          <a:stretch>
            <a:fillRect/>
          </a:stretch>
        </p:blipFill>
        <p:spPr>
          <a:xfrm>
            <a:off x="0" y="1592781"/>
            <a:ext cx="9144000" cy="526522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53253">
                                            <p:txEl>
                                              <p:pRg st="0" end="0"/>
                                            </p:txEl>
                                          </p:spTgt>
                                        </p:tgtEl>
                                        <p:attrNameLst>
                                          <p:attrName>style.visibility</p:attrName>
                                        </p:attrNameLst>
                                      </p:cBhvr>
                                      <p:to>
                                        <p:strVal val="visible"/>
                                      </p:to>
                                    </p:set>
                                    <p:anim calcmode="lin" valueType="num">
                                      <p:cBhvr additive="base">
                                        <p:cTn id="12" dur="500" fill="hold"/>
                                        <p:tgtEl>
                                          <p:spTgt spid="5325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325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16471</TotalTime>
  <Words>859</Words>
  <Application>Microsoft Office PowerPoint</Application>
  <PresentationFormat>On-screen Show (4:3)</PresentationFormat>
  <Paragraphs>94</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Default Design</vt:lpstr>
      <vt:lpstr>Jņ.14:23-26 Svētā Gara vadība</vt:lpstr>
      <vt:lpstr>Jņ.14:23-26 Svētā Gara vadība</vt:lpstr>
      <vt:lpstr>Svētais Gars </vt:lpstr>
      <vt:lpstr>Svētais Gars vadīja praviešus</vt:lpstr>
      <vt:lpstr>Svētais Gars vadīja ķēniņus</vt:lpstr>
      <vt:lpstr>Svētais Gars visiem ticīgiem</vt:lpstr>
      <vt:lpstr>Slide 7</vt:lpstr>
      <vt:lpstr>Slide 8</vt:lpstr>
      <vt:lpstr>Svētais Gars nāk no sludināšanas</vt:lpstr>
      <vt:lpstr>Slide 10</vt:lpstr>
      <vt:lpstr>Slide 11</vt:lpstr>
      <vt:lpstr>Sv. Gars mūs maina  </vt:lpstr>
      <vt:lpstr>Svētais Gars - Svētdarītājs</vt:lpstr>
      <vt:lpstr>Slide 14</vt:lpstr>
      <vt:lpstr>Sv. Gars dod dāvanas kalpošanai</vt:lpstr>
      <vt:lpstr>Slide 16</vt:lpstr>
      <vt:lpstr>Slide 17</vt:lpstr>
      <vt:lpstr>Svētais Gars </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62</cp:revision>
  <dcterms:created xsi:type="dcterms:W3CDTF">2010-10-07T14:46:11Z</dcterms:created>
  <dcterms:modified xsi:type="dcterms:W3CDTF">2023-06-06T07:28:02Z</dcterms:modified>
</cp:coreProperties>
</file>