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83" r:id="rId4"/>
    <p:sldId id="261" r:id="rId5"/>
    <p:sldId id="268" r:id="rId6"/>
    <p:sldId id="284" r:id="rId7"/>
    <p:sldId id="285" r:id="rId8"/>
    <p:sldId id="286" r:id="rId9"/>
    <p:sldId id="273" r:id="rId10"/>
    <p:sldId id="281" r:id="rId11"/>
    <p:sldId id="280" r:id="rId12"/>
    <p:sldId id="279" r:id="rId13"/>
    <p:sldId id="287"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1841655-F989-47C2-8EBB-9EBAD6E1AE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135C7A0-4FF0-4ACF-A78D-572CDB970F8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54827AE-AA1E-4345-BA2D-FBF0134A8C3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0086DD7-754C-40AD-8917-07312516003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E9270E0-79FF-4024-8572-0E061421BDD5}"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DD3E8AD-2713-4D69-857D-5B90ACDDB377}"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D777A1B-B618-40C3-B63D-8973182365E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37F2F86-9924-49CF-9156-7C1F8E1D127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7DCC3C3-3420-4E14-BB8D-24499E9F4533}"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62EF668-0A1F-4391-8363-65781C79E20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F8984C8-2C10-4DD7-9974-EBDEA182A31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14A90C7-B468-4D7B-AE47-A02417284CB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125413"/>
            <a:ext cx="8175625" cy="1071562"/>
          </a:xfrm>
        </p:spPr>
        <p:txBody>
          <a:bodyPr/>
          <a:lstStyle/>
          <a:p>
            <a:pPr eaLnBrk="1" hangingPunct="1"/>
            <a:r>
              <a:rPr lang="lv-LV" b="1" dirty="0" smtClean="0">
                <a:solidFill>
                  <a:schemeClr val="tx1"/>
                </a:solidFill>
              </a:rPr>
              <a:t>Lk.2:41-52 Mātes diena</a:t>
            </a:r>
          </a:p>
        </p:txBody>
      </p:sp>
      <p:pic>
        <p:nvPicPr>
          <p:cNvPr id="2051" name="Picture 3" descr="DOVE019"/>
          <p:cNvPicPr>
            <a:picLocks noChangeAspect="1" noChangeArrowheads="1"/>
          </p:cNvPicPr>
          <p:nvPr/>
        </p:nvPicPr>
        <p:blipFill>
          <a:blip r:embed="rId2" cstate="print"/>
          <a:srcRect/>
          <a:stretch>
            <a:fillRect/>
          </a:stretch>
        </p:blipFill>
        <p:spPr bwMode="auto">
          <a:xfrm>
            <a:off x="1079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14.mai.2023.</a:t>
            </a:r>
            <a:endParaRPr lang="lv-LV" sz="2000" dirty="0"/>
          </a:p>
        </p:txBody>
      </p:sp>
      <p:pic>
        <p:nvPicPr>
          <p:cNvPr id="2053" name="Picture 5"/>
          <p:cNvPicPr>
            <a:picLocks noChangeAspect="1" noChangeArrowheads="1"/>
          </p:cNvPicPr>
          <p:nvPr/>
        </p:nvPicPr>
        <p:blipFill>
          <a:blip r:embed="rId3" cstate="print"/>
          <a:srcRect/>
          <a:stretch>
            <a:fillRect/>
          </a:stretch>
        </p:blipFill>
        <p:spPr bwMode="auto">
          <a:xfrm>
            <a:off x="1475656" y="980728"/>
            <a:ext cx="6464586" cy="587727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504279"/>
            <a:ext cx="9540875" cy="1052513"/>
          </a:xfrm>
        </p:spPr>
        <p:txBody>
          <a:bodyPr/>
          <a:lstStyle/>
          <a:p>
            <a:r>
              <a:rPr lang="lv-LV" sz="2800" i="1" dirty="0" smtClean="0"/>
              <a:t>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a:t>
            </a:r>
            <a:endParaRPr lang="en-US" sz="2800" dirty="0" smtClean="0"/>
          </a:p>
        </p:txBody>
      </p:sp>
      <p:pic>
        <p:nvPicPr>
          <p:cNvPr id="5122" name="Picture 2" descr="A Mysterious Incident from Jesus' Childhood| National Catholic Register"/>
          <p:cNvPicPr>
            <a:picLocks noChangeAspect="1" noChangeArrowheads="1"/>
          </p:cNvPicPr>
          <p:nvPr/>
        </p:nvPicPr>
        <p:blipFill>
          <a:blip r:embed="rId2" cstate="print"/>
          <a:srcRect/>
          <a:stretch>
            <a:fillRect/>
          </a:stretch>
        </p:blipFill>
        <p:spPr bwMode="auto">
          <a:xfrm>
            <a:off x="3561606" y="3136404"/>
            <a:ext cx="5582394" cy="3721596"/>
          </a:xfrm>
          <a:prstGeom prst="rect">
            <a:avLst/>
          </a:prstGeom>
          <a:noFill/>
        </p:spPr>
      </p:pic>
      <p:sp>
        <p:nvSpPr>
          <p:cNvPr id="6" name="Rectangle 2"/>
          <p:cNvSpPr>
            <a:spLocks noGrp="1" noChangeArrowheads="1"/>
          </p:cNvSpPr>
          <p:nvPr>
            <p:ph type="title"/>
          </p:nvPr>
        </p:nvSpPr>
        <p:spPr>
          <a:xfrm>
            <a:off x="0" y="-27384"/>
            <a:ext cx="9144000" cy="731837"/>
          </a:xfrm>
        </p:spPr>
        <p:txBody>
          <a:bodyPr/>
          <a:lstStyle/>
          <a:p>
            <a:pPr eaLnBrk="1" hangingPunct="1"/>
            <a:r>
              <a:rPr lang="lv-LV" sz="3600" b="1" dirty="0" smtClean="0">
                <a:solidFill>
                  <a:schemeClr val="tx1"/>
                </a:solidFill>
              </a:rPr>
              <a:t>5</a:t>
            </a:r>
            <a:r>
              <a:rPr lang="lv-LV" sz="3600" b="1" dirty="0" smtClean="0">
                <a:solidFill>
                  <a:schemeClr val="tx1"/>
                </a:solidFill>
              </a:rPr>
              <a:t>. </a:t>
            </a:r>
            <a:r>
              <a:rPr lang="lv-LV" sz="3600" b="1" dirty="0" smtClean="0">
                <a:solidFill>
                  <a:schemeClr val="tx1"/>
                </a:solidFill>
              </a:rPr>
              <a:t>Mammai ne vienmēr pietiks gudrības</a:t>
            </a:r>
            <a:endParaRPr lang="lv-LV" sz="3600" b="1" dirty="0" smtClean="0">
              <a:solidFill>
                <a:schemeClr val="tx1"/>
              </a:solidFill>
            </a:endParaRPr>
          </a:p>
        </p:txBody>
      </p:sp>
      <p:sp>
        <p:nvSpPr>
          <p:cNvPr id="8" name="Rounded Rectangle 7"/>
          <p:cNvSpPr/>
          <p:nvPr/>
        </p:nvSpPr>
        <p:spPr>
          <a:xfrm>
            <a:off x="323528" y="3356992"/>
            <a:ext cx="3168352"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nesaprata Jēzus vārdus</a:t>
            </a:r>
            <a:endParaRPr lang="en-US" sz="3200" b="1" dirty="0">
              <a:solidFill>
                <a:schemeClr val="tx1"/>
              </a:solidFill>
            </a:endParaRPr>
          </a:p>
        </p:txBody>
      </p:sp>
      <p:sp>
        <p:nvSpPr>
          <p:cNvPr id="9" name="Rounded Rectangle 8"/>
          <p:cNvSpPr/>
          <p:nvPr/>
        </p:nvSpPr>
        <p:spPr>
          <a:xfrm>
            <a:off x="251520" y="5661248"/>
            <a:ext cx="3168352"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Jālūdz Dieva palīdzība</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2000"/>
                                        <p:tgtEl>
                                          <p:spTgt spid="512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764704"/>
            <a:ext cx="9358313" cy="1052513"/>
          </a:xfrm>
        </p:spPr>
        <p:txBody>
          <a:bodyPr/>
          <a:lstStyle/>
          <a:p>
            <a:pPr algn="just" eaLnBrk="1" hangingPunct="1">
              <a:lnSpc>
                <a:spcPct val="80000"/>
              </a:lnSpc>
              <a:buFontTx/>
              <a:buNone/>
            </a:pPr>
            <a:r>
              <a:rPr lang="lv-LV" sz="2000" i="1" dirty="0" smtClean="0"/>
              <a:t>     </a:t>
            </a:r>
            <a:r>
              <a:rPr lang="lv-LV" sz="2800" i="1" dirty="0" smtClean="0"/>
              <a:t>51 Un Viņš nogāja tiem līdzi uz </a:t>
            </a:r>
            <a:r>
              <a:rPr lang="lv-LV" sz="2800" i="1" dirty="0" err="1" smtClean="0"/>
              <a:t>Nacareti</a:t>
            </a:r>
            <a:r>
              <a:rPr lang="lv-LV" sz="2800" i="1" dirty="0" smtClean="0"/>
              <a:t> un bija tiem paklausīgs. Bet Viņa māte visus šos vārdus paturēja savā sirdī. 52 Un Jēzus pieņēmās gudrībā, augumā un piemīlībā pie Dieva un cilvēkiem.</a:t>
            </a:r>
            <a:endParaRPr lang="lv-LV" sz="2600" dirty="0" smtClean="0"/>
          </a:p>
        </p:txBody>
      </p:sp>
      <p:pic>
        <p:nvPicPr>
          <p:cNvPr id="21506" name="Picture 2"/>
          <p:cNvPicPr>
            <a:picLocks noChangeAspect="1" noChangeArrowheads="1"/>
          </p:cNvPicPr>
          <p:nvPr/>
        </p:nvPicPr>
        <p:blipFill>
          <a:blip r:embed="rId2" cstate="print"/>
          <a:srcRect/>
          <a:stretch>
            <a:fillRect/>
          </a:stretch>
        </p:blipFill>
        <p:spPr bwMode="auto">
          <a:xfrm>
            <a:off x="5788749" y="1844824"/>
            <a:ext cx="3355251" cy="4853930"/>
          </a:xfrm>
          <a:prstGeom prst="rect">
            <a:avLst/>
          </a:prstGeom>
          <a:ln>
            <a:noFill/>
          </a:ln>
          <a:effectLst>
            <a:softEdge rad="112500"/>
          </a:effectLst>
        </p:spPr>
      </p:pic>
      <p:sp>
        <p:nvSpPr>
          <p:cNvPr id="5" name="Rectangle 2"/>
          <p:cNvSpPr>
            <a:spLocks noGrp="1" noChangeArrowheads="1"/>
          </p:cNvSpPr>
          <p:nvPr>
            <p:ph type="title"/>
          </p:nvPr>
        </p:nvSpPr>
        <p:spPr>
          <a:xfrm>
            <a:off x="0" y="-27384"/>
            <a:ext cx="9144000" cy="731837"/>
          </a:xfrm>
        </p:spPr>
        <p:txBody>
          <a:bodyPr/>
          <a:lstStyle/>
          <a:p>
            <a:pPr eaLnBrk="1" hangingPunct="1"/>
            <a:r>
              <a:rPr lang="lv-LV" sz="3600" b="1" dirty="0" smtClean="0">
                <a:solidFill>
                  <a:schemeClr val="tx1"/>
                </a:solidFill>
              </a:rPr>
              <a:t>6. </a:t>
            </a:r>
            <a:r>
              <a:rPr lang="lv-LV" sz="3600" b="1" dirty="0" smtClean="0">
                <a:solidFill>
                  <a:schemeClr val="tx1"/>
                </a:solidFill>
              </a:rPr>
              <a:t>Mammai būs daudz priecīgu brīžu</a:t>
            </a:r>
            <a:endParaRPr lang="lv-LV" sz="3600" b="1" dirty="0" smtClean="0">
              <a:solidFill>
                <a:schemeClr val="tx1"/>
              </a:solidFill>
            </a:endParaRPr>
          </a:p>
        </p:txBody>
      </p:sp>
      <p:sp>
        <p:nvSpPr>
          <p:cNvPr id="6" name="Rounded Rectangle 5"/>
          <p:cNvSpPr/>
          <p:nvPr/>
        </p:nvSpPr>
        <p:spPr>
          <a:xfrm>
            <a:off x="323528" y="2348880"/>
            <a:ext cx="468052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Jēzus bija paklausīgs saviem vecākiem</a:t>
            </a:r>
            <a:endParaRPr lang="en-US" sz="3200" b="1" dirty="0">
              <a:solidFill>
                <a:schemeClr val="tx1"/>
              </a:solidFill>
            </a:endParaRPr>
          </a:p>
        </p:txBody>
      </p:sp>
      <p:sp>
        <p:nvSpPr>
          <p:cNvPr id="8" name="Rounded Rectangle 7"/>
          <p:cNvSpPr/>
          <p:nvPr/>
        </p:nvSpPr>
        <p:spPr>
          <a:xfrm>
            <a:off x="323528" y="3429000"/>
            <a:ext cx="4680520"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piedzīvoja Jēzus pieaugšanu, pieņemšanos gudrībā</a:t>
            </a:r>
            <a:endParaRPr lang="en-US" sz="3200" b="1" dirty="0">
              <a:solidFill>
                <a:schemeClr val="tx1"/>
              </a:solidFill>
            </a:endParaRPr>
          </a:p>
        </p:txBody>
      </p:sp>
      <p:sp>
        <p:nvSpPr>
          <p:cNvPr id="9" name="Rounded Rectangle 8"/>
          <p:cNvSpPr/>
          <p:nvPr/>
        </p:nvSpPr>
        <p:spPr>
          <a:xfrm>
            <a:off x="179512" y="5157192"/>
            <a:ext cx="5544616"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piedzīvoja Jēzus augšāmcelšanos un kļūšanu par Jēzus mācekli</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6"/>
                                        </p:tgtEl>
                                        <p:attrNameLst>
                                          <p:attrName>style.visibility</p:attrName>
                                        </p:attrNameLst>
                                      </p:cBhvr>
                                      <p:to>
                                        <p:strVal val="visible"/>
                                      </p:to>
                                    </p:set>
                                    <p:animEffect transition="in" filter="fade">
                                      <p:cBhvr>
                                        <p:cTn id="11" dur="2000"/>
                                        <p:tgtEl>
                                          <p:spTgt spid="2150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2" y="0"/>
            <a:ext cx="8229600" cy="850900"/>
          </a:xfrm>
        </p:spPr>
        <p:txBody>
          <a:bodyPr/>
          <a:lstStyle/>
          <a:p>
            <a:pPr eaLnBrk="1" hangingPunct="1"/>
            <a:r>
              <a:rPr lang="lv-LV" b="1" dirty="0" smtClean="0">
                <a:solidFill>
                  <a:schemeClr val="tx1"/>
                </a:solidFill>
              </a:rPr>
              <a:t>Kopsavilkums</a:t>
            </a:r>
            <a:endParaRPr lang="lv-LV" b="1" dirty="0" smtClean="0">
              <a:solidFill>
                <a:schemeClr val="tx1"/>
              </a:solidFill>
            </a:endParaRPr>
          </a:p>
        </p:txBody>
      </p:sp>
      <p:pic>
        <p:nvPicPr>
          <p:cNvPr id="5" name="Picture 2"/>
          <p:cNvPicPr>
            <a:picLocks noChangeAspect="1" noChangeArrowheads="1"/>
          </p:cNvPicPr>
          <p:nvPr/>
        </p:nvPicPr>
        <p:blipFill>
          <a:blip r:embed="rId2" cstate="print"/>
          <a:srcRect l="22000"/>
          <a:stretch>
            <a:fillRect/>
          </a:stretch>
        </p:blipFill>
        <p:spPr bwMode="auto">
          <a:xfrm>
            <a:off x="5429256" y="239932"/>
            <a:ext cx="3714744" cy="6480675"/>
          </a:xfrm>
          <a:prstGeom prst="ellipse">
            <a:avLst/>
          </a:prstGeom>
          <a:ln>
            <a:noFill/>
          </a:ln>
          <a:effectLst>
            <a:softEdge rad="112500"/>
          </a:effectLst>
        </p:spPr>
      </p:pic>
      <p:sp>
        <p:nvSpPr>
          <p:cNvPr id="6" name="Rounded Rectangle 5"/>
          <p:cNvSpPr/>
          <p:nvPr/>
        </p:nvSpPr>
        <p:spPr>
          <a:xfrm>
            <a:off x="323528" y="908720"/>
            <a:ext cx="482453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Redzam mātes Marijas rūpes </a:t>
            </a:r>
            <a:r>
              <a:rPr lang="lv-LV" sz="3200" b="1" dirty="0" smtClean="0">
                <a:solidFill>
                  <a:schemeClr val="tx1"/>
                </a:solidFill>
              </a:rPr>
              <a:t>par Dieva </a:t>
            </a:r>
            <a:r>
              <a:rPr lang="lv-LV" sz="3200" b="1" dirty="0" smtClean="0">
                <a:solidFill>
                  <a:schemeClr val="tx1"/>
                </a:solidFill>
              </a:rPr>
              <a:t>Dēlu</a:t>
            </a:r>
            <a:endParaRPr lang="en-US" sz="3200" b="1" dirty="0">
              <a:solidFill>
                <a:schemeClr val="tx1"/>
              </a:solidFill>
            </a:endParaRPr>
          </a:p>
        </p:txBody>
      </p:sp>
      <p:sp>
        <p:nvSpPr>
          <p:cNvPr id="8" name="Rounded Rectangle 7"/>
          <p:cNvSpPr/>
          <p:nvPr/>
        </p:nvSpPr>
        <p:spPr>
          <a:xfrm>
            <a:off x="72008" y="1916832"/>
            <a:ext cx="5508104"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Māte Marija </a:t>
            </a:r>
            <a:r>
              <a:rPr lang="lv-LV" sz="3200" dirty="0" smtClean="0">
                <a:solidFill>
                  <a:schemeClr val="tx1"/>
                </a:solidFill>
              </a:rPr>
              <a:t>nebija </a:t>
            </a:r>
            <a:r>
              <a:rPr lang="lv-LV" sz="3200" b="1" dirty="0" smtClean="0">
                <a:solidFill>
                  <a:schemeClr val="tx1"/>
                </a:solidFill>
              </a:rPr>
              <a:t>perfekta!</a:t>
            </a:r>
            <a:endParaRPr lang="en-US" sz="3200" b="1" dirty="0">
              <a:solidFill>
                <a:schemeClr val="tx1"/>
              </a:solidFill>
            </a:endParaRPr>
          </a:p>
        </p:txBody>
      </p:sp>
      <p:sp>
        <p:nvSpPr>
          <p:cNvPr id="9" name="Rounded Rectangle 8"/>
          <p:cNvSpPr/>
          <p:nvPr/>
        </p:nvSpPr>
        <p:spPr>
          <a:xfrm>
            <a:off x="864096" y="2564904"/>
            <a:ext cx="399593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Tas iedrošina mūs, kad kļūdāmies!</a:t>
            </a:r>
            <a:endParaRPr lang="en-US" sz="3200" b="1" dirty="0">
              <a:solidFill>
                <a:schemeClr val="tx1"/>
              </a:solidFill>
            </a:endParaRPr>
          </a:p>
        </p:txBody>
      </p:sp>
      <p:sp>
        <p:nvSpPr>
          <p:cNvPr id="10" name="Rounded Rectangle 9"/>
          <p:cNvSpPr/>
          <p:nvPr/>
        </p:nvSpPr>
        <p:spPr>
          <a:xfrm>
            <a:off x="179512" y="3573016"/>
            <a:ext cx="5328592"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Svarīgāks uzdevums vecākiem: Iemācīt saviem bērniem nākt uz baznīcu!</a:t>
            </a:r>
            <a:endParaRPr lang="lv-LV" sz="3200" b="1" dirty="0" smtClean="0">
              <a:solidFill>
                <a:schemeClr val="tx1"/>
              </a:solidFill>
            </a:endParaRPr>
          </a:p>
        </p:txBody>
      </p:sp>
      <p:sp>
        <p:nvSpPr>
          <p:cNvPr id="11" name="Rounded Rectangle 10"/>
          <p:cNvSpPr/>
          <p:nvPr/>
        </p:nvSpPr>
        <p:spPr>
          <a:xfrm>
            <a:off x="251520" y="5157192"/>
            <a:ext cx="5328592"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Kad bērni būs uzauguši, lai viņi zina, kur meklēt Dieva palīdzību!</a:t>
            </a:r>
            <a:endParaRPr lang="lv-LV" sz="32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2" y="0"/>
            <a:ext cx="8229600" cy="850900"/>
          </a:xfrm>
        </p:spPr>
        <p:txBody>
          <a:bodyPr/>
          <a:lstStyle/>
          <a:p>
            <a:pPr eaLnBrk="1" hangingPunct="1"/>
            <a:r>
              <a:rPr lang="lv-LV" b="1" dirty="0" smtClean="0">
                <a:solidFill>
                  <a:schemeClr val="tx1"/>
                </a:solidFill>
              </a:rPr>
              <a:t>Kopsavilkums</a:t>
            </a:r>
            <a:endParaRPr lang="lv-LV" b="1" dirty="0" smtClean="0">
              <a:solidFill>
                <a:schemeClr val="tx1"/>
              </a:solidFill>
            </a:endParaRPr>
          </a:p>
        </p:txBody>
      </p:sp>
      <p:pic>
        <p:nvPicPr>
          <p:cNvPr id="5" name="Picture 2"/>
          <p:cNvPicPr>
            <a:picLocks noChangeAspect="1" noChangeArrowheads="1"/>
          </p:cNvPicPr>
          <p:nvPr/>
        </p:nvPicPr>
        <p:blipFill>
          <a:blip r:embed="rId2" cstate="print"/>
          <a:srcRect l="22000"/>
          <a:stretch>
            <a:fillRect/>
          </a:stretch>
        </p:blipFill>
        <p:spPr bwMode="auto">
          <a:xfrm>
            <a:off x="5429256" y="239932"/>
            <a:ext cx="3714744" cy="6480675"/>
          </a:xfrm>
          <a:prstGeom prst="ellipse">
            <a:avLst/>
          </a:prstGeom>
          <a:ln>
            <a:noFill/>
          </a:ln>
          <a:effectLst>
            <a:softEdge rad="112500"/>
          </a:effectLst>
        </p:spPr>
      </p:pic>
      <p:sp>
        <p:nvSpPr>
          <p:cNvPr id="9" name="Rounded Rectangle 8"/>
          <p:cNvSpPr/>
          <p:nvPr/>
        </p:nvSpPr>
        <p:spPr>
          <a:xfrm>
            <a:off x="864096" y="1052736"/>
            <a:ext cx="3995936" cy="122413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Mammai būt nav viegli!</a:t>
            </a:r>
            <a:endParaRPr lang="en-US" sz="4400" b="1" dirty="0">
              <a:solidFill>
                <a:schemeClr val="tx1"/>
              </a:solidFill>
            </a:endParaRPr>
          </a:p>
        </p:txBody>
      </p:sp>
      <p:sp>
        <p:nvSpPr>
          <p:cNvPr id="10" name="Rounded Rectangle 9"/>
          <p:cNvSpPr/>
          <p:nvPr/>
        </p:nvSpPr>
        <p:spPr>
          <a:xfrm>
            <a:off x="611560" y="2636912"/>
            <a:ext cx="4320480" cy="194421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Mammai būt ir svētība un pienākums!</a:t>
            </a:r>
            <a:endParaRPr lang="lv-LV" sz="4400" b="1" dirty="0" smtClean="0">
              <a:solidFill>
                <a:schemeClr val="tx1"/>
              </a:solidFill>
            </a:endParaRPr>
          </a:p>
        </p:txBody>
      </p:sp>
      <p:sp>
        <p:nvSpPr>
          <p:cNvPr id="11" name="Rounded Rectangle 10"/>
          <p:cNvSpPr/>
          <p:nvPr/>
        </p:nvSpPr>
        <p:spPr>
          <a:xfrm>
            <a:off x="251520" y="5157192"/>
            <a:ext cx="5328592"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Pasaki savai mammai: Paldies!</a:t>
            </a:r>
            <a:endParaRPr lang="lv-LV" sz="44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125413"/>
            <a:ext cx="8175625" cy="731837"/>
          </a:xfrm>
        </p:spPr>
        <p:txBody>
          <a:bodyPr/>
          <a:lstStyle/>
          <a:p>
            <a:pPr eaLnBrk="1" hangingPunct="1"/>
            <a:r>
              <a:rPr lang="lv-LV" b="1" dirty="0" smtClean="0">
                <a:solidFill>
                  <a:schemeClr val="tx1"/>
                </a:solidFill>
              </a:rPr>
              <a:t>Lk.2:41-52 Mātes diena</a:t>
            </a:r>
          </a:p>
        </p:txBody>
      </p:sp>
      <p:pic>
        <p:nvPicPr>
          <p:cNvPr id="3075" name="Picture 3" descr="DOVE019"/>
          <p:cNvPicPr>
            <a:picLocks noChangeAspect="1" noChangeArrowheads="1"/>
          </p:cNvPicPr>
          <p:nvPr/>
        </p:nvPicPr>
        <p:blipFill>
          <a:blip r:embed="rId2" cstate="print"/>
          <a:srcRect/>
          <a:stretch>
            <a:fillRect/>
          </a:stretch>
        </p:blipFill>
        <p:spPr bwMode="auto">
          <a:xfrm>
            <a:off x="107950" y="60325"/>
            <a:ext cx="534988" cy="762000"/>
          </a:xfrm>
          <a:prstGeom prst="rect">
            <a:avLst/>
          </a:prstGeom>
          <a:noFill/>
          <a:ln w="9525">
            <a:noFill/>
            <a:miter lim="800000"/>
            <a:headEnd/>
            <a:tailEnd/>
          </a:ln>
        </p:spPr>
      </p:pic>
      <p:sp>
        <p:nvSpPr>
          <p:cNvPr id="3076"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14.mai.2023.</a:t>
            </a:r>
            <a:endParaRPr lang="lv-LV" sz="2000" dirty="0"/>
          </a:p>
        </p:txBody>
      </p:sp>
      <p:sp>
        <p:nvSpPr>
          <p:cNvPr id="3077" name="Rectangle 5"/>
          <p:cNvSpPr>
            <a:spLocks noChangeArrowheads="1"/>
          </p:cNvSpPr>
          <p:nvPr/>
        </p:nvSpPr>
        <p:spPr bwMode="auto">
          <a:xfrm>
            <a:off x="0" y="785813"/>
            <a:ext cx="9144000" cy="7100887"/>
          </a:xfrm>
          <a:prstGeom prst="rect">
            <a:avLst/>
          </a:prstGeom>
          <a:noFill/>
          <a:ln w="9525">
            <a:noFill/>
            <a:miter lim="800000"/>
            <a:headEnd/>
            <a:tailEnd/>
          </a:ln>
        </p:spPr>
        <p:txBody>
          <a:bodyPr>
            <a:spAutoFit/>
          </a:bodyPr>
          <a:lstStyle/>
          <a:p>
            <a:pPr algn="just">
              <a:lnSpc>
                <a:spcPct val="90000"/>
              </a:lnSpc>
            </a:pPr>
            <a:r>
              <a:rPr lang="lv-LV" sz="2300" i="1"/>
              <a:t>41 Un Viņa vecāki gāja ik gadus uz Jeruzālemi Pashā svētkos. 42 Kad nu Viņš bija divpadsmit gadus vecs, tad tie pēc svētku ieraduma gāja uz Jeruzālemi. 43 Un, kad svētku dienas bija pagājušas, tad, tiem atkal uz mājām ejot, bērns Jēzus palika Jeruzālemē, un Jāzeps un Viņa māte to nezināja. 44 Bet tie domāja, ka Viņš esot pie ceļabiedriem; un, vienas dienas gājumu nostaigājuši, tie Viņu meklēja pie radiem un pazīstamiem. 45 Un, kad tie Viņu neatrada, tad tie gāja atpakaļ uz Jeruzālemi, lai To meklētu. 46 Un pēc trim dienām tie Viņu atrada Templī sēžam starp mācītājiem, tos klausoties un tos jautājot. 47 Un visi, kas Viņu dzirdēja, iztrūkušies brīnījās par Viņa saprašanu un Viņa atbildēm. 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 51 Un Viņš nogāja tiem līdzi uz Nacareti un bija tiem paklausīgs. Bet Viņa māte visus šos vārdus paturēja savā sirdī. 52 Un Jēzus pieņēmās gudrībā, augumā un piemīlībā pie Dieva un cilvēkiem.</a:t>
            </a:r>
            <a:endParaRPr lang="en-US" sz="2300"/>
          </a:p>
          <a:p>
            <a:pPr algn="just">
              <a:lnSpc>
                <a:spcPct val="90000"/>
              </a:lnSpc>
            </a:pPr>
            <a:endParaRPr lang="en-US" sz="2300"/>
          </a:p>
          <a:p>
            <a:pPr algn="just">
              <a:lnSpc>
                <a:spcPct val="90000"/>
              </a:lnSpc>
            </a:pPr>
            <a:endParaRPr lang="en-US" sz="2300"/>
          </a:p>
          <a:p>
            <a:pPr algn="just">
              <a:lnSpc>
                <a:spcPct val="90000"/>
              </a:lnSpc>
            </a:pPr>
            <a:endParaRPr lang="en-US" sz="2300" i="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2913187"/>
            <a:ext cx="4608884" cy="731837"/>
          </a:xfrm>
        </p:spPr>
        <p:txBody>
          <a:bodyPr/>
          <a:lstStyle/>
          <a:p>
            <a:pPr eaLnBrk="1" hangingPunct="1"/>
            <a:r>
              <a:rPr lang="lv-LV" sz="5400" b="1" dirty="0" smtClean="0">
                <a:solidFill>
                  <a:schemeClr val="tx1"/>
                </a:solidFill>
              </a:rPr>
              <a:t>Ko varam mācīties no Jēzus mātes Marijas?</a:t>
            </a:r>
            <a:endParaRPr lang="lv-LV" sz="5400" b="1" dirty="0" smtClean="0">
              <a:solidFill>
                <a:schemeClr val="tx1"/>
              </a:solidFill>
            </a:endParaRPr>
          </a:p>
        </p:txBody>
      </p:sp>
      <p:pic>
        <p:nvPicPr>
          <p:cNvPr id="1027" name="Picture 3"/>
          <p:cNvPicPr>
            <a:picLocks noChangeAspect="1" noChangeArrowheads="1"/>
          </p:cNvPicPr>
          <p:nvPr/>
        </p:nvPicPr>
        <p:blipFill>
          <a:blip r:embed="rId2" cstate="print"/>
          <a:srcRect/>
          <a:stretch>
            <a:fillRect/>
          </a:stretch>
        </p:blipFill>
        <p:spPr bwMode="auto">
          <a:xfrm>
            <a:off x="4355976" y="139328"/>
            <a:ext cx="4620369" cy="659296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763736"/>
            <a:ext cx="9467850" cy="1081088"/>
          </a:xfrm>
        </p:spPr>
        <p:txBody>
          <a:bodyPr/>
          <a:lstStyle/>
          <a:p>
            <a:pPr algn="just">
              <a:lnSpc>
                <a:spcPct val="90000"/>
              </a:lnSpc>
              <a:buFontTx/>
              <a:buNone/>
            </a:pPr>
            <a:r>
              <a:rPr lang="lv-LV" i="1" dirty="0" smtClean="0"/>
              <a:t>	</a:t>
            </a:r>
            <a:r>
              <a:rPr lang="lv-LV" sz="2800" i="1" dirty="0" smtClean="0"/>
              <a:t>41 Un Viņa vecāki gāja ik gadus uz </a:t>
            </a:r>
            <a:r>
              <a:rPr lang="lv-LV" sz="2800" i="1" dirty="0" err="1" smtClean="0"/>
              <a:t>Jeruzālemi</a:t>
            </a:r>
            <a:r>
              <a:rPr lang="lv-LV" sz="2800" i="1" dirty="0" smtClean="0"/>
              <a:t> </a:t>
            </a:r>
            <a:r>
              <a:rPr lang="lv-LV" sz="2800" i="1" dirty="0" err="1" smtClean="0"/>
              <a:t>Pashā</a:t>
            </a:r>
            <a:r>
              <a:rPr lang="lv-LV" sz="2800" i="1" dirty="0" smtClean="0"/>
              <a:t> svētkos. 42 Kad nu Viņš bija divpadsmit gadus vecs, tad tie pēc svētku ieraduma gāja uz </a:t>
            </a:r>
            <a:r>
              <a:rPr lang="lv-LV" sz="2800" i="1" dirty="0" err="1" smtClean="0"/>
              <a:t>Jeruzālemi</a:t>
            </a:r>
            <a:r>
              <a:rPr lang="lv-LV" sz="2800" i="1" dirty="0" smtClean="0"/>
              <a:t>. </a:t>
            </a:r>
            <a:endParaRPr lang="en-US" sz="2800" dirty="0" smtClean="0"/>
          </a:p>
          <a:p>
            <a:pPr algn="just">
              <a:lnSpc>
                <a:spcPct val="90000"/>
              </a:lnSpc>
              <a:buFontTx/>
              <a:buNone/>
            </a:pPr>
            <a:endParaRPr lang="en-US" sz="2600" i="1" dirty="0" smtClean="0"/>
          </a:p>
        </p:txBody>
      </p:sp>
      <p:sp>
        <p:nvSpPr>
          <p:cNvPr id="5" name="Rectangle 2"/>
          <p:cNvSpPr>
            <a:spLocks noGrp="1" noChangeArrowheads="1"/>
          </p:cNvSpPr>
          <p:nvPr>
            <p:ph type="title"/>
          </p:nvPr>
        </p:nvSpPr>
        <p:spPr>
          <a:xfrm>
            <a:off x="611188" y="32867"/>
            <a:ext cx="8175625" cy="731837"/>
          </a:xfrm>
        </p:spPr>
        <p:txBody>
          <a:bodyPr/>
          <a:lstStyle/>
          <a:p>
            <a:pPr eaLnBrk="1" hangingPunct="1"/>
            <a:r>
              <a:rPr lang="lv-LV" b="1" dirty="0" smtClean="0">
                <a:solidFill>
                  <a:schemeClr val="tx1"/>
                </a:solidFill>
              </a:rPr>
              <a:t>1.Vest bērnu uz baznīcu</a:t>
            </a:r>
            <a:endParaRPr lang="lv-LV" b="1" dirty="0" smtClean="0">
              <a:solidFill>
                <a:schemeClr val="tx1"/>
              </a:solidFill>
            </a:endParaRPr>
          </a:p>
        </p:txBody>
      </p:sp>
      <p:pic>
        <p:nvPicPr>
          <p:cNvPr id="8194" name="Picture 2" descr="JOSEPH – JESUS' FATHER ON EARTH – Matthew 13:55 | Mission Venture Ministries"/>
          <p:cNvPicPr>
            <a:picLocks noChangeAspect="1" noChangeArrowheads="1"/>
          </p:cNvPicPr>
          <p:nvPr/>
        </p:nvPicPr>
        <p:blipFill>
          <a:blip r:embed="rId2" cstate="print"/>
          <a:srcRect/>
          <a:stretch>
            <a:fillRect/>
          </a:stretch>
        </p:blipFill>
        <p:spPr bwMode="auto">
          <a:xfrm>
            <a:off x="0" y="2232368"/>
            <a:ext cx="9144000" cy="4625632"/>
          </a:xfrm>
          <a:prstGeom prst="rect">
            <a:avLst/>
          </a:prstGeom>
          <a:noFill/>
        </p:spPr>
      </p:pic>
      <p:sp>
        <p:nvSpPr>
          <p:cNvPr id="8" name="Rounded Rectangle 7"/>
          <p:cNvSpPr/>
          <p:nvPr/>
        </p:nvSpPr>
        <p:spPr>
          <a:xfrm>
            <a:off x="2555776" y="2060848"/>
            <a:ext cx="518457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Vecāki veidoja ieradumu dēlam Jēzum iet uz baznīcu</a:t>
            </a:r>
            <a:endParaRPr lang="en-US" sz="2800" b="1" dirty="0">
              <a:solidFill>
                <a:schemeClr val="tx1"/>
              </a:solidFill>
            </a:endParaRPr>
          </a:p>
        </p:txBody>
      </p:sp>
      <p:sp>
        <p:nvSpPr>
          <p:cNvPr id="9" name="Rounded Rectangle 8"/>
          <p:cNvSpPr/>
          <p:nvPr/>
        </p:nvSpPr>
        <p:spPr>
          <a:xfrm>
            <a:off x="4131568" y="3140968"/>
            <a:ext cx="1736576" cy="5844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Kāpēc?</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10244">
                                            <p:txEl>
                                              <p:pRg st="0" end="0"/>
                                            </p:txEl>
                                          </p:spTgt>
                                        </p:tgtEl>
                                        <p:attrNameLst>
                                          <p:attrName>style.visibility</p:attrName>
                                        </p:attrNameLst>
                                      </p:cBhvr>
                                      <p:to>
                                        <p:strVal val="visible"/>
                                      </p:to>
                                    </p:set>
                                    <p:anim calcmode="lin" valueType="num">
                                      <p:cBhvr additive="base">
                                        <p:cTn id="11"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8194"/>
                                        </p:tgtEl>
                                        <p:attrNameLst>
                                          <p:attrName>style.visibility</p:attrName>
                                        </p:attrNameLst>
                                      </p:cBhvr>
                                      <p:to>
                                        <p:strVal val="visible"/>
                                      </p:to>
                                    </p:set>
                                    <p:animEffect transition="in" filter="fade">
                                      <p:cBhvr>
                                        <p:cTn id="16" dur="2000"/>
                                        <p:tgtEl>
                                          <p:spTgt spid="8194"/>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0" y="647898"/>
            <a:ext cx="9144000" cy="2205038"/>
          </a:xfrm>
        </p:spPr>
        <p:txBody>
          <a:bodyPr/>
          <a:lstStyle/>
          <a:p>
            <a:pPr marL="0" indent="0">
              <a:spcBef>
                <a:spcPts val="0"/>
              </a:spcBef>
              <a:buFontTx/>
              <a:buNone/>
            </a:pPr>
            <a:r>
              <a:rPr lang="lv-LV" sz="2800" i="1" dirty="0" smtClean="0"/>
              <a:t>15 un ka tu no mazām dienām zini svētos rakstus, kas spēj padarīt tevi gudru pestīšanai caur ticību Kristū Jēzū.</a:t>
            </a:r>
          </a:p>
          <a:p>
            <a:pPr marL="0" indent="0">
              <a:spcBef>
                <a:spcPts val="0"/>
              </a:spcBef>
              <a:buFontTx/>
              <a:buNone/>
            </a:pPr>
            <a:r>
              <a:rPr lang="lv-LV" sz="2800" i="1" dirty="0" smtClean="0"/>
              <a:t>16 Visi šie raksti ir Dieva iedvesti un ir noderīgi mācībai, vainas pierādīšanai, labošanai, audzināšanai taisnībā</a:t>
            </a:r>
            <a:r>
              <a:rPr lang="lv-LV" sz="2800" i="1" dirty="0" smtClean="0"/>
              <a:t>, 17 </a:t>
            </a:r>
            <a:r>
              <a:rPr lang="lv-LV" sz="2800" i="1" dirty="0" smtClean="0"/>
              <a:t>lai Dieva cilvēks būtu pilnīgs, sagatavots katram labam darbam</a:t>
            </a:r>
            <a:r>
              <a:rPr lang="lv-LV" sz="2800" i="1" dirty="0" smtClean="0"/>
              <a:t>. (2.Tim.3:15-17)</a:t>
            </a:r>
          </a:p>
        </p:txBody>
      </p:sp>
      <p:sp>
        <p:nvSpPr>
          <p:cNvPr id="7170" name="AutoShape 2" descr="Bībele RT, melna ar rāvējslēdzēju – LBB grāmatu katalog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1" name="Picture 3"/>
          <p:cNvPicPr>
            <a:picLocks noChangeAspect="1" noChangeArrowheads="1"/>
          </p:cNvPicPr>
          <p:nvPr/>
        </p:nvPicPr>
        <p:blipFill>
          <a:blip r:embed="rId2" cstate="print"/>
          <a:srcRect r="10967"/>
          <a:stretch>
            <a:fillRect/>
          </a:stretch>
        </p:blipFill>
        <p:spPr bwMode="auto">
          <a:xfrm>
            <a:off x="5340195" y="2753544"/>
            <a:ext cx="3803805" cy="4104456"/>
          </a:xfrm>
          <a:prstGeom prst="rect">
            <a:avLst/>
          </a:prstGeom>
          <a:noFill/>
          <a:ln w="9525">
            <a:noFill/>
            <a:miter lim="800000"/>
            <a:headEnd/>
            <a:tailEnd/>
          </a:ln>
        </p:spPr>
      </p:pic>
      <p:sp>
        <p:nvSpPr>
          <p:cNvPr id="8" name="Rounded Rectangle 7"/>
          <p:cNvSpPr/>
          <p:nvPr/>
        </p:nvSpPr>
        <p:spPr>
          <a:xfrm>
            <a:off x="467544" y="3284984"/>
            <a:ext cx="518457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Spēj darīt tevi gudru pestīšanai caur ticību Jēzum</a:t>
            </a:r>
            <a:endParaRPr lang="en-US" sz="2800" b="1" dirty="0">
              <a:solidFill>
                <a:schemeClr val="tx1"/>
              </a:solidFill>
            </a:endParaRPr>
          </a:p>
        </p:txBody>
      </p:sp>
      <p:sp>
        <p:nvSpPr>
          <p:cNvPr id="9" name="Rectangle 2"/>
          <p:cNvSpPr>
            <a:spLocks noGrp="1" noChangeArrowheads="1"/>
          </p:cNvSpPr>
          <p:nvPr>
            <p:ph type="title"/>
          </p:nvPr>
        </p:nvSpPr>
        <p:spPr>
          <a:xfrm>
            <a:off x="0" y="32867"/>
            <a:ext cx="9144000" cy="731837"/>
          </a:xfrm>
        </p:spPr>
        <p:txBody>
          <a:bodyPr/>
          <a:lstStyle/>
          <a:p>
            <a:pPr eaLnBrk="1" hangingPunct="1"/>
            <a:r>
              <a:rPr lang="lv-LV" sz="3200" b="1" dirty="0" smtClean="0">
                <a:solidFill>
                  <a:schemeClr val="tx1"/>
                </a:solidFill>
              </a:rPr>
              <a:t>Kad tu no mazām dienām zini svēto rakstus</a:t>
            </a:r>
            <a:endParaRPr lang="lv-LV" sz="3200" b="1" dirty="0" smtClean="0">
              <a:solidFill>
                <a:schemeClr val="tx1"/>
              </a:solidFill>
            </a:endParaRPr>
          </a:p>
        </p:txBody>
      </p:sp>
      <p:sp>
        <p:nvSpPr>
          <p:cNvPr id="10" name="Rounded Rectangle 9"/>
          <p:cNvSpPr/>
          <p:nvPr/>
        </p:nvSpPr>
        <p:spPr>
          <a:xfrm>
            <a:off x="467544" y="4293096"/>
            <a:ext cx="208823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Noderīgi mācībai</a:t>
            </a:r>
            <a:endParaRPr lang="en-US" sz="2800" b="1" dirty="0">
              <a:solidFill>
                <a:schemeClr val="tx1"/>
              </a:solidFill>
            </a:endParaRPr>
          </a:p>
        </p:txBody>
      </p:sp>
      <p:sp>
        <p:nvSpPr>
          <p:cNvPr id="12" name="Rounded Rectangle 11"/>
          <p:cNvSpPr/>
          <p:nvPr/>
        </p:nvSpPr>
        <p:spPr>
          <a:xfrm>
            <a:off x="3203848" y="4293096"/>
            <a:ext cx="244827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Vainas pierādīšanai</a:t>
            </a:r>
            <a:endParaRPr lang="en-US" sz="2800" b="1" dirty="0">
              <a:solidFill>
                <a:schemeClr val="tx1"/>
              </a:solidFill>
            </a:endParaRPr>
          </a:p>
        </p:txBody>
      </p:sp>
      <p:sp>
        <p:nvSpPr>
          <p:cNvPr id="13" name="Rounded Rectangle 12"/>
          <p:cNvSpPr/>
          <p:nvPr/>
        </p:nvSpPr>
        <p:spPr>
          <a:xfrm>
            <a:off x="467544" y="5157192"/>
            <a:ext cx="2088232"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Labošanai</a:t>
            </a:r>
            <a:endParaRPr lang="en-US" sz="2800" b="1" dirty="0">
              <a:solidFill>
                <a:schemeClr val="tx1"/>
              </a:solidFill>
            </a:endParaRPr>
          </a:p>
        </p:txBody>
      </p:sp>
      <p:sp>
        <p:nvSpPr>
          <p:cNvPr id="14" name="Rounded Rectangle 13"/>
          <p:cNvSpPr/>
          <p:nvPr/>
        </p:nvSpPr>
        <p:spPr>
          <a:xfrm>
            <a:off x="3059832" y="5157192"/>
            <a:ext cx="2592288"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Audzināšanai taisnībā</a:t>
            </a:r>
            <a:endParaRPr lang="en-US" sz="2800" b="1" dirty="0">
              <a:solidFill>
                <a:schemeClr val="tx1"/>
              </a:solidFill>
            </a:endParaRPr>
          </a:p>
        </p:txBody>
      </p:sp>
      <p:sp>
        <p:nvSpPr>
          <p:cNvPr id="15" name="Rounded Rectangle 14"/>
          <p:cNvSpPr/>
          <p:nvPr/>
        </p:nvSpPr>
        <p:spPr>
          <a:xfrm>
            <a:off x="107504" y="5661248"/>
            <a:ext cx="2592288"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Dieva cilvēks būtu pilnīgs</a:t>
            </a:r>
            <a:endParaRPr lang="en-US" sz="2800" b="1" dirty="0">
              <a:solidFill>
                <a:schemeClr val="tx1"/>
              </a:solidFill>
            </a:endParaRPr>
          </a:p>
        </p:txBody>
      </p:sp>
      <p:sp>
        <p:nvSpPr>
          <p:cNvPr id="16" name="Rounded Rectangle 15"/>
          <p:cNvSpPr/>
          <p:nvPr/>
        </p:nvSpPr>
        <p:spPr>
          <a:xfrm>
            <a:off x="2771800" y="6021288"/>
            <a:ext cx="352839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Sagatavots katram labam darbam</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8196">
                                            <p:txEl>
                                              <p:pRg st="0" end="0"/>
                                            </p:txEl>
                                          </p:spTgt>
                                        </p:tgtEl>
                                        <p:attrNameLst>
                                          <p:attrName>style.visibility</p:attrName>
                                        </p:attrNameLst>
                                      </p:cBhvr>
                                      <p:to>
                                        <p:strVal val="visible"/>
                                      </p:to>
                                    </p:set>
                                    <p:anim calcmode="lin" valueType="num">
                                      <p:cBhvr additive="base">
                                        <p:cTn id="11"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8196">
                                            <p:txEl>
                                              <p:pRg st="1" end="1"/>
                                            </p:txEl>
                                          </p:spTgt>
                                        </p:tgtEl>
                                        <p:attrNameLst>
                                          <p:attrName>style.visibility</p:attrName>
                                        </p:attrNameLst>
                                      </p:cBhvr>
                                      <p:to>
                                        <p:strVal val="visible"/>
                                      </p:to>
                                    </p:set>
                                    <p:anim calcmode="lin" valueType="num">
                                      <p:cBhvr additive="base">
                                        <p:cTn id="16" dur="500" fill="hold"/>
                                        <p:tgtEl>
                                          <p:spTgt spid="8196">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196">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7171"/>
                                        </p:tgtEl>
                                        <p:attrNameLst>
                                          <p:attrName>style.visibility</p:attrName>
                                        </p:attrNameLst>
                                      </p:cBhvr>
                                      <p:to>
                                        <p:strVal val="visible"/>
                                      </p:to>
                                    </p:set>
                                    <p:animEffect transition="in" filter="fade">
                                      <p:cBhvr>
                                        <p:cTn id="21" dur="2000"/>
                                        <p:tgtEl>
                                          <p:spTgt spid="7171"/>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childTnLst>
                                </p:cTn>
                              </p:par>
                            </p:childTnLst>
                          </p:cTn>
                        </p:par>
                        <p:par>
                          <p:cTn id="34" fill="hold">
                            <p:stCondLst>
                              <p:cond delay="11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000"/>
                                        <p:tgtEl>
                                          <p:spTgt spid="13"/>
                                        </p:tgtEl>
                                      </p:cBhvr>
                                    </p:animEffect>
                                  </p:childTnLst>
                                </p:cTn>
                              </p:par>
                            </p:childTnLst>
                          </p:cTn>
                        </p:par>
                        <p:par>
                          <p:cTn id="38" fill="hold">
                            <p:stCondLst>
                              <p:cond delay="130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000"/>
                                        <p:tgtEl>
                                          <p:spTgt spid="14"/>
                                        </p:tgtEl>
                                      </p:cBhvr>
                                    </p:animEffect>
                                  </p:childTnLst>
                                </p:cTn>
                              </p:par>
                            </p:childTnLst>
                          </p:cTn>
                        </p:par>
                        <p:par>
                          <p:cTn id="42" fill="hold">
                            <p:stCondLst>
                              <p:cond delay="15000"/>
                            </p:stCondLst>
                            <p:childTnLst>
                              <p:par>
                                <p:cTn id="43" presetID="10"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2000"/>
                                        <p:tgtEl>
                                          <p:spTgt spid="15"/>
                                        </p:tgtEl>
                                      </p:cBhvr>
                                    </p:animEffect>
                                  </p:childTnLst>
                                </p:cTn>
                              </p:par>
                            </p:childTnLst>
                          </p:cTn>
                        </p:par>
                        <p:par>
                          <p:cTn id="46" fill="hold">
                            <p:stCondLst>
                              <p:cond delay="17000"/>
                            </p:stCondLst>
                            <p:childTnLst>
                              <p:par>
                                <p:cTn id="47" presetID="10"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8" grpId="0" animBg="1"/>
      <p:bldP spid="9" grpId="0"/>
      <p:bldP spid="10" grpId="0" animBg="1"/>
      <p:bldP spid="12" grpId="0" animBg="1"/>
      <p:bldP spid="13" grpId="0" animBg="1"/>
      <p:bldP spid="14" grpId="0" animBg="1"/>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4544" y="647898"/>
            <a:ext cx="9429750" cy="2205038"/>
          </a:xfrm>
        </p:spPr>
        <p:txBody>
          <a:bodyPr/>
          <a:lstStyle/>
          <a:p>
            <a:pPr algn="just">
              <a:lnSpc>
                <a:spcPts val="3000"/>
              </a:lnSpc>
              <a:buFontTx/>
              <a:buNone/>
            </a:pPr>
            <a:r>
              <a:rPr lang="lv-LV" sz="2700" i="1" dirty="0" smtClean="0"/>
              <a:t>   43 Un, kad svētku dienas bija pagājušas, tad, tiem atkal uz mājām ejot, bērns Jēzus palika </a:t>
            </a:r>
            <a:r>
              <a:rPr lang="lv-LV" sz="2700" i="1" dirty="0" err="1" smtClean="0"/>
              <a:t>Jeruzālemē</a:t>
            </a:r>
            <a:r>
              <a:rPr lang="lv-LV" sz="2700" i="1" dirty="0" smtClean="0"/>
              <a:t>, un Jāzeps un Viņa māte to nezināja. </a:t>
            </a:r>
            <a:endParaRPr lang="en-US" sz="2700" i="1" dirty="0" smtClean="0"/>
          </a:p>
        </p:txBody>
      </p:sp>
      <p:pic>
        <p:nvPicPr>
          <p:cNvPr id="5124" name="Picture 4"/>
          <p:cNvPicPr>
            <a:picLocks noChangeAspect="1" noChangeArrowheads="1"/>
          </p:cNvPicPr>
          <p:nvPr/>
        </p:nvPicPr>
        <p:blipFill>
          <a:blip r:embed="rId2" cstate="print"/>
          <a:srcRect/>
          <a:stretch>
            <a:fillRect/>
          </a:stretch>
        </p:blipFill>
        <p:spPr bwMode="auto">
          <a:xfrm>
            <a:off x="-26686" y="1844824"/>
            <a:ext cx="9170686" cy="5013177"/>
          </a:xfrm>
          <a:prstGeom prst="rect">
            <a:avLst/>
          </a:prstGeom>
          <a:ln>
            <a:noFill/>
          </a:ln>
          <a:effectLst>
            <a:softEdge rad="112500"/>
          </a:effectLst>
        </p:spPr>
      </p:pic>
      <p:sp>
        <p:nvSpPr>
          <p:cNvPr id="5" name="Rectangle 2"/>
          <p:cNvSpPr>
            <a:spLocks noGrp="1" noChangeArrowheads="1"/>
          </p:cNvSpPr>
          <p:nvPr>
            <p:ph type="title"/>
          </p:nvPr>
        </p:nvSpPr>
        <p:spPr>
          <a:xfrm>
            <a:off x="611188" y="-27384"/>
            <a:ext cx="8175625" cy="731837"/>
          </a:xfrm>
        </p:spPr>
        <p:txBody>
          <a:bodyPr/>
          <a:lstStyle/>
          <a:p>
            <a:pPr eaLnBrk="1" hangingPunct="1"/>
            <a:r>
              <a:rPr lang="lv-LV" b="1" dirty="0" smtClean="0">
                <a:solidFill>
                  <a:schemeClr val="tx1"/>
                </a:solidFill>
              </a:rPr>
              <a:t>2.Neviena māte nav perfekta</a:t>
            </a:r>
            <a:endParaRPr lang="lv-LV" b="1" dirty="0" smtClean="0">
              <a:solidFill>
                <a:schemeClr val="tx1"/>
              </a:solidFill>
            </a:endParaRPr>
          </a:p>
        </p:txBody>
      </p:sp>
      <p:sp>
        <p:nvSpPr>
          <p:cNvPr id="6" name="Rounded Rectangle 5"/>
          <p:cNvSpPr/>
          <p:nvPr/>
        </p:nvSpPr>
        <p:spPr>
          <a:xfrm>
            <a:off x="3707904" y="1628800"/>
            <a:ext cx="3168352"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Kāda bezatbildība!</a:t>
            </a:r>
            <a:endParaRPr lang="en-US" sz="3200" b="1" dirty="0">
              <a:solidFill>
                <a:schemeClr val="tx1"/>
              </a:solidFill>
            </a:endParaRPr>
          </a:p>
        </p:txBody>
      </p:sp>
      <p:sp>
        <p:nvSpPr>
          <p:cNvPr id="8" name="Rounded Rectangle 7"/>
          <p:cNvSpPr/>
          <p:nvPr/>
        </p:nvSpPr>
        <p:spPr>
          <a:xfrm>
            <a:off x="2483768" y="2924944"/>
            <a:ext cx="1835696"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kļūdījās</a:t>
            </a:r>
            <a:endParaRPr lang="en-US" sz="3200" b="1" dirty="0">
              <a:solidFill>
                <a:schemeClr val="tx1"/>
              </a:solidFill>
            </a:endParaRPr>
          </a:p>
        </p:txBody>
      </p:sp>
      <p:sp>
        <p:nvSpPr>
          <p:cNvPr id="9" name="Rounded Rectangle 8"/>
          <p:cNvSpPr/>
          <p:nvPr/>
        </p:nvSpPr>
        <p:spPr>
          <a:xfrm>
            <a:off x="5364088" y="2708920"/>
            <a:ext cx="360040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Neviena mamma nav perfekta</a:t>
            </a:r>
            <a:endParaRPr lang="en-US" sz="3200" b="1" dirty="0">
              <a:solidFill>
                <a:schemeClr val="tx1"/>
              </a:solidFill>
            </a:endParaRPr>
          </a:p>
        </p:txBody>
      </p:sp>
      <p:sp>
        <p:nvSpPr>
          <p:cNvPr id="10" name="Rounded Rectangle 9"/>
          <p:cNvSpPr/>
          <p:nvPr/>
        </p:nvSpPr>
        <p:spPr>
          <a:xfrm>
            <a:off x="323528" y="1916832"/>
            <a:ext cx="252028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nav dieviete</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8196">
                                            <p:txEl>
                                              <p:pRg st="0" end="0"/>
                                            </p:txEl>
                                          </p:spTgt>
                                        </p:tgtEl>
                                        <p:attrNameLst>
                                          <p:attrName>style.visibility</p:attrName>
                                        </p:attrNameLst>
                                      </p:cBhvr>
                                      <p:to>
                                        <p:strVal val="visible"/>
                                      </p:to>
                                    </p:set>
                                    <p:anim calcmode="lin" valueType="num">
                                      <p:cBhvr additive="base">
                                        <p:cTn id="11"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5124"/>
                                        </p:tgtEl>
                                        <p:attrNameLst>
                                          <p:attrName>style.visibility</p:attrName>
                                        </p:attrNameLst>
                                      </p:cBhvr>
                                      <p:to>
                                        <p:strVal val="visible"/>
                                      </p:to>
                                    </p:set>
                                    <p:animEffect transition="in" filter="fade">
                                      <p:cBhvr>
                                        <p:cTn id="15" dur="2000"/>
                                        <p:tgtEl>
                                          <p:spTgt spid="5124"/>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p:bldP spid="6"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Mary And Joseph Look For Jesus Stock Photo - Download Image Now - Jesus  Christ, Bible, Boys - iStock"/>
          <p:cNvPicPr>
            <a:picLocks noChangeAspect="1" noChangeArrowheads="1"/>
          </p:cNvPicPr>
          <p:nvPr/>
        </p:nvPicPr>
        <p:blipFill>
          <a:blip r:embed="rId2" cstate="print"/>
          <a:srcRect r="11622"/>
          <a:stretch>
            <a:fillRect/>
          </a:stretch>
        </p:blipFill>
        <p:spPr bwMode="auto">
          <a:xfrm>
            <a:off x="3563888" y="2287193"/>
            <a:ext cx="5580112" cy="4570807"/>
          </a:xfrm>
          <a:prstGeom prst="rect">
            <a:avLst/>
          </a:prstGeom>
          <a:noFill/>
        </p:spPr>
      </p:pic>
      <p:sp>
        <p:nvSpPr>
          <p:cNvPr id="8196" name="Rectangle 4"/>
          <p:cNvSpPr>
            <a:spLocks noGrp="1" noChangeArrowheads="1"/>
          </p:cNvSpPr>
          <p:nvPr>
            <p:ph type="body" idx="1"/>
          </p:nvPr>
        </p:nvSpPr>
        <p:spPr>
          <a:xfrm>
            <a:off x="-324544" y="647898"/>
            <a:ext cx="9429750" cy="2205038"/>
          </a:xfrm>
        </p:spPr>
        <p:txBody>
          <a:bodyPr/>
          <a:lstStyle/>
          <a:p>
            <a:pPr algn="just">
              <a:lnSpc>
                <a:spcPts val="3000"/>
              </a:lnSpc>
              <a:buFontTx/>
              <a:buNone/>
            </a:pPr>
            <a:r>
              <a:rPr lang="lv-LV" sz="2700" i="1" dirty="0" smtClean="0"/>
              <a:t>    44 </a:t>
            </a:r>
            <a:r>
              <a:rPr lang="lv-LV" sz="2700" i="1" dirty="0" smtClean="0"/>
              <a:t>Bet tie domāja, ka Viņš esot pie ceļabiedriem; un, vienas dienas gājumu nostaigājuši, tie Viņu meklēja pie radiem un pazīstamiem. 45 Un, kad tie Viņu neatrada, tad tie gāja atpakaļ uz </a:t>
            </a:r>
            <a:r>
              <a:rPr lang="lv-LV" sz="2700" i="1" dirty="0" err="1" smtClean="0"/>
              <a:t>Jeruzālemi</a:t>
            </a:r>
            <a:r>
              <a:rPr lang="lv-LV" sz="2700" i="1" dirty="0" smtClean="0"/>
              <a:t>, lai To meklētu.</a:t>
            </a:r>
            <a:endParaRPr lang="en-US" sz="2700" i="1" dirty="0" smtClean="0"/>
          </a:p>
        </p:txBody>
      </p:sp>
      <p:sp>
        <p:nvSpPr>
          <p:cNvPr id="5" name="Rectangle 2"/>
          <p:cNvSpPr>
            <a:spLocks noGrp="1" noChangeArrowheads="1"/>
          </p:cNvSpPr>
          <p:nvPr>
            <p:ph type="title"/>
          </p:nvPr>
        </p:nvSpPr>
        <p:spPr>
          <a:xfrm>
            <a:off x="0" y="-27384"/>
            <a:ext cx="9144000" cy="731837"/>
          </a:xfrm>
        </p:spPr>
        <p:txBody>
          <a:bodyPr/>
          <a:lstStyle/>
          <a:p>
            <a:pPr eaLnBrk="1" hangingPunct="1"/>
            <a:r>
              <a:rPr lang="lv-LV" sz="3600" b="1" dirty="0" smtClean="0">
                <a:solidFill>
                  <a:schemeClr val="tx1"/>
                </a:solidFill>
              </a:rPr>
              <a:t>3</a:t>
            </a:r>
            <a:r>
              <a:rPr lang="lv-LV" sz="3600" b="1" dirty="0" smtClean="0">
                <a:solidFill>
                  <a:schemeClr val="tx1"/>
                </a:solidFill>
              </a:rPr>
              <a:t>. </a:t>
            </a:r>
            <a:r>
              <a:rPr lang="lv-LV" sz="3600" b="1" dirty="0" smtClean="0">
                <a:solidFill>
                  <a:schemeClr val="tx1"/>
                </a:solidFill>
              </a:rPr>
              <a:t>Mammai vienmēr būs pārdzīvojumi</a:t>
            </a:r>
            <a:endParaRPr lang="lv-LV" sz="3600" b="1" dirty="0" smtClean="0">
              <a:solidFill>
                <a:schemeClr val="tx1"/>
              </a:solidFill>
            </a:endParaRPr>
          </a:p>
        </p:txBody>
      </p:sp>
      <p:sp>
        <p:nvSpPr>
          <p:cNvPr id="10" name="Cloud Callout 9"/>
          <p:cNvSpPr/>
          <p:nvPr/>
        </p:nvSpPr>
        <p:spPr>
          <a:xfrm flipH="1">
            <a:off x="179512" y="2204864"/>
            <a:ext cx="4176464" cy="1512168"/>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“Tā būs mana vaina</a:t>
            </a:r>
            <a:r>
              <a:rPr lang="lv-LV" sz="3200" b="1" dirty="0" smtClean="0">
                <a:solidFill>
                  <a:schemeClr val="tx1"/>
                </a:solidFill>
              </a:rPr>
              <a:t>”</a:t>
            </a:r>
            <a:endParaRPr lang="en-US" sz="3200" b="1" dirty="0" smtClean="0">
              <a:solidFill>
                <a:schemeClr val="tx1"/>
              </a:solidFill>
            </a:endParaRPr>
          </a:p>
        </p:txBody>
      </p:sp>
      <p:sp>
        <p:nvSpPr>
          <p:cNvPr id="11" name="Cloud Callout 10"/>
          <p:cNvSpPr/>
          <p:nvPr/>
        </p:nvSpPr>
        <p:spPr>
          <a:xfrm flipH="1">
            <a:off x="-468560" y="3717032"/>
            <a:ext cx="4824536" cy="172819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“Es neesmu pietiekami rūpējusies”</a:t>
            </a:r>
            <a:endParaRPr lang="en-US" sz="3200" b="1" dirty="0" smtClean="0">
              <a:solidFill>
                <a:schemeClr val="tx1"/>
              </a:solidFill>
            </a:endParaRPr>
          </a:p>
        </p:txBody>
      </p:sp>
      <p:sp>
        <p:nvSpPr>
          <p:cNvPr id="12" name="Cloud Callout 11"/>
          <p:cNvSpPr/>
          <p:nvPr/>
        </p:nvSpPr>
        <p:spPr>
          <a:xfrm flipH="1">
            <a:off x="107504" y="5445224"/>
            <a:ext cx="3888432" cy="1340768"/>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“Es neesmu cienīga”</a:t>
            </a:r>
            <a:endParaRPr lang="en-US" sz="3200" b="1" dirty="0" smtClean="0">
              <a:solidFill>
                <a:schemeClr val="tx1"/>
              </a:solidFill>
            </a:endParaRPr>
          </a:p>
        </p:txBody>
      </p:sp>
      <p:sp>
        <p:nvSpPr>
          <p:cNvPr id="13" name="Cloud Callout 12"/>
          <p:cNvSpPr/>
          <p:nvPr/>
        </p:nvSpPr>
        <p:spPr>
          <a:xfrm flipH="1">
            <a:off x="4355976" y="5013176"/>
            <a:ext cx="4464496" cy="1844824"/>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“Varbūt Dievs grib viņu man atņemt”</a:t>
            </a:r>
            <a:endParaRPr lang="en-US" sz="32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578"/>
                                        </p:tgtEl>
                                        <p:attrNameLst>
                                          <p:attrName>style.visibility</p:attrName>
                                        </p:attrNameLst>
                                      </p:cBhvr>
                                      <p:to>
                                        <p:strVal val="visible"/>
                                      </p:to>
                                    </p:set>
                                    <p:animEffect transition="in" filter="fade">
                                      <p:cBhvr>
                                        <p:cTn id="12" dur="2000"/>
                                        <p:tgtEl>
                                          <p:spTgt spid="2457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Jesus on the cross with Mary at his feet 9 cm | online sales on  HOLYART.co.uk"/>
          <p:cNvPicPr>
            <a:picLocks noChangeAspect="1" noChangeArrowheads="1"/>
          </p:cNvPicPr>
          <p:nvPr/>
        </p:nvPicPr>
        <p:blipFill>
          <a:blip r:embed="rId2" cstate="print"/>
          <a:srcRect r="7479" b="1587"/>
          <a:stretch>
            <a:fillRect/>
          </a:stretch>
        </p:blipFill>
        <p:spPr bwMode="auto">
          <a:xfrm>
            <a:off x="3347864" y="692696"/>
            <a:ext cx="5796136" cy="6165304"/>
          </a:xfrm>
          <a:prstGeom prst="rect">
            <a:avLst/>
          </a:prstGeom>
          <a:noFill/>
        </p:spPr>
      </p:pic>
      <p:sp>
        <p:nvSpPr>
          <p:cNvPr id="5" name="Rectangle 2"/>
          <p:cNvSpPr>
            <a:spLocks noGrp="1" noChangeArrowheads="1"/>
          </p:cNvSpPr>
          <p:nvPr>
            <p:ph type="title"/>
          </p:nvPr>
        </p:nvSpPr>
        <p:spPr>
          <a:xfrm>
            <a:off x="0" y="0"/>
            <a:ext cx="9144000" cy="731837"/>
          </a:xfrm>
        </p:spPr>
        <p:txBody>
          <a:bodyPr/>
          <a:lstStyle/>
          <a:p>
            <a:pPr eaLnBrk="1" hangingPunct="1"/>
            <a:r>
              <a:rPr lang="lv-LV" sz="4000" b="1" dirty="0" smtClean="0">
                <a:solidFill>
                  <a:schemeClr val="tx1"/>
                </a:solidFill>
              </a:rPr>
              <a:t>Marijai bija daudz grūtu brīžu ar Jēzu</a:t>
            </a:r>
            <a:endParaRPr lang="lv-LV" sz="4000" b="1" dirty="0" smtClean="0">
              <a:solidFill>
                <a:schemeClr val="tx1"/>
              </a:solidFill>
            </a:endParaRPr>
          </a:p>
        </p:txBody>
      </p:sp>
      <p:sp>
        <p:nvSpPr>
          <p:cNvPr id="6" name="Rounded Rectangle 5"/>
          <p:cNvSpPr/>
          <p:nvPr/>
        </p:nvSpPr>
        <p:spPr>
          <a:xfrm>
            <a:off x="539552" y="980728"/>
            <a:ext cx="396044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Apkaunojums par Jēzus ieņemšanu</a:t>
            </a:r>
            <a:endParaRPr lang="en-US" sz="3200" b="1" dirty="0">
              <a:solidFill>
                <a:schemeClr val="tx1"/>
              </a:solidFill>
            </a:endParaRPr>
          </a:p>
        </p:txBody>
      </p:sp>
      <p:sp>
        <p:nvSpPr>
          <p:cNvPr id="8" name="Rounded Rectangle 7"/>
          <p:cNvSpPr/>
          <p:nvPr/>
        </p:nvSpPr>
        <p:spPr>
          <a:xfrm>
            <a:off x="755576" y="2132856"/>
            <a:ext cx="3456384"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Dzemdības </a:t>
            </a:r>
            <a:r>
              <a:rPr lang="lv-LV" sz="3200" b="1" dirty="0" err="1" smtClean="0">
                <a:solidFill>
                  <a:schemeClr val="tx1"/>
                </a:solidFill>
              </a:rPr>
              <a:t>Bētlemes</a:t>
            </a:r>
            <a:r>
              <a:rPr lang="lv-LV" sz="3200" b="1" dirty="0" smtClean="0">
                <a:solidFill>
                  <a:schemeClr val="tx1"/>
                </a:solidFill>
              </a:rPr>
              <a:t> kūtiņā</a:t>
            </a:r>
            <a:endParaRPr lang="en-US" sz="3200" b="1" dirty="0">
              <a:solidFill>
                <a:schemeClr val="tx1"/>
              </a:solidFill>
            </a:endParaRPr>
          </a:p>
        </p:txBody>
      </p:sp>
      <p:sp>
        <p:nvSpPr>
          <p:cNvPr id="9" name="Rounded Rectangle 8"/>
          <p:cNvSpPr/>
          <p:nvPr/>
        </p:nvSpPr>
        <p:spPr>
          <a:xfrm>
            <a:off x="395536" y="3356992"/>
            <a:ext cx="432048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Bēgšana uz Ēģipti 6 nedēļu vecumā</a:t>
            </a:r>
            <a:endParaRPr lang="en-US" sz="3200" b="1" dirty="0">
              <a:solidFill>
                <a:schemeClr val="tx1"/>
              </a:solidFill>
            </a:endParaRPr>
          </a:p>
        </p:txBody>
      </p:sp>
      <p:sp>
        <p:nvSpPr>
          <p:cNvPr id="11" name="Rounded Rectangle 10"/>
          <p:cNvSpPr/>
          <p:nvPr/>
        </p:nvSpPr>
        <p:spPr>
          <a:xfrm>
            <a:off x="539552" y="4509120"/>
            <a:ext cx="374441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Daudzi tur Jēzu par jukušu</a:t>
            </a:r>
            <a:endParaRPr lang="en-US" sz="3200" b="1" dirty="0">
              <a:solidFill>
                <a:schemeClr val="tx1"/>
              </a:solidFill>
            </a:endParaRPr>
          </a:p>
        </p:txBody>
      </p:sp>
      <p:sp>
        <p:nvSpPr>
          <p:cNvPr id="12" name="Rounded Rectangle 11"/>
          <p:cNvSpPr/>
          <p:nvPr/>
        </p:nvSpPr>
        <p:spPr>
          <a:xfrm>
            <a:off x="539552" y="5661248"/>
            <a:ext cx="374441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Piedzīvot Jēzus krustā sišanu</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1196752"/>
            <a:ext cx="9467850" cy="1052513"/>
          </a:xfrm>
        </p:spPr>
        <p:txBody>
          <a:bodyPr/>
          <a:lstStyle/>
          <a:p>
            <a:pPr>
              <a:lnSpc>
                <a:spcPts val="3000"/>
              </a:lnSpc>
            </a:pPr>
            <a:r>
              <a:rPr lang="lv-LV" sz="2800" i="1" dirty="0" smtClean="0"/>
              <a:t>46 Un pēc trim dienām tie Viņu atrada Templī sēžam starp mācītājiem, tos klausoties un tos jautājot. 47 Un visi, kas Viņu dzirdēja, iztrūkušies brīnījās par Viņa saprašanu un Viņa atbildēm. </a:t>
            </a:r>
            <a:endParaRPr lang="en-US" sz="2800" dirty="0" smtClean="0"/>
          </a:p>
        </p:txBody>
      </p:sp>
      <p:sp>
        <p:nvSpPr>
          <p:cNvPr id="5" name="Rectangle 2"/>
          <p:cNvSpPr>
            <a:spLocks noGrp="1" noChangeArrowheads="1"/>
          </p:cNvSpPr>
          <p:nvPr>
            <p:ph type="title"/>
          </p:nvPr>
        </p:nvSpPr>
        <p:spPr>
          <a:xfrm>
            <a:off x="0" y="260648"/>
            <a:ext cx="9144000" cy="731837"/>
          </a:xfrm>
        </p:spPr>
        <p:txBody>
          <a:bodyPr/>
          <a:lstStyle/>
          <a:p>
            <a:pPr eaLnBrk="1" hangingPunct="1"/>
            <a:r>
              <a:rPr lang="lv-LV" sz="4000" b="1" dirty="0" smtClean="0">
                <a:solidFill>
                  <a:schemeClr val="tx1"/>
                </a:solidFill>
              </a:rPr>
              <a:t>4. Sv.Gars māca kļūt par labu mammu pieredzes ceļā</a:t>
            </a:r>
            <a:endParaRPr lang="lv-LV" sz="4000" b="1" dirty="0" smtClean="0">
              <a:solidFill>
                <a:schemeClr val="tx1"/>
              </a:solidFill>
            </a:endParaRPr>
          </a:p>
        </p:txBody>
      </p:sp>
      <p:pic>
        <p:nvPicPr>
          <p:cNvPr id="6146" name="Picture 2" descr="What Amazing Information Do We Learn about Jesus In the Temple at Twelve  Years Old? - Christian Publishing House Blog"/>
          <p:cNvPicPr>
            <a:picLocks noChangeAspect="1" noChangeArrowheads="1"/>
          </p:cNvPicPr>
          <p:nvPr/>
        </p:nvPicPr>
        <p:blipFill>
          <a:blip r:embed="rId2" cstate="print"/>
          <a:srcRect/>
          <a:stretch>
            <a:fillRect/>
          </a:stretch>
        </p:blipFill>
        <p:spPr bwMode="auto">
          <a:xfrm>
            <a:off x="971600" y="2791172"/>
            <a:ext cx="7229916" cy="4066828"/>
          </a:xfrm>
          <a:prstGeom prst="rect">
            <a:avLst/>
          </a:prstGeom>
          <a:ln>
            <a:noFill/>
          </a:ln>
          <a:effectLst>
            <a:softEdge rad="112500"/>
          </a:effectLst>
        </p:spPr>
      </p:pic>
      <p:sp>
        <p:nvSpPr>
          <p:cNvPr id="8" name="Rounded Rectangle 7"/>
          <p:cNvSpPr/>
          <p:nvPr/>
        </p:nvSpPr>
        <p:spPr>
          <a:xfrm>
            <a:off x="5220072" y="2420888"/>
            <a:ext cx="3456384"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Kļūdas ir jālabo</a:t>
            </a:r>
            <a:endParaRPr lang="en-US" sz="3200" b="1" dirty="0">
              <a:solidFill>
                <a:schemeClr val="tx1"/>
              </a:solidFill>
            </a:endParaRPr>
          </a:p>
        </p:txBody>
      </p:sp>
      <p:sp>
        <p:nvSpPr>
          <p:cNvPr id="9" name="Rounded Rectangle 8"/>
          <p:cNvSpPr/>
          <p:nvPr/>
        </p:nvSpPr>
        <p:spPr>
          <a:xfrm>
            <a:off x="179512" y="6021288"/>
            <a:ext cx="3600400"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Grēki ir jānožēlo</a:t>
            </a:r>
            <a:endParaRPr lang="en-US" sz="3200" b="1" dirty="0">
              <a:solidFill>
                <a:schemeClr val="tx1"/>
              </a:solidFill>
            </a:endParaRPr>
          </a:p>
        </p:txBody>
      </p:sp>
      <p:sp>
        <p:nvSpPr>
          <p:cNvPr id="11" name="Rounded Rectangle 10"/>
          <p:cNvSpPr/>
          <p:nvPr/>
        </p:nvSpPr>
        <p:spPr>
          <a:xfrm>
            <a:off x="179512" y="2780928"/>
            <a:ext cx="4824536"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Jāmācas Dieva gudrība</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1267">
                                            <p:txEl>
                                              <p:pRg st="0" end="0"/>
                                            </p:txEl>
                                          </p:spTgt>
                                        </p:tgtEl>
                                        <p:attrNameLst>
                                          <p:attrName>style.visibility</p:attrName>
                                        </p:attrNameLst>
                                      </p:cBhvr>
                                      <p:to>
                                        <p:strVal val="visible"/>
                                      </p:to>
                                    </p:set>
                                    <p:anim calcmode="lin" valueType="num">
                                      <p:cBhvr additive="base">
                                        <p:cTn id="11"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146"/>
                                        </p:tgtEl>
                                        <p:attrNameLst>
                                          <p:attrName>style.visibility</p:attrName>
                                        </p:attrNameLst>
                                      </p:cBhvr>
                                      <p:to>
                                        <p:strVal val="visible"/>
                                      </p:to>
                                    </p:set>
                                    <p:animEffect transition="in" filter="fade">
                                      <p:cBhvr>
                                        <p:cTn id="16" dur="2000"/>
                                        <p:tgtEl>
                                          <p:spTgt spid="614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P spid="11"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4785</TotalTime>
  <Words>813</Words>
  <Application>Microsoft Office PowerPoint</Application>
  <PresentationFormat>On-screen Show (4:3)</PresentationFormat>
  <Paragraphs>64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Lk.2:41-52 Mātes diena</vt:lpstr>
      <vt:lpstr>Lk.2:41-52 Mātes diena</vt:lpstr>
      <vt:lpstr>Ko varam mācīties no Jēzus mātes Marijas?</vt:lpstr>
      <vt:lpstr>1.Vest bērnu uz baznīcu</vt:lpstr>
      <vt:lpstr>Kad tu no mazām dienām zini svēto rakstus</vt:lpstr>
      <vt:lpstr>2.Neviena māte nav perfekta</vt:lpstr>
      <vt:lpstr>3. Mammai vienmēr būs pārdzīvojumi</vt:lpstr>
      <vt:lpstr>Marijai bija daudz grūtu brīžu ar Jēzu</vt:lpstr>
      <vt:lpstr>4. Sv.Gars māca kļūt par labu mammu pieredzes ceļā</vt:lpstr>
      <vt:lpstr>5. Mammai ne vienmēr pietiks gudrības</vt:lpstr>
      <vt:lpstr>6. Mammai būs daudz priecīgu brīžu</vt:lpstr>
      <vt:lpstr>Kopsavilkums</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68</cp:revision>
  <dcterms:created xsi:type="dcterms:W3CDTF">2010-10-07T14:46:11Z</dcterms:created>
  <dcterms:modified xsi:type="dcterms:W3CDTF">2023-05-13T09:38:50Z</dcterms:modified>
</cp:coreProperties>
</file>