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2" r:id="rId2"/>
    <p:sldId id="287" r:id="rId3"/>
    <p:sldId id="281" r:id="rId4"/>
    <p:sldId id="288" r:id="rId5"/>
    <p:sldId id="293" r:id="rId6"/>
    <p:sldId id="261" r:id="rId7"/>
    <p:sldId id="294" r:id="rId8"/>
    <p:sldId id="283" r:id="rId9"/>
    <p:sldId id="284" r:id="rId10"/>
    <p:sldId id="295" r:id="rId11"/>
    <p:sldId id="285" r:id="rId12"/>
    <p:sldId id="286" r:id="rId13"/>
    <p:sldId id="289" r:id="rId14"/>
    <p:sldId id="296" r:id="rId15"/>
    <p:sldId id="279" r:id="rId16"/>
    <p:sldId id="272" r:id="rId1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varScale="1">
        <p:scale>
          <a:sx n="67" d="100"/>
          <a:sy n="67" d="100"/>
        </p:scale>
        <p:origin x="-918"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3/2/2023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wmf"/><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Rom.4:1-13 Ticības tēvs Ābrahams</a:t>
            </a:r>
            <a:endParaRPr lang="lv-LV" sz="3600" b="1" dirty="0" smtClean="0"/>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5</a:t>
            </a:r>
            <a:r>
              <a:rPr lang="lv-LV" sz="2000" dirty="0" smtClean="0"/>
              <a:t>.mar.2023.</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15362" name="Picture 2" descr="God's Covenant With Abraham | Bible Message"/>
          <p:cNvPicPr>
            <a:picLocks noChangeAspect="1" noChangeArrowheads="1"/>
          </p:cNvPicPr>
          <p:nvPr/>
        </p:nvPicPr>
        <p:blipFill>
          <a:blip r:embed="rId3" cstate="print"/>
          <a:srcRect/>
          <a:stretch>
            <a:fillRect/>
          </a:stretch>
        </p:blipFill>
        <p:spPr bwMode="auto">
          <a:xfrm>
            <a:off x="0" y="1340768"/>
            <a:ext cx="9144000" cy="478802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7C5B410B-35DC-43B6-A8E8-CBDFB2223801}" type="slidenum">
              <a:rPr lang="en-US"/>
              <a:pPr>
                <a:defRPr/>
              </a:pPr>
              <a:t>10</a:t>
            </a:fld>
            <a:endParaRPr lang="en-US"/>
          </a:p>
        </p:txBody>
      </p:sp>
      <p:sp>
        <p:nvSpPr>
          <p:cNvPr id="65538" name="Rectangle 2"/>
          <p:cNvSpPr>
            <a:spLocks noGrp="1" noChangeArrowheads="1"/>
          </p:cNvSpPr>
          <p:nvPr>
            <p:ph type="title"/>
          </p:nvPr>
        </p:nvSpPr>
        <p:spPr>
          <a:xfrm>
            <a:off x="0" y="0"/>
            <a:ext cx="9144000" cy="785813"/>
          </a:xfrm>
        </p:spPr>
        <p:txBody>
          <a:bodyPr/>
          <a:lstStyle/>
          <a:p>
            <a:pPr marL="762000" indent="-762000" eaLnBrk="1" hangingPunct="1">
              <a:defRPr/>
            </a:pPr>
            <a:r>
              <a:rPr lang="lv-LV" sz="4800" b="1" dirty="0" smtClean="0">
                <a:solidFill>
                  <a:schemeClr val="tx1"/>
                </a:solidFill>
              </a:rPr>
              <a:t>Ticības augļi</a:t>
            </a:r>
            <a:endParaRPr lang="en-US" sz="4800" b="1" dirty="0" smtClean="0">
              <a:solidFill>
                <a:schemeClr val="tx1"/>
              </a:solidFill>
            </a:endParaRPr>
          </a:p>
        </p:txBody>
      </p:sp>
      <p:pic>
        <p:nvPicPr>
          <p:cNvPr id="2055" name="Picture 7"/>
          <p:cNvPicPr>
            <a:picLocks noChangeAspect="1" noChangeArrowheads="1"/>
          </p:cNvPicPr>
          <p:nvPr/>
        </p:nvPicPr>
        <p:blipFill>
          <a:blip r:embed="rId2" cstate="print"/>
          <a:srcRect t="8621"/>
          <a:stretch>
            <a:fillRect/>
          </a:stretch>
        </p:blipFill>
        <p:spPr bwMode="auto">
          <a:xfrm>
            <a:off x="285720" y="2348880"/>
            <a:ext cx="8543985" cy="37862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34925" y="765175"/>
            <a:ext cx="9144000" cy="1643527"/>
          </a:xfrm>
          <a:prstGeom prst="rect">
            <a:avLst/>
          </a:prstGeom>
          <a:noFill/>
          <a:ln w="9525">
            <a:noFill/>
            <a:miter lim="800000"/>
            <a:headEnd/>
            <a:tailEnd/>
          </a:ln>
        </p:spPr>
        <p:txBody>
          <a:bodyPr>
            <a:spAutoFit/>
          </a:bodyPr>
          <a:lstStyle/>
          <a:p>
            <a:pPr>
              <a:lnSpc>
                <a:spcPct val="90000"/>
              </a:lnSpc>
            </a:pPr>
            <a:r>
              <a:rPr lang="lv-LV" sz="2800" dirty="0"/>
              <a:t>“</a:t>
            </a:r>
            <a:r>
              <a:rPr lang="lv-LV" sz="2800" i="1" dirty="0"/>
              <a:t>Ticība ir tik dzīva, darbīga, varena lieta, ka tā ne brīdi </a:t>
            </a:r>
            <a:r>
              <a:rPr lang="lv-LV" sz="2800" i="1" dirty="0" err="1"/>
              <a:t>nemitas</a:t>
            </a:r>
            <a:r>
              <a:rPr lang="lv-LV" sz="2800" i="1" dirty="0"/>
              <a:t> darīt labu; tā arī nejautā vai vajag darīt labus darbus. Pirms vēl jautāsi, tā jau dara šos darbus un turpina tos darīt bez mitas.</a:t>
            </a:r>
            <a:r>
              <a:rPr lang="lv-LV" sz="2800" dirty="0"/>
              <a:t>” (M.Luters</a:t>
            </a:r>
            <a:r>
              <a:rPr lang="lv-LV" sz="2800" dirty="0" smtClean="0"/>
              <a:t>)</a:t>
            </a:r>
            <a:endParaRPr lang="lv-LV" sz="2800" dirty="0"/>
          </a:p>
        </p:txBody>
      </p:sp>
      <p:sp>
        <p:nvSpPr>
          <p:cNvPr id="7" name="Rectangle 6"/>
          <p:cNvSpPr>
            <a:spLocks noChangeArrowheads="1"/>
          </p:cNvSpPr>
          <p:nvPr/>
        </p:nvSpPr>
        <p:spPr bwMode="auto">
          <a:xfrm>
            <a:off x="0" y="6273225"/>
            <a:ext cx="9144000" cy="584775"/>
          </a:xfrm>
          <a:prstGeom prst="rect">
            <a:avLst/>
          </a:prstGeom>
          <a:noFill/>
          <a:ln w="9525">
            <a:noFill/>
            <a:miter lim="800000"/>
            <a:headEnd/>
            <a:tailEnd/>
          </a:ln>
        </p:spPr>
        <p:txBody>
          <a:bodyPr wrap="square">
            <a:spAutoFit/>
          </a:bodyPr>
          <a:lstStyle/>
          <a:p>
            <a:pPr algn="ctr"/>
            <a:r>
              <a:rPr lang="lv-LV" sz="3200" b="1" dirty="0" smtClean="0"/>
              <a:t>Ar kādu motivāciju tu dari labu?</a:t>
            </a:r>
            <a:endParaRPr lang="lv-LV" sz="3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055"/>
                                        </p:tgtEl>
                                        <p:attrNameLst>
                                          <p:attrName>style.visibility</p:attrName>
                                        </p:attrNameLst>
                                      </p:cBhvr>
                                      <p:to>
                                        <p:strVal val="visible"/>
                                      </p:to>
                                    </p:set>
                                    <p:animEffect transition="in" filter="fade">
                                      <p:cBhvr>
                                        <p:cTn id="17" dur="2000"/>
                                        <p:tgtEl>
                                          <p:spTgt spid="2055"/>
                                        </p:tgtEl>
                                      </p:cBhvr>
                                    </p:animEffect>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baseline="30000" dirty="0" smtClean="0"/>
              <a:t>9</a:t>
            </a:r>
            <a:r>
              <a:rPr lang="lv-LV" sz="2800" i="1" dirty="0" smtClean="0"/>
              <a:t> </a:t>
            </a:r>
            <a:r>
              <a:rPr lang="lv-LV" sz="2800" i="1" dirty="0" smtClean="0"/>
              <a:t>Vai </a:t>
            </a:r>
            <a:r>
              <a:rPr lang="lv-LV" sz="2800" i="1" dirty="0" smtClean="0"/>
              <a:t>šī svētība ir domāta vien apgraizītajiem vai neapgraizītajiem arī? Jo ir sacīts: Ābrahāmam ticība tika pieskaitīta par taisnību. </a:t>
            </a:r>
            <a:r>
              <a:rPr lang="lv-LV" sz="2800" i="1" baseline="30000" dirty="0" smtClean="0"/>
              <a:t>10</a:t>
            </a:r>
            <a:r>
              <a:rPr lang="lv-LV" sz="2800" i="1" dirty="0" smtClean="0"/>
              <a:t> Un kad ticība viņam tika pieskaitīta – kad viņš bija apgraizīts vai kad vēl nebija? Jau tad, kad viņš vēl nebija apgraizīts, nevis kad bija.</a:t>
            </a:r>
            <a:endParaRPr lang="lv-LV" sz="2800" i="1" dirty="0" smtClean="0"/>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11</a:t>
            </a:fld>
            <a:endParaRPr lang="lv-LV" smtClean="0"/>
          </a:p>
        </p:txBody>
      </p:sp>
      <p:pic>
        <p:nvPicPr>
          <p:cNvPr id="5" name="Picture 4" descr="BIBLE016"/>
          <p:cNvPicPr>
            <a:picLocks noChangeAspect="1" noChangeArrowheads="1"/>
          </p:cNvPicPr>
          <p:nvPr/>
        </p:nvPicPr>
        <p:blipFill>
          <a:blip r:embed="rId2" cstate="print"/>
          <a:srcRect/>
          <a:stretch>
            <a:fillRect/>
          </a:stretch>
        </p:blipFill>
        <p:spPr bwMode="auto">
          <a:xfrm>
            <a:off x="2627784" y="2492896"/>
            <a:ext cx="3825811" cy="3744416"/>
          </a:xfrm>
          <a:prstGeom prst="rect">
            <a:avLst/>
          </a:prstGeom>
          <a:noFill/>
          <a:ln w="9525">
            <a:noFill/>
            <a:miter lim="800000"/>
            <a:headEnd/>
            <a:tailEnd/>
          </a:ln>
        </p:spPr>
      </p:pic>
      <p:sp>
        <p:nvSpPr>
          <p:cNvPr id="6" name="Rounded Rectangle 5"/>
          <p:cNvSpPr/>
          <p:nvPr/>
        </p:nvSpPr>
        <p:spPr>
          <a:xfrm>
            <a:off x="251520" y="3573016"/>
            <a:ext cx="2555776"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5940152" y="3573016"/>
            <a:ext cx="2555776"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judu star.png"/>
          <p:cNvPicPr>
            <a:picLocks noChangeAspect="1"/>
          </p:cNvPicPr>
          <p:nvPr/>
        </p:nvPicPr>
        <p:blipFill>
          <a:blip r:embed="rId3" cstate="print"/>
          <a:stretch>
            <a:fillRect/>
          </a:stretch>
        </p:blipFill>
        <p:spPr>
          <a:xfrm>
            <a:off x="395536" y="3717032"/>
            <a:ext cx="2222071" cy="2222071"/>
          </a:xfrm>
          <a:prstGeom prst="rect">
            <a:avLst/>
          </a:prstGeom>
        </p:spPr>
      </p:pic>
      <p:pic>
        <p:nvPicPr>
          <p:cNvPr id="10" name="Picture 9" descr="united-nations.png"/>
          <p:cNvPicPr>
            <a:picLocks noChangeAspect="1"/>
          </p:cNvPicPr>
          <p:nvPr/>
        </p:nvPicPr>
        <p:blipFill>
          <a:blip r:embed="rId4" cstate="print"/>
          <a:stretch>
            <a:fillRect/>
          </a:stretch>
        </p:blipFill>
        <p:spPr>
          <a:xfrm>
            <a:off x="6084168" y="3665377"/>
            <a:ext cx="2283903" cy="2283903"/>
          </a:xfrm>
          <a:prstGeom prst="rect">
            <a:avLst/>
          </a:prstGeom>
        </p:spPr>
      </p:pic>
      <p:sp>
        <p:nvSpPr>
          <p:cNvPr id="11" name="Down Arrow 10"/>
          <p:cNvSpPr/>
          <p:nvPr/>
        </p:nvSpPr>
        <p:spPr>
          <a:xfrm rot="2526427">
            <a:off x="2915816" y="3933056"/>
            <a:ext cx="576064"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rot="18716753">
            <a:off x="5149556" y="3970281"/>
            <a:ext cx="576064"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a:spLocks noChangeArrowheads="1"/>
          </p:cNvSpPr>
          <p:nvPr/>
        </p:nvSpPr>
        <p:spPr bwMode="auto">
          <a:xfrm>
            <a:off x="395536" y="2996952"/>
            <a:ext cx="2268760" cy="584775"/>
          </a:xfrm>
          <a:prstGeom prst="rect">
            <a:avLst/>
          </a:prstGeom>
          <a:noFill/>
          <a:ln w="9525">
            <a:noFill/>
            <a:miter lim="800000"/>
            <a:headEnd/>
            <a:tailEnd/>
          </a:ln>
        </p:spPr>
        <p:txBody>
          <a:bodyPr wrap="square">
            <a:spAutoFit/>
          </a:bodyPr>
          <a:lstStyle/>
          <a:p>
            <a:pPr algn="ctr"/>
            <a:r>
              <a:rPr lang="lv-LV" sz="3200" b="1" dirty="0" smtClean="0"/>
              <a:t>jūdiem</a:t>
            </a:r>
            <a:endParaRPr lang="lv-LV" sz="3200" b="1" dirty="0"/>
          </a:p>
        </p:txBody>
      </p:sp>
      <p:sp>
        <p:nvSpPr>
          <p:cNvPr id="14" name="Rectangle 13"/>
          <p:cNvSpPr>
            <a:spLocks noChangeArrowheads="1"/>
          </p:cNvSpPr>
          <p:nvPr/>
        </p:nvSpPr>
        <p:spPr bwMode="auto">
          <a:xfrm>
            <a:off x="6012160" y="2988241"/>
            <a:ext cx="2808312" cy="584775"/>
          </a:xfrm>
          <a:prstGeom prst="rect">
            <a:avLst/>
          </a:prstGeom>
          <a:noFill/>
          <a:ln w="9525">
            <a:noFill/>
            <a:miter lim="800000"/>
            <a:headEnd/>
            <a:tailEnd/>
          </a:ln>
        </p:spPr>
        <p:txBody>
          <a:bodyPr wrap="square">
            <a:spAutoFit/>
          </a:bodyPr>
          <a:lstStyle/>
          <a:p>
            <a:pPr algn="ctr"/>
            <a:r>
              <a:rPr lang="lv-LV" sz="3200" b="1" dirty="0" smtClean="0"/>
              <a:t>pagān</a:t>
            </a:r>
            <a:r>
              <a:rPr lang="lv-LV" sz="3200" b="1" dirty="0" smtClean="0"/>
              <a:t>iem</a:t>
            </a:r>
            <a:endParaRPr lang="lv-LV" sz="3200" b="1" dirty="0"/>
          </a:p>
        </p:txBody>
      </p:sp>
      <p:sp>
        <p:nvSpPr>
          <p:cNvPr id="15" name="Rectangle 14"/>
          <p:cNvSpPr>
            <a:spLocks noChangeArrowheads="1"/>
          </p:cNvSpPr>
          <p:nvPr/>
        </p:nvSpPr>
        <p:spPr bwMode="auto">
          <a:xfrm>
            <a:off x="0" y="1916832"/>
            <a:ext cx="9144000" cy="646331"/>
          </a:xfrm>
          <a:prstGeom prst="rect">
            <a:avLst/>
          </a:prstGeom>
          <a:noFill/>
          <a:ln w="9525">
            <a:noFill/>
            <a:miter lim="800000"/>
            <a:headEnd/>
            <a:tailEnd/>
          </a:ln>
        </p:spPr>
        <p:txBody>
          <a:bodyPr wrap="square">
            <a:spAutoFit/>
          </a:bodyPr>
          <a:lstStyle/>
          <a:p>
            <a:pPr algn="ctr"/>
            <a:r>
              <a:rPr lang="lv-LV" sz="3600" b="1" dirty="0" smtClean="0"/>
              <a:t>Jēzus žēlastība un piedošana ir dota</a:t>
            </a:r>
            <a:endParaRPr lang="lv-LV" sz="3600" b="1" dirty="0"/>
          </a:p>
        </p:txBody>
      </p:sp>
      <p:sp>
        <p:nvSpPr>
          <p:cNvPr id="16" name="Rectangle 15"/>
          <p:cNvSpPr>
            <a:spLocks noChangeArrowheads="1"/>
          </p:cNvSpPr>
          <p:nvPr/>
        </p:nvSpPr>
        <p:spPr bwMode="auto">
          <a:xfrm>
            <a:off x="0" y="6273225"/>
            <a:ext cx="9144000" cy="584775"/>
          </a:xfrm>
          <a:prstGeom prst="rect">
            <a:avLst/>
          </a:prstGeom>
          <a:noFill/>
          <a:ln w="9525">
            <a:noFill/>
            <a:miter lim="800000"/>
            <a:headEnd/>
            <a:tailEnd/>
          </a:ln>
        </p:spPr>
        <p:txBody>
          <a:bodyPr wrap="square">
            <a:spAutoFit/>
          </a:bodyPr>
          <a:lstStyle/>
          <a:p>
            <a:pPr algn="ctr"/>
            <a:r>
              <a:rPr lang="lv-LV" sz="3200" b="1" dirty="0" smtClean="0"/>
              <a:t>Ābrahams ticēja pirms bija apgraizīts</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par>
                                <p:cTn id="13" presetID="2" presetClass="entr" presetSubtype="4" fill="hold"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000"/>
                                        <p:tgtEl>
                                          <p:spTgt spid="6"/>
                                        </p:tgtEl>
                                      </p:cBhvr>
                                    </p:animEffec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2000"/>
                                        <p:tgtEl>
                                          <p:spTgt spid="9"/>
                                        </p:tgtEl>
                                      </p:cBhvr>
                                    </p:animEffect>
                                  </p:childTnLst>
                                </p:cTn>
                              </p:par>
                              <p:par>
                                <p:cTn id="28" presetID="2" presetClass="entr" presetSubtype="4" fill="hold" nodeType="withEffect">
                                  <p:stCondLst>
                                    <p:cond delay="0"/>
                                  </p:stCondLst>
                                  <p:childTnLst>
                                    <p:set>
                                      <p:cBhvr>
                                        <p:cTn id="29" dur="1" fill="hold">
                                          <p:stCondLst>
                                            <p:cond delay="0"/>
                                          </p:stCondLst>
                                        </p:cTn>
                                        <p:tgtEl>
                                          <p:spTgt spid="13">
                                            <p:txEl>
                                              <p:pRg st="0" end="0"/>
                                            </p:txEl>
                                          </p:spTgt>
                                        </p:tgtEl>
                                        <p:attrNameLst>
                                          <p:attrName>style.visibility</p:attrName>
                                        </p:attrNameLst>
                                      </p:cBhvr>
                                      <p:to>
                                        <p:strVal val="visible"/>
                                      </p:to>
                                    </p:set>
                                    <p:anim calcmode="lin" valueType="num">
                                      <p:cBhvr additive="base">
                                        <p:cTn id="3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childTnLst>
                          </p:cTn>
                        </p:par>
                        <p:par>
                          <p:cTn id="36" fill="hold">
                            <p:stCondLst>
                              <p:cond delay="7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2000"/>
                                        <p:tgtEl>
                                          <p:spTgt spid="8"/>
                                        </p:tgtEl>
                                      </p:cBhvr>
                                    </p:animEffect>
                                  </p:childTnLst>
                                </p:cTn>
                              </p:par>
                              <p:par>
                                <p:cTn id="40" presetID="10" presetClass="entr" presetSubtype="0"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2000"/>
                                        <p:tgtEl>
                                          <p:spTgt spid="10"/>
                                        </p:tgtEl>
                                      </p:cBhvr>
                                    </p:animEffect>
                                  </p:childTnLst>
                                </p:cTn>
                              </p:par>
                              <p:par>
                                <p:cTn id="43" presetID="2" presetClass="entr" presetSubtype="4" fill="hold" nodeType="withEffect">
                                  <p:stCondLst>
                                    <p:cond delay="0"/>
                                  </p:stCondLst>
                                  <p:childTnLst>
                                    <p:set>
                                      <p:cBhvr>
                                        <p:cTn id="44" dur="1" fill="hold">
                                          <p:stCondLst>
                                            <p:cond delay="0"/>
                                          </p:stCondLst>
                                        </p:cTn>
                                        <p:tgtEl>
                                          <p:spTgt spid="14">
                                            <p:txEl>
                                              <p:pRg st="0" end="0"/>
                                            </p:txEl>
                                          </p:spTgt>
                                        </p:tgtEl>
                                        <p:attrNameLst>
                                          <p:attrName>style.visibility</p:attrName>
                                        </p:attrNameLst>
                                      </p:cBhvr>
                                      <p:to>
                                        <p:strVal val="visible"/>
                                      </p:to>
                                    </p:set>
                                    <p:anim calcmode="lin" valueType="num">
                                      <p:cBhvr additive="base">
                                        <p:cTn id="4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16">
                                            <p:txEl>
                                              <p:pRg st="0" end="0"/>
                                            </p:txEl>
                                          </p:spTgt>
                                        </p:tgtEl>
                                        <p:attrNameLst>
                                          <p:attrName>style.visibility</p:attrName>
                                        </p:attrNameLst>
                                      </p:cBhvr>
                                      <p:to>
                                        <p:strVal val="visible"/>
                                      </p:to>
                                    </p:set>
                                    <p:anim calcmode="lin" valueType="num">
                                      <p:cBhvr additive="base">
                                        <p:cTn id="49"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6" grpId="0" animBg="1"/>
      <p:bldP spid="8"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God's Covenant With Abraham | Bible Message"/>
          <p:cNvPicPr>
            <a:picLocks noChangeAspect="1" noChangeArrowheads="1"/>
          </p:cNvPicPr>
          <p:nvPr/>
        </p:nvPicPr>
        <p:blipFill>
          <a:blip r:embed="rId2" cstate="print"/>
          <a:srcRect/>
          <a:stretch>
            <a:fillRect/>
          </a:stretch>
        </p:blipFill>
        <p:spPr bwMode="auto">
          <a:xfrm>
            <a:off x="0" y="2286000"/>
            <a:ext cx="9144000" cy="4572000"/>
          </a:xfrm>
          <a:prstGeom prst="rect">
            <a:avLst/>
          </a:prstGeom>
          <a:noFill/>
        </p:spPr>
      </p:pic>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baseline="30000" dirty="0" smtClean="0"/>
              <a:t>11</a:t>
            </a:r>
            <a:r>
              <a:rPr lang="lv-LV" sz="2800" i="1" dirty="0" smtClean="0"/>
              <a:t>  Un apgraizīšanas zīmi viņš saņēma kā apstiprinājuma zīmogu ticības taisnībai, kas viņam jau bija pirms apgraizīšanas, lai viņš kļūtu par tēvu visiem, kas tic, būdami neapgraizīti, un lai taisnība tiktu pieskaitīta arī viņiem</a:t>
            </a:r>
            <a:endParaRPr lang="lv-LV" sz="2800" i="1" dirty="0" smtClean="0"/>
          </a:p>
        </p:txBody>
      </p:sp>
      <p:sp>
        <p:nvSpPr>
          <p:cNvPr id="7" name="Rectangle 6"/>
          <p:cNvSpPr>
            <a:spLocks noChangeArrowheads="1"/>
          </p:cNvSpPr>
          <p:nvPr/>
        </p:nvSpPr>
        <p:spPr bwMode="auto">
          <a:xfrm>
            <a:off x="0" y="2219380"/>
            <a:ext cx="9144000" cy="1569660"/>
          </a:xfrm>
          <a:prstGeom prst="rect">
            <a:avLst/>
          </a:prstGeom>
          <a:noFill/>
          <a:ln w="9525">
            <a:noFill/>
            <a:miter lim="800000"/>
            <a:headEnd/>
            <a:tailEnd/>
          </a:ln>
        </p:spPr>
        <p:txBody>
          <a:bodyPr wrap="square">
            <a:spAutoFit/>
          </a:bodyPr>
          <a:lstStyle/>
          <a:p>
            <a:pPr algn="r">
              <a:buFontTx/>
              <a:buChar char="•"/>
            </a:pPr>
            <a:r>
              <a:rPr lang="lv-LV" sz="2400" dirty="0" smtClean="0">
                <a:solidFill>
                  <a:schemeClr val="bg1"/>
                </a:solidFill>
                <a:effectLst>
                  <a:outerShdw blurRad="38100" dist="38100" dir="2700000" algn="tl">
                    <a:srgbClr val="000000">
                      <a:alpha val="43137"/>
                    </a:srgbClr>
                  </a:outerShdw>
                </a:effectLst>
              </a:rPr>
              <a:t>Ābrahams ir ticības piemērs gan jūdiem, gan pagāniem</a:t>
            </a:r>
          </a:p>
          <a:p>
            <a:pPr algn="r">
              <a:buFontTx/>
              <a:buChar char="•"/>
            </a:pPr>
            <a:r>
              <a:rPr lang="lv-LV" sz="2400" dirty="0" smtClean="0">
                <a:solidFill>
                  <a:schemeClr val="bg1"/>
                </a:solidFill>
                <a:effectLst>
                  <a:outerShdw blurRad="38100" dist="38100" dir="2700000" algn="tl">
                    <a:srgbClr val="000000">
                      <a:alpha val="43137"/>
                    </a:srgbClr>
                  </a:outerShdw>
                </a:effectLst>
              </a:rPr>
              <a:t>Apgraizīšana ir ticības apstiprinājums</a:t>
            </a:r>
          </a:p>
          <a:p>
            <a:pPr algn="r">
              <a:buFontTx/>
              <a:buChar char="•"/>
            </a:pPr>
            <a:r>
              <a:rPr lang="lv-LV" sz="2400" dirty="0" smtClean="0">
                <a:solidFill>
                  <a:schemeClr val="bg1"/>
                </a:solidFill>
                <a:effectLst>
                  <a:outerShdw blurRad="38100" dist="38100" dir="2700000" algn="tl">
                    <a:srgbClr val="000000">
                      <a:alpha val="43137"/>
                    </a:srgbClr>
                  </a:outerShdw>
                </a:effectLst>
              </a:rPr>
              <a:t>Ābrahams nav darbu tēvs</a:t>
            </a:r>
          </a:p>
          <a:p>
            <a:pPr algn="r">
              <a:buFontTx/>
              <a:buChar char="•"/>
            </a:pPr>
            <a:r>
              <a:rPr lang="lv-LV" sz="2400" dirty="0" smtClean="0">
                <a:solidFill>
                  <a:schemeClr val="bg1"/>
                </a:solidFill>
                <a:effectLst>
                  <a:outerShdw blurRad="38100" dist="38100" dir="2700000" algn="tl">
                    <a:srgbClr val="000000">
                      <a:alpha val="43137"/>
                    </a:srgbClr>
                  </a:outerShdw>
                </a:effectLst>
              </a:rPr>
              <a:t>Ābrahams ir ticības tēvs</a:t>
            </a:r>
            <a:endParaRPr lang="lv-LV" sz="2400" dirty="0">
              <a:solidFill>
                <a:schemeClr val="bg1"/>
              </a:solidFill>
              <a:effectLst>
                <a:outerShdw blurRad="38100" dist="38100" dir="2700000" algn="tl">
                  <a:srgbClr val="000000">
                    <a:alpha val="43137"/>
                  </a:srgbClr>
                </a:outerShdw>
              </a:effectLst>
            </a:endParaRP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7170"/>
                                        </p:tgtEl>
                                        <p:attrNameLst>
                                          <p:attrName>style.visibility</p:attrName>
                                        </p:attrNameLst>
                                      </p:cBhvr>
                                      <p:to>
                                        <p:strVal val="visible"/>
                                      </p:to>
                                    </p:set>
                                    <p:animEffect transition="in" filter="fade">
                                      <p:cBhvr>
                                        <p:cTn id="12" dur="2000"/>
                                        <p:tgtEl>
                                          <p:spTgt spid="7170"/>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 calcmode="lin" valueType="num">
                                      <p:cBhvr additive="base">
                                        <p:cTn id="1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additive="base">
                                        <p:cTn id="3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836712"/>
            <a:ext cx="9144000" cy="1081088"/>
          </a:xfrm>
        </p:spPr>
        <p:txBody>
          <a:bodyPr/>
          <a:lstStyle/>
          <a:p>
            <a:pPr marL="0" indent="0" eaLnBrk="1" hangingPunct="1">
              <a:spcBef>
                <a:spcPct val="0"/>
              </a:spcBef>
              <a:buFontTx/>
              <a:buNone/>
            </a:pPr>
            <a:r>
              <a:rPr lang="lv-LV" i="1" baseline="30000" dirty="0" smtClean="0"/>
              <a:t>13</a:t>
            </a:r>
            <a:r>
              <a:rPr lang="lv-LV" i="1" dirty="0" smtClean="0"/>
              <a:t>  Jo apsolījums Ābrahāmam vai viņa pēcnācējiem saņemt mantojumā pasauli nav dots bauslībā, bet ticības taisnībā.</a:t>
            </a:r>
            <a:endParaRPr lang="lv-LV" i="1" dirty="0" smtClean="0"/>
          </a:p>
        </p:txBody>
      </p:sp>
      <p:sp>
        <p:nvSpPr>
          <p:cNvPr id="8196" name="Slide Number Placeholder 3"/>
          <p:cNvSpPr>
            <a:spLocks noGrp="1"/>
          </p:cNvSpPr>
          <p:nvPr>
            <p:ph type="sldNum" sz="quarter" idx="12"/>
          </p:nvPr>
        </p:nvSpPr>
        <p:spPr>
          <a:xfrm>
            <a:off x="6553200" y="5968806"/>
            <a:ext cx="2133600" cy="476250"/>
          </a:xfrm>
          <a:noFill/>
        </p:spPr>
        <p:txBody>
          <a:bodyPr/>
          <a:lstStyle/>
          <a:p>
            <a:fld id="{8813D975-61E8-48D5-8201-6762D198C839}" type="slidenum">
              <a:rPr lang="lv-LV" smtClean="0"/>
              <a:pPr/>
              <a:t>13</a:t>
            </a:fld>
            <a:endParaRPr lang="lv-LV" smtClean="0"/>
          </a:p>
        </p:txBody>
      </p:sp>
      <p:sp>
        <p:nvSpPr>
          <p:cNvPr id="5" name="Rounded Rectangle 4"/>
          <p:cNvSpPr/>
          <p:nvPr/>
        </p:nvSpPr>
        <p:spPr>
          <a:xfrm>
            <a:off x="719064" y="2999854"/>
            <a:ext cx="3456384"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5183560" y="2927846"/>
            <a:ext cx="3456384"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ands.png"/>
          <p:cNvPicPr>
            <a:picLocks noChangeAspect="1"/>
          </p:cNvPicPr>
          <p:nvPr/>
        </p:nvPicPr>
        <p:blipFill>
          <a:blip r:embed="rId2" cstate="print"/>
          <a:stretch>
            <a:fillRect/>
          </a:stretch>
        </p:blipFill>
        <p:spPr>
          <a:xfrm rot="16200000">
            <a:off x="1151112" y="2999854"/>
            <a:ext cx="2654120" cy="2654120"/>
          </a:xfrm>
          <a:prstGeom prst="rect">
            <a:avLst/>
          </a:prstGeom>
        </p:spPr>
      </p:pic>
      <p:pic>
        <p:nvPicPr>
          <p:cNvPr id="11" name="Picture 10" descr="jesus.png"/>
          <p:cNvPicPr>
            <a:picLocks noChangeAspect="1"/>
          </p:cNvPicPr>
          <p:nvPr/>
        </p:nvPicPr>
        <p:blipFill>
          <a:blip r:embed="rId3" cstate="print"/>
          <a:stretch>
            <a:fillRect/>
          </a:stretch>
        </p:blipFill>
        <p:spPr>
          <a:xfrm>
            <a:off x="5759624" y="2927846"/>
            <a:ext cx="2438095" cy="2438095"/>
          </a:xfrm>
          <a:prstGeom prst="rect">
            <a:avLst/>
          </a:prstGeom>
        </p:spPr>
      </p:pic>
      <p:sp>
        <p:nvSpPr>
          <p:cNvPr id="12" name="Rectangle 11"/>
          <p:cNvSpPr>
            <a:spLocks noChangeArrowheads="1"/>
          </p:cNvSpPr>
          <p:nvPr/>
        </p:nvSpPr>
        <p:spPr bwMode="auto">
          <a:xfrm>
            <a:off x="1079104" y="5592142"/>
            <a:ext cx="2808312" cy="1077218"/>
          </a:xfrm>
          <a:prstGeom prst="rect">
            <a:avLst/>
          </a:prstGeom>
          <a:noFill/>
          <a:ln w="9525">
            <a:noFill/>
            <a:miter lim="800000"/>
            <a:headEnd/>
            <a:tailEnd/>
          </a:ln>
        </p:spPr>
        <p:txBody>
          <a:bodyPr wrap="square">
            <a:spAutoFit/>
          </a:bodyPr>
          <a:lstStyle/>
          <a:p>
            <a:pPr algn="ctr"/>
            <a:r>
              <a:rPr lang="lv-LV" sz="3200" b="1" dirty="0" smtClean="0"/>
              <a:t>Ar bauslības darbiem</a:t>
            </a:r>
            <a:endParaRPr lang="lv-LV" sz="3200" b="1" dirty="0"/>
          </a:p>
        </p:txBody>
      </p:sp>
      <p:sp>
        <p:nvSpPr>
          <p:cNvPr id="13" name="Rectangle 12"/>
          <p:cNvSpPr>
            <a:spLocks noChangeArrowheads="1"/>
          </p:cNvSpPr>
          <p:nvPr/>
        </p:nvSpPr>
        <p:spPr bwMode="auto">
          <a:xfrm>
            <a:off x="5183560" y="5583431"/>
            <a:ext cx="3240360" cy="1077218"/>
          </a:xfrm>
          <a:prstGeom prst="rect">
            <a:avLst/>
          </a:prstGeom>
          <a:noFill/>
          <a:ln w="9525">
            <a:noFill/>
            <a:miter lim="800000"/>
            <a:headEnd/>
            <a:tailEnd/>
          </a:ln>
        </p:spPr>
        <p:txBody>
          <a:bodyPr wrap="square">
            <a:spAutoFit/>
          </a:bodyPr>
          <a:lstStyle/>
          <a:p>
            <a:pPr algn="ctr"/>
            <a:r>
              <a:rPr lang="lv-LV" sz="3200" b="1" dirty="0" smtClean="0"/>
              <a:t>ar ticības taisnību Jēzum</a:t>
            </a:r>
            <a:endParaRPr lang="lv-LV" sz="3200" b="1" dirty="0"/>
          </a:p>
        </p:txBody>
      </p:sp>
      <p:sp>
        <p:nvSpPr>
          <p:cNvPr id="14" name="&quot;No&quot; Symbol 13"/>
          <p:cNvSpPr/>
          <p:nvPr/>
        </p:nvSpPr>
        <p:spPr>
          <a:xfrm>
            <a:off x="395536" y="2351782"/>
            <a:ext cx="4211960" cy="360040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Rectangle 2"/>
          <p:cNvSpPr>
            <a:spLocks noGrp="1" noChangeArrowheads="1"/>
          </p:cNvSpPr>
          <p:nvPr>
            <p:ph type="title" idx="4294967295"/>
          </p:nvPr>
        </p:nvSpPr>
        <p:spPr>
          <a:xfrm>
            <a:off x="467544" y="0"/>
            <a:ext cx="8229600" cy="850900"/>
          </a:xfrm>
        </p:spPr>
        <p:txBody>
          <a:bodyPr/>
          <a:lstStyle/>
          <a:p>
            <a:pPr eaLnBrk="1" hangingPunct="1"/>
            <a:r>
              <a:rPr lang="lv-LV" b="1" dirty="0" smtClean="0">
                <a:solidFill>
                  <a:schemeClr val="tx1"/>
                </a:solidFill>
              </a:rPr>
              <a:t>Kā saņemt debesu valstību?</a:t>
            </a:r>
            <a:endParaRPr lang="lv-LV" sz="48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par>
                                <p:cTn id="16" presetID="2" presetClass="entr" presetSubtype="4" fill="hold" nodeType="with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 calcmode="lin" valueType="num">
                                      <p:cBhvr additive="base">
                                        <p:cTn id="1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par>
                                <p:cTn id="27" presetID="2" presetClass="entr" presetSubtype="4" fill="hold" nodeType="withEffect">
                                  <p:stCondLst>
                                    <p:cond delay="0"/>
                                  </p:stCondLst>
                                  <p:childTnLst>
                                    <p:set>
                                      <p:cBhvr>
                                        <p:cTn id="28" dur="1" fill="hold">
                                          <p:stCondLst>
                                            <p:cond delay="0"/>
                                          </p:stCondLst>
                                        </p:cTn>
                                        <p:tgtEl>
                                          <p:spTgt spid="13">
                                            <p:txEl>
                                              <p:pRg st="0" end="0"/>
                                            </p:txEl>
                                          </p:spTgt>
                                        </p:tgtEl>
                                        <p:attrNameLst>
                                          <p:attrName>style.visibility</p:attrName>
                                        </p:attrNameLst>
                                      </p:cBhvr>
                                      <p:to>
                                        <p:strVal val="visible"/>
                                      </p:to>
                                    </p:set>
                                    <p:anim calcmode="lin" valueType="num">
                                      <p:cBhvr additive="base">
                                        <p:cTn id="29"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diamond(in)">
                                      <p:cBhvr>
                                        <p:cTn id="35" dur="2000"/>
                                        <p:tgtEl>
                                          <p:spTgt spid="14"/>
                                        </p:tgtEl>
                                      </p:cBhvr>
                                    </p:animEffect>
                                  </p:childTnLst>
                                </p:cTn>
                              </p:par>
                            </p:childTnLst>
                          </p:cTn>
                        </p:par>
                        <p:par>
                          <p:cTn id="36" fill="hold">
                            <p:stCondLst>
                              <p:cond delay="2000"/>
                            </p:stCondLst>
                            <p:childTnLst>
                              <p:par>
                                <p:cTn id="37" presetID="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animBg="1"/>
      <p:bldP spid="6" grpId="0" animBg="1"/>
      <p:bldP spid="14" grpId="0" animBg="1"/>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a:xfrm>
            <a:off x="6974904" y="5669161"/>
            <a:ext cx="2133600" cy="476250"/>
          </a:xfrm>
        </p:spPr>
        <p:txBody>
          <a:bodyPr/>
          <a:lstStyle/>
          <a:p>
            <a:pPr>
              <a:defRPr/>
            </a:pPr>
            <a:fld id="{7C5B410B-35DC-43B6-A8E8-CBDFB2223801}" type="slidenum">
              <a:rPr lang="en-US"/>
              <a:pPr>
                <a:defRPr/>
              </a:pPr>
              <a:t>14</a:t>
            </a:fld>
            <a:endParaRPr lang="en-US"/>
          </a:p>
        </p:txBody>
      </p:sp>
      <p:sp>
        <p:nvSpPr>
          <p:cNvPr id="65538" name="Rectangle 2"/>
          <p:cNvSpPr>
            <a:spLocks noGrp="1" noChangeArrowheads="1"/>
          </p:cNvSpPr>
          <p:nvPr>
            <p:ph type="title"/>
          </p:nvPr>
        </p:nvSpPr>
        <p:spPr>
          <a:xfrm>
            <a:off x="0" y="260648"/>
            <a:ext cx="9144000" cy="785813"/>
          </a:xfrm>
        </p:spPr>
        <p:txBody>
          <a:bodyPr/>
          <a:lstStyle/>
          <a:p>
            <a:pPr marL="762000" indent="-762000" eaLnBrk="1" hangingPunct="1">
              <a:defRPr/>
            </a:pPr>
            <a:r>
              <a:rPr lang="lv-LV" sz="4000" b="1" dirty="0" smtClean="0">
                <a:solidFill>
                  <a:schemeClr val="tx1"/>
                </a:solidFill>
              </a:rPr>
              <a:t>Bauslība dota 430 gadus pēc ticības apsolījuma Ābrahamam</a:t>
            </a:r>
            <a:endParaRPr lang="en-US" sz="4000" b="1" dirty="0" smtClean="0">
              <a:solidFill>
                <a:schemeClr val="tx1"/>
              </a:solidFill>
            </a:endParaRPr>
          </a:p>
        </p:txBody>
      </p:sp>
      <p:sp>
        <p:nvSpPr>
          <p:cNvPr id="6" name="Rectangle 5"/>
          <p:cNvSpPr>
            <a:spLocks noChangeArrowheads="1"/>
          </p:cNvSpPr>
          <p:nvPr/>
        </p:nvSpPr>
        <p:spPr bwMode="auto">
          <a:xfrm>
            <a:off x="0" y="1268760"/>
            <a:ext cx="9144000" cy="2419124"/>
          </a:xfrm>
          <a:prstGeom prst="rect">
            <a:avLst/>
          </a:prstGeom>
          <a:noFill/>
          <a:ln w="9525">
            <a:noFill/>
            <a:miter lim="800000"/>
            <a:headEnd/>
            <a:tailEnd/>
          </a:ln>
        </p:spPr>
        <p:txBody>
          <a:bodyPr>
            <a:spAutoFit/>
          </a:bodyPr>
          <a:lstStyle/>
          <a:p>
            <a:pPr>
              <a:lnSpc>
                <a:spcPct val="90000"/>
              </a:lnSpc>
            </a:pPr>
            <a:r>
              <a:rPr lang="lv-LV" sz="2800" dirty="0" smtClean="0"/>
              <a:t>“</a:t>
            </a:r>
            <a:r>
              <a:rPr lang="lv-LV" sz="2800" i="1" baseline="30000" dirty="0" smtClean="0"/>
              <a:t>6</a:t>
            </a:r>
            <a:r>
              <a:rPr lang="lv-LV" sz="2800" i="1" dirty="0" smtClean="0"/>
              <a:t> Jau Ābrahāms </a:t>
            </a:r>
            <a:r>
              <a:rPr lang="lv-LV" sz="2800" i="1" dirty="0" smtClean="0"/>
              <a:t>ticēja </a:t>
            </a:r>
            <a:r>
              <a:rPr lang="lv-LV" sz="2800" i="1" dirty="0" smtClean="0"/>
              <a:t>Dievam, un to viņam pielīdzināja par </a:t>
            </a:r>
            <a:r>
              <a:rPr lang="lv-LV" sz="2800" i="1" dirty="0" smtClean="0"/>
              <a:t>taisnību. </a:t>
            </a:r>
            <a:r>
              <a:rPr lang="lv-LV" sz="2800" i="1" baseline="30000" dirty="0" smtClean="0"/>
              <a:t>7</a:t>
            </a:r>
            <a:r>
              <a:rPr lang="lv-LV" sz="2800" i="1" dirty="0" smtClean="0"/>
              <a:t> </a:t>
            </a:r>
            <a:r>
              <a:rPr lang="lv-LV" sz="2800" i="1" dirty="0" smtClean="0"/>
              <a:t>Tātad atzīstiet, ka tie, kas tic, ir Ābrahāma bērni</a:t>
            </a:r>
            <a:r>
              <a:rPr lang="lv-LV" sz="2800" i="1" dirty="0" smtClean="0"/>
              <a:t>... </a:t>
            </a:r>
            <a:r>
              <a:rPr lang="lv-LV" sz="2800" baseline="30000" dirty="0" smtClean="0"/>
              <a:t>14</a:t>
            </a:r>
            <a:r>
              <a:rPr lang="lv-LV" sz="2800" i="1" dirty="0" smtClean="0"/>
              <a:t> lai </a:t>
            </a:r>
            <a:r>
              <a:rPr lang="lv-LV" sz="2800" i="1" dirty="0" smtClean="0"/>
              <a:t>Ābrahāma svētība nāktu pār pagāniem Kristū </a:t>
            </a:r>
            <a:r>
              <a:rPr lang="lv-LV" sz="2800" i="1" dirty="0" smtClean="0"/>
              <a:t>Jēzū... </a:t>
            </a:r>
            <a:r>
              <a:rPr lang="lv-LV" sz="2800" baseline="30000" dirty="0" smtClean="0"/>
              <a:t>17</a:t>
            </a:r>
            <a:r>
              <a:rPr lang="lv-LV" sz="2800" dirty="0" smtClean="0"/>
              <a:t> </a:t>
            </a:r>
            <a:r>
              <a:rPr lang="lv-LV" sz="2800" i="1" dirty="0" smtClean="0"/>
              <a:t>Dieva </a:t>
            </a:r>
            <a:r>
              <a:rPr lang="lv-LV" sz="2800" i="1" dirty="0" smtClean="0"/>
              <a:t>jau sen spēkā nākušo gribas izpausmi neatceļ bauslība, kas dota četri simti trīsdesmit gadus vēlāk. Tā nevar iznīcināt apsolījumu</a:t>
            </a:r>
            <a:r>
              <a:rPr lang="lv-LV" sz="2800" i="1" dirty="0" smtClean="0"/>
              <a:t>.</a:t>
            </a:r>
            <a:r>
              <a:rPr lang="lv-LV" sz="2800" dirty="0" smtClean="0"/>
              <a:t>” (Gal.3:17)</a:t>
            </a:r>
            <a:endParaRPr lang="lv-LV" sz="2800" dirty="0"/>
          </a:p>
        </p:txBody>
      </p:sp>
      <p:sp>
        <p:nvSpPr>
          <p:cNvPr id="7" name="Rectangle 6"/>
          <p:cNvSpPr>
            <a:spLocks noChangeArrowheads="1"/>
          </p:cNvSpPr>
          <p:nvPr/>
        </p:nvSpPr>
        <p:spPr bwMode="auto">
          <a:xfrm>
            <a:off x="0" y="3645024"/>
            <a:ext cx="9144000" cy="1077218"/>
          </a:xfrm>
          <a:prstGeom prst="rect">
            <a:avLst/>
          </a:prstGeom>
          <a:noFill/>
          <a:ln w="9525">
            <a:noFill/>
            <a:miter lim="800000"/>
            <a:headEnd/>
            <a:tailEnd/>
          </a:ln>
        </p:spPr>
        <p:txBody>
          <a:bodyPr wrap="square">
            <a:spAutoFit/>
          </a:bodyPr>
          <a:lstStyle/>
          <a:p>
            <a:pPr algn="ctr"/>
            <a:r>
              <a:rPr lang="lv-LV" sz="3200" b="1" dirty="0" smtClean="0"/>
              <a:t>Kā Ābrahams varēja tapt izglābts, ja bauslība tad vēl nebija dota?</a:t>
            </a:r>
            <a:endParaRPr lang="lv-LV" sz="3200" b="1" dirty="0"/>
          </a:p>
        </p:txBody>
      </p:sp>
      <p:sp>
        <p:nvSpPr>
          <p:cNvPr id="8" name="Oval 7"/>
          <p:cNvSpPr/>
          <p:nvPr/>
        </p:nvSpPr>
        <p:spPr>
          <a:xfrm>
            <a:off x="323528" y="4221088"/>
            <a:ext cx="2016224" cy="16561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433864" y="4293096"/>
            <a:ext cx="2016224" cy="16561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ands.png"/>
          <p:cNvPicPr>
            <a:picLocks noChangeAspect="1"/>
          </p:cNvPicPr>
          <p:nvPr/>
        </p:nvPicPr>
        <p:blipFill>
          <a:blip r:embed="rId2" cstate="print"/>
          <a:stretch>
            <a:fillRect/>
          </a:stretch>
        </p:blipFill>
        <p:spPr>
          <a:xfrm rot="16200000">
            <a:off x="599764" y="4137284"/>
            <a:ext cx="1440160" cy="1895800"/>
          </a:xfrm>
          <a:prstGeom prst="rect">
            <a:avLst/>
          </a:prstGeom>
        </p:spPr>
      </p:pic>
      <p:pic>
        <p:nvPicPr>
          <p:cNvPr id="11" name="Picture 10" descr="cross.png"/>
          <p:cNvPicPr>
            <a:picLocks noChangeAspect="1"/>
          </p:cNvPicPr>
          <p:nvPr/>
        </p:nvPicPr>
        <p:blipFill>
          <a:blip r:embed="rId3" cstate="print"/>
          <a:stretch>
            <a:fillRect/>
          </a:stretch>
        </p:blipFill>
        <p:spPr>
          <a:xfrm>
            <a:off x="6793904" y="4437112"/>
            <a:ext cx="1357975" cy="1357975"/>
          </a:xfrm>
          <a:prstGeom prst="rect">
            <a:avLst/>
          </a:prstGeom>
        </p:spPr>
      </p:pic>
      <p:sp>
        <p:nvSpPr>
          <p:cNvPr id="12" name="Rectangle 11"/>
          <p:cNvSpPr>
            <a:spLocks noChangeArrowheads="1"/>
          </p:cNvSpPr>
          <p:nvPr/>
        </p:nvSpPr>
        <p:spPr bwMode="auto">
          <a:xfrm>
            <a:off x="0" y="5733256"/>
            <a:ext cx="9144000" cy="1138773"/>
          </a:xfrm>
          <a:prstGeom prst="rect">
            <a:avLst/>
          </a:prstGeom>
          <a:noFill/>
          <a:ln w="9525">
            <a:noFill/>
            <a:miter lim="800000"/>
            <a:headEnd/>
            <a:tailEnd/>
          </a:ln>
        </p:spPr>
        <p:txBody>
          <a:bodyPr wrap="square">
            <a:spAutoFit/>
          </a:bodyPr>
          <a:lstStyle/>
          <a:p>
            <a:pPr algn="ctr"/>
            <a:r>
              <a:rPr lang="lv-LV" sz="3600" b="1" dirty="0" smtClean="0"/>
              <a:t>Tas nav iespējams!</a:t>
            </a:r>
          </a:p>
          <a:p>
            <a:pPr algn="ctr"/>
            <a:r>
              <a:rPr lang="lv-LV" sz="3200" b="1" dirty="0" smtClean="0"/>
              <a:t> Vienīgi ticībā cilvēki tiek glābti visos laikos!</a:t>
            </a:r>
            <a:endParaRPr lang="lv-LV" sz="3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000"/>
                                        <p:tgtEl>
                                          <p:spTgt spid="10"/>
                                        </p:tgtEl>
                                      </p:cBhvr>
                                    </p:animEffect>
                                  </p:childTnLst>
                                </p:cTn>
                              </p:par>
                              <p:par>
                                <p:cTn id="22" presetID="2" presetClass="entr" presetSubtype="4" fill="hold" nodeType="with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2">
                                            <p:txEl>
                                              <p:pRg st="1" end="1"/>
                                            </p:txEl>
                                          </p:spTgt>
                                        </p:tgtEl>
                                        <p:attrNameLst>
                                          <p:attrName>style.visibility</p:attrName>
                                        </p:attrNameLst>
                                      </p:cBhvr>
                                      <p:to>
                                        <p:strVal val="visible"/>
                                      </p:to>
                                    </p:set>
                                    <p:anim calcmode="lin" valueType="num">
                                      <p:cBhvr additive="base">
                                        <p:cTn id="28"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15</a:t>
            </a:fld>
            <a:endParaRPr lang="lv-LV" smtClean="0"/>
          </a:p>
        </p:txBody>
      </p:sp>
      <p:sp>
        <p:nvSpPr>
          <p:cNvPr id="5" name="Rectangle 4"/>
          <p:cNvSpPr/>
          <p:nvPr/>
        </p:nvSpPr>
        <p:spPr>
          <a:xfrm>
            <a:off x="0" y="764704"/>
            <a:ext cx="9144000" cy="954107"/>
          </a:xfrm>
          <a:prstGeom prst="rect">
            <a:avLst/>
          </a:prstGeom>
        </p:spPr>
        <p:txBody>
          <a:bodyPr wrap="square">
            <a:spAutoFit/>
          </a:bodyPr>
          <a:lstStyle/>
          <a:p>
            <a:r>
              <a:rPr lang="lv-LV" sz="2800" i="1" baseline="30000" dirty="0" smtClean="0"/>
              <a:t>2</a:t>
            </a:r>
            <a:r>
              <a:rPr lang="lv-LV" sz="2800" i="1" dirty="0" smtClean="0"/>
              <a:t> Ja Ābrahāms ir attaisnots ar saviem darbiem, viņš var lepoties, bet tikai ne Dieva priekšā.</a:t>
            </a:r>
            <a:endParaRPr lang="en-US" sz="2800" dirty="0"/>
          </a:p>
        </p:txBody>
      </p:sp>
      <p:sp>
        <p:nvSpPr>
          <p:cNvPr id="6" name="Rounded Rectangle 5"/>
          <p:cNvSpPr/>
          <p:nvPr/>
        </p:nvSpPr>
        <p:spPr>
          <a:xfrm>
            <a:off x="467544" y="2852936"/>
            <a:ext cx="3456384" cy="2736304"/>
          </a:xfrm>
          <a:prstGeom prst="roundRect">
            <a:avLst/>
          </a:prstGeom>
          <a:blipFill>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932040" y="2780928"/>
            <a:ext cx="3456384" cy="2520280"/>
          </a:xfrm>
          <a:prstGeom prst="roundRect">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a:spLocks noChangeArrowheads="1"/>
          </p:cNvSpPr>
          <p:nvPr/>
        </p:nvSpPr>
        <p:spPr bwMode="auto">
          <a:xfrm>
            <a:off x="755576" y="1772816"/>
            <a:ext cx="2952328" cy="1077218"/>
          </a:xfrm>
          <a:prstGeom prst="rect">
            <a:avLst/>
          </a:prstGeom>
          <a:noFill/>
          <a:ln w="9525">
            <a:noFill/>
            <a:miter lim="800000"/>
            <a:headEnd/>
            <a:tailEnd/>
          </a:ln>
        </p:spPr>
        <p:txBody>
          <a:bodyPr wrap="square">
            <a:spAutoFit/>
          </a:bodyPr>
          <a:lstStyle/>
          <a:p>
            <a:pPr algn="ctr"/>
            <a:r>
              <a:rPr lang="lv-LV" sz="3200" b="1" dirty="0" smtClean="0"/>
              <a:t>Jūdu </a:t>
            </a:r>
            <a:r>
              <a:rPr lang="lv-LV" sz="3200" b="1" dirty="0" err="1" smtClean="0"/>
              <a:t>paļavība</a:t>
            </a:r>
            <a:r>
              <a:rPr lang="lv-LV" sz="3200" b="1" dirty="0" smtClean="0"/>
              <a:t> uz Ābrahamu</a:t>
            </a:r>
          </a:p>
        </p:txBody>
      </p:sp>
      <p:sp>
        <p:nvSpPr>
          <p:cNvPr id="10" name="Rectangle 9"/>
          <p:cNvSpPr>
            <a:spLocks noChangeArrowheads="1"/>
          </p:cNvSpPr>
          <p:nvPr/>
        </p:nvSpPr>
        <p:spPr bwMode="auto">
          <a:xfrm>
            <a:off x="5220072" y="1772816"/>
            <a:ext cx="3096344" cy="1077218"/>
          </a:xfrm>
          <a:prstGeom prst="rect">
            <a:avLst/>
          </a:prstGeom>
          <a:noFill/>
          <a:ln w="9525">
            <a:noFill/>
            <a:miter lim="800000"/>
            <a:headEnd/>
            <a:tailEnd/>
          </a:ln>
        </p:spPr>
        <p:txBody>
          <a:bodyPr wrap="square">
            <a:spAutoFit/>
          </a:bodyPr>
          <a:lstStyle/>
          <a:p>
            <a:pPr algn="ctr"/>
            <a:r>
              <a:rPr lang="lv-LV" sz="3200" b="1" dirty="0" smtClean="0"/>
              <a:t>Mūsu paļāvība ir uz Jēzu</a:t>
            </a:r>
          </a:p>
        </p:txBody>
      </p:sp>
      <p:sp>
        <p:nvSpPr>
          <p:cNvPr id="12" name="Rectangle 11"/>
          <p:cNvSpPr>
            <a:spLocks noChangeArrowheads="1"/>
          </p:cNvSpPr>
          <p:nvPr/>
        </p:nvSpPr>
        <p:spPr bwMode="auto">
          <a:xfrm>
            <a:off x="683568" y="5589240"/>
            <a:ext cx="3096344" cy="1077218"/>
          </a:xfrm>
          <a:prstGeom prst="rect">
            <a:avLst/>
          </a:prstGeom>
          <a:noFill/>
          <a:ln w="9525">
            <a:noFill/>
            <a:miter lim="800000"/>
            <a:headEnd/>
            <a:tailEnd/>
          </a:ln>
        </p:spPr>
        <p:txBody>
          <a:bodyPr wrap="square">
            <a:spAutoFit/>
          </a:bodyPr>
          <a:lstStyle/>
          <a:p>
            <a:pPr algn="ctr"/>
            <a:r>
              <a:rPr lang="lv-LV" sz="3200" b="1" dirty="0" smtClean="0"/>
              <a:t>bet Ābrahams nebija perfekts</a:t>
            </a:r>
            <a:endParaRPr lang="lv-LV" sz="3200" b="1" dirty="0"/>
          </a:p>
        </p:txBody>
      </p:sp>
      <p:sp>
        <p:nvSpPr>
          <p:cNvPr id="13" name="Rectangle 12"/>
          <p:cNvSpPr>
            <a:spLocks noChangeArrowheads="1"/>
          </p:cNvSpPr>
          <p:nvPr/>
        </p:nvSpPr>
        <p:spPr bwMode="auto">
          <a:xfrm>
            <a:off x="4932040" y="5288340"/>
            <a:ext cx="3456384" cy="1569660"/>
          </a:xfrm>
          <a:prstGeom prst="rect">
            <a:avLst/>
          </a:prstGeom>
          <a:noFill/>
          <a:ln w="9525">
            <a:noFill/>
            <a:miter lim="800000"/>
            <a:headEnd/>
            <a:tailEnd/>
          </a:ln>
        </p:spPr>
        <p:txBody>
          <a:bodyPr wrap="square">
            <a:spAutoFit/>
          </a:bodyPr>
          <a:lstStyle/>
          <a:p>
            <a:pPr algn="ctr"/>
            <a:r>
              <a:rPr lang="lv-LV" sz="3200" b="1" dirty="0" smtClean="0"/>
              <a:t>Kas bija perfekts</a:t>
            </a:r>
          </a:p>
          <a:p>
            <a:pPr algn="ctr"/>
            <a:r>
              <a:rPr lang="lv-LV" sz="3200" b="1" dirty="0" smtClean="0"/>
              <a:t>Un izpirka mūsu grēkus</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 calcmode="lin" valueType="num">
                                      <p:cBhvr additive="base">
                                        <p:cTn id="1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
                                            <p:txEl>
                                              <p:pRg st="0" end="0"/>
                                            </p:txEl>
                                          </p:spTgt>
                                        </p:tgtEl>
                                        <p:attrNameLst>
                                          <p:attrName>style.visibility</p:attrName>
                                        </p:attrNameLst>
                                      </p:cBhvr>
                                      <p:to>
                                        <p:strVal val="visible"/>
                                      </p:to>
                                    </p:set>
                                    <p:anim calcmode="lin" valueType="num">
                                      <p:cBhvr additive="base">
                                        <p:cTn id="1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par>
                                <p:cTn id="22" presetID="2" presetClass="entr" presetSubtype="4" fill="hold" nodeType="with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000"/>
                                        <p:tgtEl>
                                          <p:spTgt spid="8"/>
                                        </p:tgtEl>
                                      </p:cBhvr>
                                    </p:animEffect>
                                  </p:childTnLst>
                                </p:cTn>
                              </p:par>
                              <p:par>
                                <p:cTn id="30" presetID="2" presetClass="entr" presetSubtype="4" fill="hold" nodeType="withEffect">
                                  <p:stCondLst>
                                    <p:cond delay="0"/>
                                  </p:stCondLst>
                                  <p:childTnLst>
                                    <p:set>
                                      <p:cBhvr>
                                        <p:cTn id="31" dur="1" fill="hold">
                                          <p:stCondLst>
                                            <p:cond delay="0"/>
                                          </p:stCondLst>
                                        </p:cTn>
                                        <p:tgtEl>
                                          <p:spTgt spid="13">
                                            <p:txEl>
                                              <p:pRg st="0" end="0"/>
                                            </p:txEl>
                                          </p:spTgt>
                                        </p:tgtEl>
                                        <p:attrNameLst>
                                          <p:attrName>style.visibility</p:attrName>
                                        </p:attrNameLst>
                                      </p:cBhvr>
                                      <p:to>
                                        <p:strVal val="visible"/>
                                      </p:to>
                                    </p:set>
                                    <p:anim calcmode="lin" valueType="num">
                                      <p:cBhvr additive="base">
                                        <p:cTn id="32"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13">
                                            <p:txEl>
                                              <p:pRg st="1" end="1"/>
                                            </p:txEl>
                                          </p:spTgt>
                                        </p:tgtEl>
                                        <p:attrNameLst>
                                          <p:attrName>style.visibility</p:attrName>
                                        </p:attrNameLst>
                                      </p:cBhvr>
                                      <p:to>
                                        <p:strVal val="visible"/>
                                      </p:to>
                                    </p:set>
                                    <p:anim calcmode="lin" valueType="num">
                                      <p:cBhvr additive="base">
                                        <p:cTn id="36"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53181"/>
            <a:ext cx="8964612" cy="1071563"/>
          </a:xfrm>
        </p:spPr>
        <p:txBody>
          <a:bodyPr/>
          <a:lstStyle/>
          <a:p>
            <a:pPr eaLnBrk="1" hangingPunct="1"/>
            <a:r>
              <a:rPr lang="lv-LV" sz="3600" b="1" dirty="0" smtClean="0"/>
              <a:t>Rom.4:1-13 </a:t>
            </a:r>
            <a:r>
              <a:rPr lang="lv-LV" sz="3600" b="1" dirty="0" smtClean="0"/>
              <a:t>Ticības tēvs Ābrahams</a:t>
            </a:r>
            <a:endParaRPr lang="lv-LV" sz="3600" b="1" dirty="0" smtClean="0"/>
          </a:p>
        </p:txBody>
      </p:sp>
      <p:pic>
        <p:nvPicPr>
          <p:cNvPr id="3075" name="Picture 3" descr="DOVE019"/>
          <p:cNvPicPr>
            <a:picLocks noChangeAspect="1" noChangeArrowheads="1"/>
          </p:cNvPicPr>
          <p:nvPr/>
        </p:nvPicPr>
        <p:blipFill>
          <a:blip r:embed="rId2" cstate="print"/>
          <a:srcRect/>
          <a:stretch>
            <a:fillRect/>
          </a:stretch>
        </p:blipFill>
        <p:spPr bwMode="auto">
          <a:xfrm>
            <a:off x="53776" y="546"/>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836712"/>
            <a:ext cx="9144000" cy="5693866"/>
          </a:xfrm>
          <a:prstGeom prst="rect">
            <a:avLst/>
          </a:prstGeom>
          <a:noFill/>
          <a:ln w="9525">
            <a:noFill/>
            <a:miter lim="800000"/>
            <a:headEnd/>
            <a:tailEnd/>
          </a:ln>
        </p:spPr>
        <p:txBody>
          <a:bodyPr>
            <a:spAutoFit/>
          </a:bodyPr>
          <a:lstStyle/>
          <a:p>
            <a:r>
              <a:rPr lang="lv-LV" sz="2800" baseline="30000" dirty="0" smtClean="0"/>
              <a:t>1</a:t>
            </a:r>
            <a:r>
              <a:rPr lang="lv-LV" sz="2800" dirty="0" smtClean="0"/>
              <a:t> Ko </a:t>
            </a:r>
            <a:r>
              <a:rPr lang="lv-LV" sz="2800" dirty="0" smtClean="0"/>
              <a:t>lai mēs sakām par Ābrahāmu, par mūsu ciltstēvu pēc miesas? Ko tad viņš ir panācis? </a:t>
            </a:r>
            <a:r>
              <a:rPr lang="lv-LV" sz="2800" baseline="30000" dirty="0" smtClean="0"/>
              <a:t>2</a:t>
            </a:r>
            <a:r>
              <a:rPr lang="lv-LV" sz="2800" dirty="0" smtClean="0"/>
              <a:t> Ja Ābrahāms ir attaisnots ar saviem darbiem, viņš var lepoties, bet tikai ne Dieva priekšā. </a:t>
            </a:r>
            <a:r>
              <a:rPr lang="lv-LV" sz="2800" baseline="30000" dirty="0" smtClean="0"/>
              <a:t>3</a:t>
            </a:r>
            <a:r>
              <a:rPr lang="lv-LV" sz="2800" dirty="0" smtClean="0"/>
              <a:t>  Un ko saka Raksti? Ābrahāms </a:t>
            </a:r>
            <a:r>
              <a:rPr lang="lv-LV" sz="2800" dirty="0" smtClean="0"/>
              <a:t>ticēja </a:t>
            </a:r>
            <a:r>
              <a:rPr lang="lv-LV" sz="2800" dirty="0" smtClean="0"/>
              <a:t>Dievam, un tas viņam tika pieskaitīts par taisnību. </a:t>
            </a:r>
            <a:r>
              <a:rPr lang="lv-LV" sz="2800" baseline="30000" dirty="0" smtClean="0"/>
              <a:t>4</a:t>
            </a:r>
            <a:r>
              <a:rPr lang="lv-LV" sz="2800" dirty="0" smtClean="0"/>
              <a:t> Kas dara darbu, tam alga netiek aprēķināta pēc žēlastības, bet gan pēc tā, kas pienākas. </a:t>
            </a:r>
            <a:r>
              <a:rPr lang="lv-LV" sz="2800" baseline="30000" dirty="0" smtClean="0"/>
              <a:t>5</a:t>
            </a:r>
            <a:r>
              <a:rPr lang="lv-LV" sz="2800" dirty="0" smtClean="0"/>
              <a:t> Turpretī tam, kas nedara, bet tic Dievam, kas bezdievīgo attaisno, viņa ticība tiek pieskaitīta par taisnību. </a:t>
            </a:r>
            <a:r>
              <a:rPr lang="lv-LV" sz="2800" baseline="30000" dirty="0" smtClean="0"/>
              <a:t>6</a:t>
            </a:r>
            <a:r>
              <a:rPr lang="lv-LV" sz="2800" dirty="0" smtClean="0"/>
              <a:t> Arī Dāvids par laimīgu sauc tādu cilvēku, kam Dievs taisnību pieskaita neatkarīgi no darbiem</a:t>
            </a:r>
            <a:r>
              <a:rPr lang="lv-LV" sz="2800" dirty="0" smtClean="0"/>
              <a:t>: </a:t>
            </a:r>
            <a:r>
              <a:rPr lang="lv-LV" sz="2800" baseline="30000" dirty="0" smtClean="0"/>
              <a:t>7</a:t>
            </a:r>
            <a:r>
              <a:rPr lang="lv-LV" sz="2800" dirty="0" smtClean="0"/>
              <a:t> laimīgi </a:t>
            </a:r>
            <a:r>
              <a:rPr lang="lv-LV" sz="2800" dirty="0" smtClean="0"/>
              <a:t>tie, kam pārkāpumi </a:t>
            </a:r>
            <a:r>
              <a:rPr lang="lv-LV" sz="2800" dirty="0" smtClean="0"/>
              <a:t>piedoti un </a:t>
            </a:r>
            <a:r>
              <a:rPr lang="lv-LV" sz="2800" dirty="0" smtClean="0"/>
              <a:t>grēki apklāti</a:t>
            </a:r>
            <a:r>
              <a:rPr lang="lv-LV" sz="2800" dirty="0" smtClean="0"/>
              <a:t>, </a:t>
            </a:r>
            <a:r>
              <a:rPr lang="lv-LV" sz="2800" baseline="30000" dirty="0" smtClean="0"/>
              <a:t>8</a:t>
            </a:r>
            <a:r>
              <a:rPr lang="lv-LV" sz="2800" dirty="0" smtClean="0"/>
              <a:t> </a:t>
            </a:r>
            <a:r>
              <a:rPr lang="lv-LV" sz="2800" dirty="0" smtClean="0"/>
              <a:t>laimīgs tas vīrs</a:t>
            </a:r>
            <a:r>
              <a:rPr lang="lv-LV" sz="2800" dirty="0" smtClean="0"/>
              <a:t>, kam </a:t>
            </a:r>
            <a:r>
              <a:rPr lang="lv-LV" sz="2800" dirty="0" smtClean="0"/>
              <a:t>Kungs nepieskaita viņa grēkus. </a:t>
            </a:r>
            <a:endParaRPr lang="lv-LV" sz="2400" dirty="0" smtClean="0"/>
          </a:p>
        </p:txBody>
      </p:sp>
      <p:sp>
        <p:nvSpPr>
          <p:cNvPr id="6" name="Text Box 6"/>
          <p:cNvSpPr txBox="1">
            <a:spLocks noChangeArrowheads="1"/>
          </p:cNvSpPr>
          <p:nvPr/>
        </p:nvSpPr>
        <p:spPr bwMode="auto">
          <a:xfrm>
            <a:off x="7308304" y="0"/>
            <a:ext cx="1835696" cy="400110"/>
          </a:xfrm>
          <a:prstGeom prst="rect">
            <a:avLst/>
          </a:prstGeom>
          <a:noFill/>
          <a:ln w="9525">
            <a:noFill/>
            <a:miter lim="800000"/>
            <a:headEnd/>
            <a:tailEnd/>
          </a:ln>
        </p:spPr>
        <p:txBody>
          <a:bodyPr wrap="square">
            <a:spAutoFit/>
          </a:bodyPr>
          <a:lstStyle/>
          <a:p>
            <a:pPr>
              <a:spcBef>
                <a:spcPct val="50000"/>
              </a:spcBef>
            </a:pPr>
            <a:r>
              <a:rPr lang="lv-LV" sz="2000" dirty="0" smtClean="0"/>
              <a:t>5.mar.2023.</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lide Number Placeholder 5"/>
          <p:cNvSpPr>
            <a:spLocks noGrp="1"/>
          </p:cNvSpPr>
          <p:nvPr>
            <p:ph type="sldNum" sz="quarter" idx="12"/>
          </p:nvPr>
        </p:nvSpPr>
        <p:spPr>
          <a:noFill/>
        </p:spPr>
        <p:txBody>
          <a:bodyPr/>
          <a:lstStyle/>
          <a:p>
            <a:fld id="{5373C76A-A643-4B96-9DD0-A5192EF45F74}" type="slidenum">
              <a:rPr lang="lv-LV" smtClean="0"/>
              <a:pPr/>
              <a:t>3</a:t>
            </a:fld>
            <a:endParaRPr lang="lv-LV" smtClean="0"/>
          </a:p>
        </p:txBody>
      </p:sp>
      <p:sp>
        <p:nvSpPr>
          <p:cNvPr id="3077" name="Rectangle 6"/>
          <p:cNvSpPr>
            <a:spLocks noChangeArrowheads="1"/>
          </p:cNvSpPr>
          <p:nvPr/>
        </p:nvSpPr>
        <p:spPr bwMode="auto">
          <a:xfrm>
            <a:off x="0" y="188640"/>
            <a:ext cx="9144000" cy="6555641"/>
          </a:xfrm>
          <a:prstGeom prst="rect">
            <a:avLst/>
          </a:prstGeom>
          <a:noFill/>
          <a:ln w="9525">
            <a:noFill/>
            <a:miter lim="800000"/>
            <a:headEnd/>
            <a:tailEnd/>
          </a:ln>
        </p:spPr>
        <p:txBody>
          <a:bodyPr>
            <a:spAutoFit/>
          </a:bodyPr>
          <a:lstStyle/>
          <a:p>
            <a:r>
              <a:rPr lang="lv-LV" sz="2800" baseline="30000" dirty="0" smtClean="0"/>
              <a:t>9</a:t>
            </a:r>
            <a:r>
              <a:rPr lang="lv-LV" sz="2800" dirty="0" smtClean="0"/>
              <a:t>  Vai šī svētība ir domāta vien apgraizītajiem vai neapgraizītajiem arī? Jo ir sacīts: Ābrahāmam ticība tika pieskaitīta par taisnību. </a:t>
            </a:r>
            <a:r>
              <a:rPr lang="lv-LV" sz="2800" baseline="30000" dirty="0" smtClean="0"/>
              <a:t>10</a:t>
            </a:r>
            <a:r>
              <a:rPr lang="lv-LV" sz="2800" dirty="0" smtClean="0"/>
              <a:t> Un kad ticība viņam tika pieskaitīta – kad viņš bija apgraizīts vai kad vēl nebija? Jau tad, kad viņš vēl nebija apgraizīts, nevis kad bija. </a:t>
            </a:r>
            <a:r>
              <a:rPr lang="lv-LV" sz="2800" baseline="30000" dirty="0" smtClean="0"/>
              <a:t>11</a:t>
            </a:r>
            <a:r>
              <a:rPr lang="lv-LV" sz="2800" dirty="0" smtClean="0"/>
              <a:t> </a:t>
            </a:r>
            <a:r>
              <a:rPr lang="lv-LV" sz="2800" dirty="0" smtClean="0"/>
              <a:t> Un apgraizīšanas zīmi viņš saņēma kā apstiprinājuma zīmogu ticības taisnībai, kas viņam jau bija pirms apgraizīšanas, lai viņš kļūtu par tēvu visiem, kas tic, būdami neapgraizīti, un lai taisnība tiktu pieskaitīta arī viņiem, </a:t>
            </a:r>
            <a:r>
              <a:rPr lang="lv-LV" sz="2800" baseline="30000" dirty="0" smtClean="0"/>
              <a:t>12</a:t>
            </a:r>
            <a:r>
              <a:rPr lang="lv-LV" sz="2800" dirty="0" smtClean="0"/>
              <a:t> un lai viņš kļūtu par tēvu arī tiem apgraizītajiem, kas ne tikai ir apgraizīti, bet arī staigā tās ticības pēdās, kas mūsu tēvam Ābrahāmam bija pirms apgraizīšanas</a:t>
            </a:r>
            <a:r>
              <a:rPr lang="lv-LV" sz="2800" dirty="0" smtClean="0"/>
              <a:t>. </a:t>
            </a:r>
            <a:r>
              <a:rPr lang="lv-LV" sz="2800" baseline="30000" dirty="0" smtClean="0"/>
              <a:t>13</a:t>
            </a:r>
            <a:r>
              <a:rPr lang="lv-LV" sz="2800" dirty="0" smtClean="0"/>
              <a:t> Jo </a:t>
            </a:r>
            <a:r>
              <a:rPr lang="lv-LV" sz="2800" dirty="0" smtClean="0"/>
              <a:t>apsolījums Ābrahāmam vai viņa pēcnācējiem saņemt mantojumā pasauli nav dots bauslībā, bet ticības taisnībā. </a:t>
            </a:r>
            <a:endParaRPr lang="lv-LV"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467544" y="2852936"/>
            <a:ext cx="3456384"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4932040" y="2780928"/>
            <a:ext cx="3456384"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3" name="Rectangle 2"/>
          <p:cNvSpPr>
            <a:spLocks noGrp="1" noChangeArrowheads="1"/>
          </p:cNvSpPr>
          <p:nvPr>
            <p:ph type="title" idx="4294967295"/>
          </p:nvPr>
        </p:nvSpPr>
        <p:spPr>
          <a:xfrm>
            <a:off x="539552" y="476672"/>
            <a:ext cx="8229600" cy="850900"/>
          </a:xfrm>
        </p:spPr>
        <p:txBody>
          <a:bodyPr/>
          <a:lstStyle/>
          <a:p>
            <a:pPr eaLnBrk="1" hangingPunct="1"/>
            <a:r>
              <a:rPr lang="lv-LV" b="1" dirty="0" smtClean="0">
                <a:solidFill>
                  <a:schemeClr val="tx1"/>
                </a:solidFill>
              </a:rPr>
              <a:t>Ievads</a:t>
            </a:r>
            <a:br>
              <a:rPr lang="lv-LV" b="1" dirty="0" smtClean="0">
                <a:solidFill>
                  <a:schemeClr val="tx1"/>
                </a:solidFill>
              </a:rPr>
            </a:br>
            <a:r>
              <a:rPr lang="lv-LV" sz="2000" b="1" dirty="0" smtClean="0">
                <a:solidFill>
                  <a:schemeClr val="tx1"/>
                </a:solidFill>
              </a:rPr>
              <a:t/>
            </a:r>
            <a:br>
              <a:rPr lang="lv-LV" sz="2000" b="1" dirty="0" smtClean="0">
                <a:solidFill>
                  <a:schemeClr val="tx1"/>
                </a:solidFill>
              </a:rPr>
            </a:br>
            <a:r>
              <a:rPr lang="lv-LV" sz="4000" b="1" dirty="0" smtClean="0">
                <a:solidFill>
                  <a:schemeClr val="tx1"/>
                </a:solidFill>
              </a:rPr>
              <a:t>Kā cilvēks tiek glābts?</a:t>
            </a:r>
            <a:endParaRPr lang="lv-LV" sz="4800" b="1" dirty="0" smtClean="0">
              <a:solidFill>
                <a:schemeClr val="tx1"/>
              </a:solidFill>
            </a:endParaRPr>
          </a:p>
        </p:txBody>
      </p:sp>
      <p:sp>
        <p:nvSpPr>
          <p:cNvPr id="7" name="Rectangle 6"/>
          <p:cNvSpPr>
            <a:spLocks noChangeArrowheads="1"/>
          </p:cNvSpPr>
          <p:nvPr/>
        </p:nvSpPr>
        <p:spPr bwMode="auto">
          <a:xfrm>
            <a:off x="683568" y="1916832"/>
            <a:ext cx="2952328" cy="584775"/>
          </a:xfrm>
          <a:prstGeom prst="rect">
            <a:avLst/>
          </a:prstGeom>
          <a:noFill/>
          <a:ln w="9525">
            <a:noFill/>
            <a:miter lim="800000"/>
            <a:headEnd/>
            <a:tailEnd/>
          </a:ln>
        </p:spPr>
        <p:txBody>
          <a:bodyPr wrap="square">
            <a:spAutoFit/>
          </a:bodyPr>
          <a:lstStyle/>
          <a:p>
            <a:pPr algn="ctr"/>
            <a:r>
              <a:rPr lang="lv-LV" sz="3200" b="1" dirty="0" smtClean="0"/>
              <a:t>Vecajā Derībā</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4</a:t>
            </a:fld>
            <a:endParaRPr lang="lv-LV" smtClean="0"/>
          </a:p>
        </p:txBody>
      </p:sp>
      <p:sp>
        <p:nvSpPr>
          <p:cNvPr id="5" name="Rectangle 4"/>
          <p:cNvSpPr>
            <a:spLocks noChangeArrowheads="1"/>
          </p:cNvSpPr>
          <p:nvPr/>
        </p:nvSpPr>
        <p:spPr bwMode="auto">
          <a:xfrm>
            <a:off x="5148064" y="1908121"/>
            <a:ext cx="3096344" cy="584775"/>
          </a:xfrm>
          <a:prstGeom prst="rect">
            <a:avLst/>
          </a:prstGeom>
          <a:noFill/>
          <a:ln w="9525">
            <a:noFill/>
            <a:miter lim="800000"/>
            <a:headEnd/>
            <a:tailEnd/>
          </a:ln>
        </p:spPr>
        <p:txBody>
          <a:bodyPr wrap="square">
            <a:spAutoFit/>
          </a:bodyPr>
          <a:lstStyle/>
          <a:p>
            <a:pPr algn="ctr"/>
            <a:r>
              <a:rPr lang="lv-LV" sz="3200" b="1" dirty="0" smtClean="0"/>
              <a:t>Jaunajā Derībā</a:t>
            </a:r>
          </a:p>
        </p:txBody>
      </p:sp>
      <p:pic>
        <p:nvPicPr>
          <p:cNvPr id="8" name="Picture 7" descr="hands.png"/>
          <p:cNvPicPr>
            <a:picLocks noChangeAspect="1"/>
          </p:cNvPicPr>
          <p:nvPr/>
        </p:nvPicPr>
        <p:blipFill>
          <a:blip r:embed="rId2" cstate="print"/>
          <a:stretch>
            <a:fillRect/>
          </a:stretch>
        </p:blipFill>
        <p:spPr>
          <a:xfrm rot="16200000">
            <a:off x="899592" y="2852936"/>
            <a:ext cx="2654120" cy="2654120"/>
          </a:xfrm>
          <a:prstGeom prst="rect">
            <a:avLst/>
          </a:prstGeom>
        </p:spPr>
      </p:pic>
      <p:pic>
        <p:nvPicPr>
          <p:cNvPr id="10" name="Picture 9" descr="jesus.png"/>
          <p:cNvPicPr>
            <a:picLocks noChangeAspect="1"/>
          </p:cNvPicPr>
          <p:nvPr/>
        </p:nvPicPr>
        <p:blipFill>
          <a:blip r:embed="rId3" cstate="print"/>
          <a:stretch>
            <a:fillRect/>
          </a:stretch>
        </p:blipFill>
        <p:spPr>
          <a:xfrm>
            <a:off x="5508104" y="2780928"/>
            <a:ext cx="2438095" cy="2438095"/>
          </a:xfrm>
          <a:prstGeom prst="rect">
            <a:avLst/>
          </a:prstGeom>
        </p:spPr>
      </p:pic>
      <p:sp>
        <p:nvSpPr>
          <p:cNvPr id="13" name="Rectangle 12"/>
          <p:cNvSpPr>
            <a:spLocks noChangeArrowheads="1"/>
          </p:cNvSpPr>
          <p:nvPr/>
        </p:nvSpPr>
        <p:spPr bwMode="auto">
          <a:xfrm>
            <a:off x="827584" y="5445224"/>
            <a:ext cx="2808312" cy="584775"/>
          </a:xfrm>
          <a:prstGeom prst="rect">
            <a:avLst/>
          </a:prstGeom>
          <a:noFill/>
          <a:ln w="9525">
            <a:noFill/>
            <a:miter lim="800000"/>
            <a:headEnd/>
            <a:tailEnd/>
          </a:ln>
        </p:spPr>
        <p:txBody>
          <a:bodyPr wrap="square">
            <a:spAutoFit/>
          </a:bodyPr>
          <a:lstStyle/>
          <a:p>
            <a:pPr algn="ctr"/>
            <a:r>
              <a:rPr lang="lv-LV" sz="3200" b="1" dirty="0" smtClean="0"/>
              <a:t>ar darbiem</a:t>
            </a:r>
            <a:endParaRPr lang="lv-LV" sz="3200" b="1" dirty="0"/>
          </a:p>
        </p:txBody>
      </p:sp>
      <p:sp>
        <p:nvSpPr>
          <p:cNvPr id="14" name="Rectangle 13"/>
          <p:cNvSpPr>
            <a:spLocks noChangeArrowheads="1"/>
          </p:cNvSpPr>
          <p:nvPr/>
        </p:nvSpPr>
        <p:spPr bwMode="auto">
          <a:xfrm>
            <a:off x="4932040" y="5436513"/>
            <a:ext cx="3240360" cy="584775"/>
          </a:xfrm>
          <a:prstGeom prst="rect">
            <a:avLst/>
          </a:prstGeom>
          <a:noFill/>
          <a:ln w="9525">
            <a:noFill/>
            <a:miter lim="800000"/>
            <a:headEnd/>
            <a:tailEnd/>
          </a:ln>
        </p:spPr>
        <p:txBody>
          <a:bodyPr wrap="square">
            <a:spAutoFit/>
          </a:bodyPr>
          <a:lstStyle/>
          <a:p>
            <a:pPr algn="ctr"/>
            <a:r>
              <a:rPr lang="lv-LV" sz="3200" b="1" dirty="0" smtClean="0"/>
              <a:t>ar ticību Jēzum</a:t>
            </a:r>
            <a:endParaRPr lang="lv-LV" sz="3200" b="1" dirty="0"/>
          </a:p>
        </p:txBody>
      </p:sp>
      <p:sp>
        <p:nvSpPr>
          <p:cNvPr id="15" name="&quot;No&quot; Symbol 14"/>
          <p:cNvSpPr/>
          <p:nvPr/>
        </p:nvSpPr>
        <p:spPr>
          <a:xfrm>
            <a:off x="144016" y="2204864"/>
            <a:ext cx="4211960" cy="3600400"/>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Rectangle 15"/>
          <p:cNvSpPr>
            <a:spLocks noChangeArrowheads="1"/>
          </p:cNvSpPr>
          <p:nvPr/>
        </p:nvSpPr>
        <p:spPr bwMode="auto">
          <a:xfrm>
            <a:off x="179512" y="6093296"/>
            <a:ext cx="8496944" cy="523220"/>
          </a:xfrm>
          <a:prstGeom prst="rect">
            <a:avLst/>
          </a:prstGeom>
          <a:noFill/>
          <a:ln w="9525">
            <a:noFill/>
            <a:miter lim="800000"/>
            <a:headEnd/>
            <a:tailEnd/>
          </a:ln>
        </p:spPr>
        <p:txBody>
          <a:bodyPr wrap="square">
            <a:spAutoFit/>
          </a:bodyPr>
          <a:lstStyle/>
          <a:p>
            <a:pPr algn="ctr"/>
            <a:r>
              <a:rPr lang="lv-LV" sz="2800" dirty="0" smtClean="0"/>
              <a:t>Tad cilvēki domā, ka varētu mēģināt paši arī šodien</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000"/>
                                        <p:tgtEl>
                                          <p:spTgt spid="11"/>
                                        </p:tgtEl>
                                      </p:cBhvr>
                                    </p:animEffect>
                                  </p:childTnLst>
                                </p:cTn>
                              </p:par>
                              <p:par>
                                <p:cTn id="26" presetID="2" presetClass="entr" presetSubtype="4" fill="hold" nodeType="with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 calcmode="lin" valueType="num">
                                      <p:cBhvr additive="base">
                                        <p:cTn id="28"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2000"/>
                                        <p:tgtEl>
                                          <p:spTgt spid="12"/>
                                        </p:tgtEl>
                                      </p:cBhvr>
                                    </p:animEffect>
                                  </p:childTnLst>
                                </p:cTn>
                              </p:par>
                              <p:par>
                                <p:cTn id="34" presetID="10"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childTnLst>
                                </p:cTn>
                              </p:par>
                              <p:par>
                                <p:cTn id="37" presetID="2" presetClass="entr" presetSubtype="4" fill="hold" nodeType="with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 calcmode="lin" valueType="num">
                                      <p:cBhvr additive="base">
                                        <p:cTn id="3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 presetClass="entr" presetSubtype="4" fill="hold" nodeType="afterEffect">
                                  <p:stCondLst>
                                    <p:cond delay="0"/>
                                  </p:stCondLst>
                                  <p:childTnLst>
                                    <p:set>
                                      <p:cBhvr>
                                        <p:cTn id="43" dur="1" fill="hold">
                                          <p:stCondLst>
                                            <p:cond delay="0"/>
                                          </p:stCondLst>
                                        </p:cTn>
                                        <p:tgtEl>
                                          <p:spTgt spid="16">
                                            <p:txEl>
                                              <p:pRg st="0" end="0"/>
                                            </p:txEl>
                                          </p:spTgt>
                                        </p:tgtEl>
                                        <p:attrNameLst>
                                          <p:attrName>style.visibility</p:attrName>
                                        </p:attrNameLst>
                                      </p:cBhvr>
                                      <p:to>
                                        <p:strVal val="visible"/>
                                      </p:to>
                                    </p:set>
                                    <p:anim calcmode="lin" valueType="num">
                                      <p:cBhvr additive="base">
                                        <p:cTn id="44"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8" presetClass="entr" presetSubtype="16"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diamond(in)">
                                      <p:cBhvr>
                                        <p:cTn id="50"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0243" grpId="0"/>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467544" y="2852936"/>
            <a:ext cx="3456384" cy="252028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4932040" y="2780928"/>
            <a:ext cx="3456384" cy="252028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3" name="Rectangle 2"/>
          <p:cNvSpPr>
            <a:spLocks noGrp="1" noChangeArrowheads="1"/>
          </p:cNvSpPr>
          <p:nvPr>
            <p:ph type="title" idx="4294967295"/>
          </p:nvPr>
        </p:nvSpPr>
        <p:spPr>
          <a:xfrm>
            <a:off x="539552" y="476672"/>
            <a:ext cx="8229600" cy="850900"/>
          </a:xfrm>
        </p:spPr>
        <p:txBody>
          <a:bodyPr/>
          <a:lstStyle/>
          <a:p>
            <a:pPr eaLnBrk="1" hangingPunct="1"/>
            <a:r>
              <a:rPr lang="lv-LV" b="1" dirty="0" smtClean="0">
                <a:solidFill>
                  <a:schemeClr val="tx1"/>
                </a:solidFill>
              </a:rPr>
              <a:t>Jūdu pestītājs</a:t>
            </a:r>
            <a:endParaRPr lang="lv-LV" sz="4800" b="1" dirty="0" smtClean="0">
              <a:solidFill>
                <a:schemeClr val="tx1"/>
              </a:solidFill>
            </a:endParaRPr>
          </a:p>
        </p:txBody>
      </p:sp>
      <p:sp>
        <p:nvSpPr>
          <p:cNvPr id="7" name="Rectangle 6"/>
          <p:cNvSpPr>
            <a:spLocks noChangeArrowheads="1"/>
          </p:cNvSpPr>
          <p:nvPr/>
        </p:nvSpPr>
        <p:spPr bwMode="auto">
          <a:xfrm>
            <a:off x="683568" y="1916832"/>
            <a:ext cx="2952328" cy="584775"/>
          </a:xfrm>
          <a:prstGeom prst="rect">
            <a:avLst/>
          </a:prstGeom>
          <a:noFill/>
          <a:ln w="9525">
            <a:noFill/>
            <a:miter lim="800000"/>
            <a:headEnd/>
            <a:tailEnd/>
          </a:ln>
        </p:spPr>
        <p:txBody>
          <a:bodyPr wrap="square">
            <a:spAutoFit/>
          </a:bodyPr>
          <a:lstStyle/>
          <a:p>
            <a:pPr algn="ctr"/>
            <a:r>
              <a:rPr lang="lv-LV" sz="3200" b="1" dirty="0" smtClean="0"/>
              <a:t>Jūdu </a:t>
            </a:r>
            <a:r>
              <a:rPr lang="lv-LV" sz="3200" b="1" dirty="0" err="1" smtClean="0"/>
              <a:t>paļavība</a:t>
            </a:r>
            <a:endParaRPr lang="lv-LV" sz="3200" b="1" dirty="0" smtClean="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5</a:t>
            </a:fld>
            <a:endParaRPr lang="lv-LV" smtClean="0"/>
          </a:p>
        </p:txBody>
      </p:sp>
      <p:sp>
        <p:nvSpPr>
          <p:cNvPr id="5" name="Rectangle 4"/>
          <p:cNvSpPr>
            <a:spLocks noChangeArrowheads="1"/>
          </p:cNvSpPr>
          <p:nvPr/>
        </p:nvSpPr>
        <p:spPr bwMode="auto">
          <a:xfrm>
            <a:off x="5148064" y="1908121"/>
            <a:ext cx="3096344" cy="584775"/>
          </a:xfrm>
          <a:prstGeom prst="rect">
            <a:avLst/>
          </a:prstGeom>
          <a:noFill/>
          <a:ln w="9525">
            <a:noFill/>
            <a:miter lim="800000"/>
            <a:headEnd/>
            <a:tailEnd/>
          </a:ln>
        </p:spPr>
        <p:txBody>
          <a:bodyPr wrap="square">
            <a:spAutoFit/>
          </a:bodyPr>
          <a:lstStyle/>
          <a:p>
            <a:pPr algn="ctr"/>
            <a:r>
              <a:rPr lang="lv-LV" sz="3200" b="1" dirty="0" smtClean="0"/>
              <a:t>Kristiešu ticība</a:t>
            </a:r>
          </a:p>
        </p:txBody>
      </p:sp>
      <p:pic>
        <p:nvPicPr>
          <p:cNvPr id="10" name="Picture 9" descr="jesus.png"/>
          <p:cNvPicPr>
            <a:picLocks noChangeAspect="1"/>
          </p:cNvPicPr>
          <p:nvPr/>
        </p:nvPicPr>
        <p:blipFill>
          <a:blip r:embed="rId2" cstate="print"/>
          <a:stretch>
            <a:fillRect/>
          </a:stretch>
        </p:blipFill>
        <p:spPr>
          <a:xfrm>
            <a:off x="5508104" y="2780928"/>
            <a:ext cx="2438095" cy="2438095"/>
          </a:xfrm>
          <a:prstGeom prst="rect">
            <a:avLst/>
          </a:prstGeom>
        </p:spPr>
      </p:pic>
      <p:sp>
        <p:nvSpPr>
          <p:cNvPr id="13" name="Rectangle 12"/>
          <p:cNvSpPr>
            <a:spLocks noChangeArrowheads="1"/>
          </p:cNvSpPr>
          <p:nvPr/>
        </p:nvSpPr>
        <p:spPr bwMode="auto">
          <a:xfrm>
            <a:off x="827584" y="5445224"/>
            <a:ext cx="2808312" cy="1077218"/>
          </a:xfrm>
          <a:prstGeom prst="rect">
            <a:avLst/>
          </a:prstGeom>
          <a:noFill/>
          <a:ln w="9525">
            <a:noFill/>
            <a:miter lim="800000"/>
            <a:headEnd/>
            <a:tailEnd/>
          </a:ln>
        </p:spPr>
        <p:txBody>
          <a:bodyPr wrap="square">
            <a:spAutoFit/>
          </a:bodyPr>
          <a:lstStyle/>
          <a:p>
            <a:pPr algn="ctr"/>
            <a:r>
              <a:rPr lang="lv-LV" sz="3200" b="1" dirty="0" smtClean="0"/>
              <a:t>uz Ābrahama darbiem</a:t>
            </a:r>
            <a:endParaRPr lang="lv-LV" sz="3200" b="1" dirty="0"/>
          </a:p>
        </p:txBody>
      </p:sp>
      <p:sp>
        <p:nvSpPr>
          <p:cNvPr id="14" name="Rectangle 13"/>
          <p:cNvSpPr>
            <a:spLocks noChangeArrowheads="1"/>
          </p:cNvSpPr>
          <p:nvPr/>
        </p:nvSpPr>
        <p:spPr bwMode="auto">
          <a:xfrm>
            <a:off x="4932040" y="5436513"/>
            <a:ext cx="3240360" cy="1077218"/>
          </a:xfrm>
          <a:prstGeom prst="rect">
            <a:avLst/>
          </a:prstGeom>
          <a:noFill/>
          <a:ln w="9525">
            <a:noFill/>
            <a:miter lim="800000"/>
            <a:headEnd/>
            <a:tailEnd/>
          </a:ln>
        </p:spPr>
        <p:txBody>
          <a:bodyPr wrap="square">
            <a:spAutoFit/>
          </a:bodyPr>
          <a:lstStyle/>
          <a:p>
            <a:pPr algn="ctr"/>
            <a:r>
              <a:rPr lang="lv-LV" sz="3200" b="1" dirty="0" smtClean="0"/>
              <a:t>u</a:t>
            </a:r>
            <a:r>
              <a:rPr lang="lv-LV" sz="3200" b="1" dirty="0" smtClean="0"/>
              <a:t>z Jēzus darbiem</a:t>
            </a:r>
            <a:endParaRPr lang="lv-LV" sz="3200" b="1" dirty="0"/>
          </a:p>
        </p:txBody>
      </p:sp>
      <p:pic>
        <p:nvPicPr>
          <p:cNvPr id="19" name="Picture 18" descr="abraham.png"/>
          <p:cNvPicPr>
            <a:picLocks noChangeAspect="1"/>
          </p:cNvPicPr>
          <p:nvPr/>
        </p:nvPicPr>
        <p:blipFill>
          <a:blip r:embed="rId3" cstate="print"/>
          <a:stretch>
            <a:fillRect/>
          </a:stretch>
        </p:blipFill>
        <p:spPr>
          <a:xfrm>
            <a:off x="1115616" y="2996952"/>
            <a:ext cx="2232248" cy="22322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000"/>
                                        <p:tgtEl>
                                          <p:spTgt spid="11"/>
                                        </p:tgtEl>
                                      </p:cBhvr>
                                    </p:animEffect>
                                  </p:childTnLst>
                                </p:cTn>
                              </p:par>
                              <p:par>
                                <p:cTn id="22" presetID="2" presetClass="entr" presetSubtype="4" fill="hold" nodeType="with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2000"/>
                                        <p:tgtEl>
                                          <p:spTgt spid="12"/>
                                        </p:tgtEl>
                                      </p:cBhvr>
                                    </p:animEffect>
                                  </p:childTnLst>
                                </p:cTn>
                              </p:par>
                              <p:par>
                                <p:cTn id="30" presetID="10"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par>
                                <p:cTn id="33" presetID="2" presetClass="entr" presetSubtype="4" fill="hold" nodeType="with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 calcmode="lin" valueType="num">
                                      <p:cBhvr additive="base">
                                        <p:cTn id="35"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836712"/>
            <a:ext cx="9144000" cy="1081088"/>
          </a:xfrm>
        </p:spPr>
        <p:txBody>
          <a:bodyPr/>
          <a:lstStyle/>
          <a:p>
            <a:pPr marL="0" indent="0" algn="just">
              <a:lnSpc>
                <a:spcPct val="80000"/>
              </a:lnSpc>
              <a:buFontTx/>
              <a:buNone/>
            </a:pPr>
            <a:r>
              <a:rPr lang="lv-LV" sz="2800" i="1" baseline="30000" dirty="0" smtClean="0"/>
              <a:t>1</a:t>
            </a:r>
            <a:r>
              <a:rPr lang="lv-LV" sz="2800" i="1" dirty="0" smtClean="0"/>
              <a:t> Ko lai mēs sakām par Ābrahāmu, par mūsu ciltstēvu pēc miesas? Ko tad viņš ir panācis? </a:t>
            </a:r>
            <a:r>
              <a:rPr lang="lv-LV" sz="2800" i="1" baseline="30000" dirty="0" smtClean="0"/>
              <a:t>2</a:t>
            </a:r>
            <a:r>
              <a:rPr lang="lv-LV" sz="2800" i="1" dirty="0" smtClean="0"/>
              <a:t> Ja Ābrahāms ir attaisnots ar saviem darbiem, viņš var lepoties, bet tikai ne Dieva priekšā.</a:t>
            </a:r>
            <a:endParaRPr lang="lv-LV" sz="2800" i="1" dirty="0" smtClean="0"/>
          </a:p>
        </p:txBody>
      </p:sp>
      <p:sp>
        <p:nvSpPr>
          <p:cNvPr id="7" name="Rectangle 6"/>
          <p:cNvSpPr>
            <a:spLocks noChangeArrowheads="1"/>
          </p:cNvSpPr>
          <p:nvPr/>
        </p:nvSpPr>
        <p:spPr bwMode="auto">
          <a:xfrm>
            <a:off x="0" y="2348880"/>
            <a:ext cx="5508104" cy="4431983"/>
          </a:xfrm>
          <a:prstGeom prst="rect">
            <a:avLst/>
          </a:prstGeom>
          <a:noFill/>
          <a:ln w="9525">
            <a:noFill/>
            <a:miter lim="800000"/>
            <a:headEnd/>
            <a:tailEnd/>
          </a:ln>
        </p:spPr>
        <p:txBody>
          <a:bodyPr wrap="square">
            <a:spAutoFit/>
          </a:bodyPr>
          <a:lstStyle/>
          <a:p>
            <a:pPr>
              <a:spcBef>
                <a:spcPts val="1200"/>
              </a:spcBef>
              <a:buFontTx/>
              <a:buChar char="•"/>
            </a:pPr>
            <a:r>
              <a:rPr lang="lv-LV" sz="2800" b="1" dirty="0" smtClean="0"/>
              <a:t>Ābrahams</a:t>
            </a:r>
            <a:r>
              <a:rPr lang="lv-LV" sz="2800" dirty="0" smtClean="0"/>
              <a:t> varēja </a:t>
            </a:r>
            <a:r>
              <a:rPr lang="lv-LV" sz="2800" b="1" dirty="0" smtClean="0"/>
              <a:t>lepoties</a:t>
            </a:r>
            <a:r>
              <a:rPr lang="lv-LV" sz="2800" dirty="0" smtClean="0"/>
              <a:t> ar savu </a:t>
            </a:r>
            <a:r>
              <a:rPr lang="lv-LV" sz="2800" b="1" dirty="0" smtClean="0"/>
              <a:t>dzīvi cilvēku priekšā</a:t>
            </a:r>
            <a:r>
              <a:rPr lang="lv-LV" sz="2800" dirty="0" smtClean="0"/>
              <a:t>, bet </a:t>
            </a:r>
          </a:p>
          <a:p>
            <a:pPr>
              <a:spcBef>
                <a:spcPts val="1200"/>
              </a:spcBef>
              <a:buFontTx/>
              <a:buChar char="•"/>
            </a:pPr>
            <a:r>
              <a:rPr lang="lv-LV" sz="2800" b="1" dirty="0" smtClean="0"/>
              <a:t>Ne Dieva priekšā</a:t>
            </a:r>
            <a:r>
              <a:rPr lang="lv-LV" sz="2800" dirty="0" smtClean="0"/>
              <a:t>, jo arī viņam bija grēki: </a:t>
            </a:r>
            <a:r>
              <a:rPr lang="lv-LV" sz="2800" b="1" dirty="0" smtClean="0"/>
              <a:t>iekāre</a:t>
            </a:r>
            <a:r>
              <a:rPr lang="lv-LV" sz="2800" dirty="0" smtClean="0"/>
              <a:t>, </a:t>
            </a:r>
            <a:r>
              <a:rPr lang="lv-LV" sz="2800" b="1" dirty="0" smtClean="0"/>
              <a:t>cietsirdība</a:t>
            </a:r>
            <a:r>
              <a:rPr lang="lv-LV" sz="2800" dirty="0" smtClean="0"/>
              <a:t>, </a:t>
            </a:r>
            <a:r>
              <a:rPr lang="lv-LV" sz="2800" b="1" dirty="0" smtClean="0"/>
              <a:t>sievas</a:t>
            </a:r>
            <a:r>
              <a:rPr lang="lv-LV" sz="2800" dirty="0" smtClean="0"/>
              <a:t> un </a:t>
            </a:r>
            <a:r>
              <a:rPr lang="lv-LV" sz="2800" b="1" dirty="0" smtClean="0"/>
              <a:t>bērna padzīšana</a:t>
            </a:r>
            <a:r>
              <a:rPr lang="lv-LV" sz="2800" dirty="0" smtClean="0"/>
              <a:t>.</a:t>
            </a:r>
          </a:p>
          <a:p>
            <a:pPr>
              <a:spcBef>
                <a:spcPts val="1200"/>
              </a:spcBef>
              <a:buFontTx/>
              <a:buChar char="•"/>
            </a:pPr>
            <a:r>
              <a:rPr lang="lv-LV" sz="2800" b="1" dirty="0" smtClean="0"/>
              <a:t>Ābrahams</a:t>
            </a:r>
            <a:r>
              <a:rPr lang="lv-LV" sz="2800" dirty="0" smtClean="0"/>
              <a:t> paklausīja </a:t>
            </a:r>
            <a:r>
              <a:rPr lang="lv-LV" sz="2800" b="1" dirty="0" smtClean="0"/>
              <a:t>Sārai</a:t>
            </a:r>
            <a:r>
              <a:rPr lang="lv-LV" sz="2800" dirty="0" smtClean="0"/>
              <a:t> un ņēma par </a:t>
            </a:r>
            <a:r>
              <a:rPr lang="lv-LV" sz="2800" b="1" dirty="0" smtClean="0"/>
              <a:t>blakus sievu </a:t>
            </a:r>
            <a:r>
              <a:rPr lang="lv-LV" sz="2800" b="1" dirty="0" err="1" smtClean="0"/>
              <a:t>Hagari</a:t>
            </a:r>
            <a:r>
              <a:rPr lang="lv-LV" sz="2800" dirty="0" smtClean="0"/>
              <a:t>.</a:t>
            </a:r>
            <a:endParaRPr lang="lv-LV" sz="2800" dirty="0"/>
          </a:p>
          <a:p>
            <a:pPr>
              <a:spcBef>
                <a:spcPts val="1200"/>
              </a:spcBef>
              <a:buFontTx/>
              <a:buChar char="•"/>
            </a:pPr>
            <a:r>
              <a:rPr lang="lv-LV" sz="2800" dirty="0" smtClean="0"/>
              <a:t>Vēlāk </a:t>
            </a:r>
            <a:r>
              <a:rPr lang="lv-LV" sz="2800" b="1" dirty="0" smtClean="0"/>
              <a:t>Ābrahams padzina </a:t>
            </a:r>
            <a:r>
              <a:rPr lang="lv-LV" sz="2800" b="1" dirty="0" err="1" smtClean="0"/>
              <a:t>Hagari</a:t>
            </a:r>
            <a:r>
              <a:rPr lang="lv-LV" sz="2800" dirty="0" smtClean="0"/>
              <a:t>, Sāras </a:t>
            </a:r>
            <a:r>
              <a:rPr lang="lv-LV" sz="2800" b="1" dirty="0" smtClean="0"/>
              <a:t>greizsirdības dēļ</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6</a:t>
            </a:fld>
            <a:endParaRPr lang="lv-LV" smtClean="0"/>
          </a:p>
        </p:txBody>
      </p:sp>
      <p:sp>
        <p:nvSpPr>
          <p:cNvPr id="5" name="Rectangle 2"/>
          <p:cNvSpPr>
            <a:spLocks noGrp="1" noChangeArrowheads="1"/>
          </p:cNvSpPr>
          <p:nvPr>
            <p:ph type="title" idx="4294967295"/>
          </p:nvPr>
        </p:nvSpPr>
        <p:spPr>
          <a:xfrm>
            <a:off x="539552" y="0"/>
            <a:ext cx="8229600" cy="850900"/>
          </a:xfrm>
        </p:spPr>
        <p:txBody>
          <a:bodyPr/>
          <a:lstStyle/>
          <a:p>
            <a:pPr eaLnBrk="1" hangingPunct="1"/>
            <a:r>
              <a:rPr lang="lv-LV" b="1" dirty="0" smtClean="0">
                <a:solidFill>
                  <a:schemeClr val="tx1"/>
                </a:solidFill>
              </a:rPr>
              <a:t>Vai Ābrahams bija bez grēka?</a:t>
            </a:r>
            <a:endParaRPr lang="lv-LV" sz="4800" b="1" dirty="0" smtClean="0">
              <a:solidFill>
                <a:schemeClr val="tx1"/>
              </a:solidFill>
            </a:endParaRPr>
          </a:p>
        </p:txBody>
      </p:sp>
      <p:pic>
        <p:nvPicPr>
          <p:cNvPr id="11266" name="Picture 2" descr="Hagar, Mother of Ishmael | Bible Characters"/>
          <p:cNvPicPr>
            <a:picLocks noChangeAspect="1" noChangeArrowheads="1"/>
          </p:cNvPicPr>
          <p:nvPr/>
        </p:nvPicPr>
        <p:blipFill>
          <a:blip r:embed="rId2" cstate="print"/>
          <a:srcRect/>
          <a:stretch>
            <a:fillRect/>
          </a:stretch>
        </p:blipFill>
        <p:spPr bwMode="auto">
          <a:xfrm>
            <a:off x="5436096" y="2060848"/>
            <a:ext cx="3438525" cy="4572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1266"/>
                                        </p:tgtEl>
                                        <p:attrNameLst>
                                          <p:attrName>style.visibility</p:attrName>
                                        </p:attrNameLst>
                                      </p:cBhvr>
                                      <p:to>
                                        <p:strVal val="visible"/>
                                      </p:to>
                                    </p:set>
                                    <p:animEffect transition="in" filter="fade">
                                      <p:cBhvr>
                                        <p:cTn id="11" dur="2000"/>
                                        <p:tgtEl>
                                          <p:spTgt spid="11266"/>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10244">
                                            <p:txEl>
                                              <p:pRg st="0" end="0"/>
                                            </p:txEl>
                                          </p:spTgt>
                                        </p:tgtEl>
                                        <p:attrNameLst>
                                          <p:attrName>style.visibility</p:attrName>
                                        </p:attrNameLst>
                                      </p:cBhvr>
                                      <p:to>
                                        <p:strVal val="visible"/>
                                      </p:to>
                                    </p:set>
                                    <p:anim calcmode="lin" valueType="num">
                                      <p:cBhvr additive="base">
                                        <p:cTn id="15"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1" end="1"/>
                                            </p:txEl>
                                          </p:spTgt>
                                        </p:tgtEl>
                                        <p:attrNameLst>
                                          <p:attrName>style.visibility</p:attrName>
                                        </p:attrNameLst>
                                      </p:cBhvr>
                                      <p:to>
                                        <p:strVal val="visible"/>
                                      </p:to>
                                    </p:set>
                                    <p:anim calcmode="lin" valueType="num">
                                      <p:cBhvr additive="base">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395536" y="692696"/>
            <a:ext cx="3456384" cy="2520280"/>
          </a:xfrm>
          <a:prstGeom prst="roundRect">
            <a:avLst/>
          </a:prstGeom>
          <a:blipFill>
            <a:blip r:embed="rId2"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5148064" y="4337720"/>
            <a:ext cx="3456384" cy="2520280"/>
          </a:xfrm>
          <a:prstGeom prst="roundRect">
            <a:avLst/>
          </a:prstGeom>
          <a:blipFill>
            <a:blip r:embed="rId3"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3" name="Rectangle 2"/>
          <p:cNvSpPr>
            <a:spLocks noGrp="1" noChangeArrowheads="1"/>
          </p:cNvSpPr>
          <p:nvPr>
            <p:ph type="title" idx="4294967295"/>
          </p:nvPr>
        </p:nvSpPr>
        <p:spPr>
          <a:xfrm>
            <a:off x="467544" y="0"/>
            <a:ext cx="8229600" cy="692696"/>
          </a:xfrm>
        </p:spPr>
        <p:txBody>
          <a:bodyPr/>
          <a:lstStyle/>
          <a:p>
            <a:pPr eaLnBrk="1" hangingPunct="1"/>
            <a:r>
              <a:rPr lang="lv-LV" b="1" dirty="0" smtClean="0">
                <a:solidFill>
                  <a:schemeClr val="tx1"/>
                </a:solidFill>
              </a:rPr>
              <a:t>Neviens nav pilnīgs</a:t>
            </a:r>
            <a:endParaRPr lang="lv-LV" sz="4800" b="1" dirty="0" smtClean="0">
              <a:solidFill>
                <a:schemeClr val="tx1"/>
              </a:solidFill>
            </a:endParaRPr>
          </a:p>
        </p:txBody>
      </p:sp>
      <p:sp>
        <p:nvSpPr>
          <p:cNvPr id="7" name="Rectangle 6"/>
          <p:cNvSpPr>
            <a:spLocks noChangeArrowheads="1"/>
          </p:cNvSpPr>
          <p:nvPr/>
        </p:nvSpPr>
        <p:spPr bwMode="auto">
          <a:xfrm>
            <a:off x="611560" y="3132257"/>
            <a:ext cx="2952328" cy="584775"/>
          </a:xfrm>
          <a:prstGeom prst="rect">
            <a:avLst/>
          </a:prstGeom>
          <a:noFill/>
          <a:ln w="9525">
            <a:noFill/>
            <a:miter lim="800000"/>
            <a:headEnd/>
            <a:tailEnd/>
          </a:ln>
        </p:spPr>
        <p:txBody>
          <a:bodyPr wrap="square">
            <a:spAutoFit/>
          </a:bodyPr>
          <a:lstStyle/>
          <a:p>
            <a:pPr algn="ctr"/>
            <a:r>
              <a:rPr lang="lv-LV" sz="3200" b="1" dirty="0" err="1" smtClean="0"/>
              <a:t>Noa</a:t>
            </a:r>
            <a:r>
              <a:rPr lang="lv-LV" sz="3200" b="1" dirty="0" smtClean="0"/>
              <a:t> piedzērās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7</a:t>
            </a:fld>
            <a:endParaRPr lang="lv-LV" smtClean="0"/>
          </a:p>
        </p:txBody>
      </p:sp>
      <p:sp>
        <p:nvSpPr>
          <p:cNvPr id="5" name="Rectangle 4"/>
          <p:cNvSpPr>
            <a:spLocks noChangeArrowheads="1"/>
          </p:cNvSpPr>
          <p:nvPr/>
        </p:nvSpPr>
        <p:spPr bwMode="auto">
          <a:xfrm>
            <a:off x="4067944" y="3717032"/>
            <a:ext cx="5076056" cy="584775"/>
          </a:xfrm>
          <a:prstGeom prst="rect">
            <a:avLst/>
          </a:prstGeom>
          <a:noFill/>
          <a:ln w="9525">
            <a:noFill/>
            <a:miter lim="800000"/>
            <a:headEnd/>
            <a:tailEnd/>
          </a:ln>
        </p:spPr>
        <p:txBody>
          <a:bodyPr wrap="square">
            <a:spAutoFit/>
          </a:bodyPr>
          <a:lstStyle/>
          <a:p>
            <a:pPr algn="ctr"/>
            <a:r>
              <a:rPr lang="lv-LV" sz="3200" b="1" dirty="0" err="1" smtClean="0"/>
              <a:t>ķ</a:t>
            </a:r>
            <a:r>
              <a:rPr lang="lv-LV" sz="3200" b="1" dirty="0" err="1" smtClean="0"/>
              <a:t>.Dāvids</a:t>
            </a:r>
            <a:r>
              <a:rPr lang="lv-LV" sz="3200" b="1" dirty="0" smtClean="0"/>
              <a:t> pārkāpa laulību</a:t>
            </a:r>
          </a:p>
        </p:txBody>
      </p:sp>
      <p:sp>
        <p:nvSpPr>
          <p:cNvPr id="15" name="Rounded Rectangle 14"/>
          <p:cNvSpPr/>
          <p:nvPr/>
        </p:nvSpPr>
        <p:spPr>
          <a:xfrm>
            <a:off x="5364088" y="1196752"/>
            <a:ext cx="3456384" cy="2520280"/>
          </a:xfrm>
          <a:prstGeom prst="roundRect">
            <a:avLst/>
          </a:prstGeom>
          <a:blipFill>
            <a:blip r:embed="rId4"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a:spLocks noChangeArrowheads="1"/>
          </p:cNvSpPr>
          <p:nvPr/>
        </p:nvSpPr>
        <p:spPr bwMode="auto">
          <a:xfrm>
            <a:off x="3851920" y="620688"/>
            <a:ext cx="5292080" cy="584775"/>
          </a:xfrm>
          <a:prstGeom prst="rect">
            <a:avLst/>
          </a:prstGeom>
          <a:noFill/>
          <a:ln w="9525">
            <a:noFill/>
            <a:miter lim="800000"/>
            <a:headEnd/>
            <a:tailEnd/>
          </a:ln>
        </p:spPr>
        <p:txBody>
          <a:bodyPr wrap="square">
            <a:spAutoFit/>
          </a:bodyPr>
          <a:lstStyle/>
          <a:p>
            <a:pPr algn="ctr"/>
            <a:r>
              <a:rPr lang="lv-LV" sz="3200" b="1" dirty="0" smtClean="0"/>
              <a:t>Mozus nogalin</a:t>
            </a:r>
            <a:r>
              <a:rPr lang="lv-LV" sz="3200" b="1" dirty="0" smtClean="0"/>
              <a:t>āja ēģiptieti</a:t>
            </a:r>
            <a:endParaRPr lang="lv-LV" sz="3200" b="1" dirty="0" smtClean="0"/>
          </a:p>
        </p:txBody>
      </p:sp>
      <p:sp>
        <p:nvSpPr>
          <p:cNvPr id="17" name="Rounded Rectangle 16"/>
          <p:cNvSpPr/>
          <p:nvPr/>
        </p:nvSpPr>
        <p:spPr>
          <a:xfrm>
            <a:off x="395536" y="3789040"/>
            <a:ext cx="3456384" cy="2520280"/>
          </a:xfrm>
          <a:prstGeom prst="roundRect">
            <a:avLst/>
          </a:prstGeom>
          <a:blipFill>
            <a:blip r:embed="rId5" cstate="prin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a:spLocks noChangeArrowheads="1"/>
          </p:cNvSpPr>
          <p:nvPr/>
        </p:nvSpPr>
        <p:spPr bwMode="auto">
          <a:xfrm>
            <a:off x="-180528" y="6273225"/>
            <a:ext cx="5400600" cy="584775"/>
          </a:xfrm>
          <a:prstGeom prst="rect">
            <a:avLst/>
          </a:prstGeom>
          <a:noFill/>
          <a:ln w="9525">
            <a:noFill/>
            <a:miter lim="800000"/>
            <a:headEnd/>
            <a:tailEnd/>
          </a:ln>
        </p:spPr>
        <p:txBody>
          <a:bodyPr wrap="square">
            <a:spAutoFit/>
          </a:bodyPr>
          <a:lstStyle/>
          <a:p>
            <a:pPr algn="ctr"/>
            <a:r>
              <a:rPr lang="lv-LV" sz="3200" b="1" dirty="0" err="1" smtClean="0"/>
              <a:t>ķ.</a:t>
            </a:r>
            <a:r>
              <a:rPr lang="lv-LV" sz="3200" b="1" dirty="0" err="1" smtClean="0"/>
              <a:t>Sauls</a:t>
            </a:r>
            <a:r>
              <a:rPr lang="lv-LV" sz="3200" b="1" dirty="0" smtClean="0"/>
              <a:t> gāja pie zīlnieces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2000"/>
                                        <p:tgtEl>
                                          <p:spTgt spid="11"/>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16">
                                            <p:txEl>
                                              <p:pRg st="0" end="0"/>
                                            </p:txEl>
                                          </p:spTgt>
                                        </p:tgtEl>
                                        <p:attrNameLst>
                                          <p:attrName>style.visibility</p:attrName>
                                        </p:attrNameLst>
                                      </p:cBhvr>
                                      <p:to>
                                        <p:strVal val="visible"/>
                                      </p:to>
                                    </p:set>
                                    <p:anim calcmode="lin" valueType="num">
                                      <p:cBhvr additive="base">
                                        <p:cTn id="20"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6">
                                            <p:txEl>
                                              <p:pRg st="0" end="0"/>
                                            </p:txEl>
                                          </p:spTgt>
                                        </p:tgtEl>
                                        <p:attrNameLst>
                                          <p:attrName>ppt_y</p:attrName>
                                        </p:attrNameLst>
                                      </p:cBhvr>
                                      <p:tavLst>
                                        <p:tav tm="0">
                                          <p:val>
                                            <p:strVal val="1+#ppt_h/2"/>
                                          </p:val>
                                        </p:tav>
                                        <p:tav tm="100000">
                                          <p:val>
                                            <p:strVal val="#ppt_y"/>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000"/>
                                        <p:tgtEl>
                                          <p:spTgt spid="15"/>
                                        </p:tgtEl>
                                      </p:cBhvr>
                                    </p:animEffect>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18">
                                            <p:txEl>
                                              <p:pRg st="0" end="0"/>
                                            </p:txEl>
                                          </p:spTgt>
                                        </p:tgtEl>
                                        <p:attrNameLst>
                                          <p:attrName>style.visibility</p:attrName>
                                        </p:attrNameLst>
                                      </p:cBhvr>
                                      <p:to>
                                        <p:strVal val="visible"/>
                                      </p:to>
                                    </p:set>
                                    <p:anim calcmode="lin" valueType="num">
                                      <p:cBhvr additive="base">
                                        <p:cTn id="28"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2000"/>
                                        <p:tgtEl>
                                          <p:spTgt spid="17"/>
                                        </p:tgtEl>
                                      </p:cBhvr>
                                    </p:animEffect>
                                  </p:childTnLst>
                                </p:cTn>
                              </p:par>
                            </p:childTnLst>
                          </p:cTn>
                        </p:par>
                        <p:par>
                          <p:cTn id="33" fill="hold">
                            <p:stCondLst>
                              <p:cond delay="6500"/>
                            </p:stCondLst>
                            <p:childTnLst>
                              <p:par>
                                <p:cTn id="34" presetID="2" presetClass="entr" presetSubtype="4" fill="hold" nodeType="afterEffect">
                                  <p:stCondLst>
                                    <p:cond delay="0"/>
                                  </p:stCondLst>
                                  <p:childTnLst>
                                    <p:set>
                                      <p:cBhvr>
                                        <p:cTn id="35" dur="1" fill="hold">
                                          <p:stCondLst>
                                            <p:cond delay="0"/>
                                          </p:stCondLst>
                                        </p:cTn>
                                        <p:tgtEl>
                                          <p:spTgt spid="5">
                                            <p:txEl>
                                              <p:pRg st="0" end="0"/>
                                            </p:txEl>
                                          </p:spTgt>
                                        </p:tgtEl>
                                        <p:attrNameLst>
                                          <p:attrName>style.visibility</p:attrName>
                                        </p:attrNameLst>
                                      </p:cBhvr>
                                      <p:to>
                                        <p:strVal val="visible"/>
                                      </p:to>
                                    </p:set>
                                    <p:anim calcmode="lin" valueType="num">
                                      <p:cBhvr additive="base">
                                        <p:cTn id="3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0243" grpId="0"/>
      <p:bldP spid="15"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6012160" y="1772816"/>
            <a:ext cx="2592288"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4" name="Rectangle 3"/>
          <p:cNvSpPr>
            <a:spLocks noGrp="1" noChangeArrowheads="1"/>
          </p:cNvSpPr>
          <p:nvPr>
            <p:ph type="body" idx="1"/>
          </p:nvPr>
        </p:nvSpPr>
        <p:spPr>
          <a:xfrm>
            <a:off x="0" y="43656"/>
            <a:ext cx="9144000" cy="1081088"/>
          </a:xfrm>
        </p:spPr>
        <p:txBody>
          <a:bodyPr/>
          <a:lstStyle/>
          <a:p>
            <a:pPr marL="0" indent="0" algn="just">
              <a:lnSpc>
                <a:spcPct val="80000"/>
              </a:lnSpc>
              <a:spcBef>
                <a:spcPct val="0"/>
              </a:spcBef>
              <a:buFontTx/>
              <a:buNone/>
            </a:pPr>
            <a:r>
              <a:rPr lang="lv-LV" sz="2700" i="1" baseline="30000" dirty="0" smtClean="0"/>
              <a:t>3</a:t>
            </a:r>
            <a:r>
              <a:rPr lang="lv-LV" sz="2700" i="1" dirty="0" smtClean="0"/>
              <a:t> </a:t>
            </a:r>
            <a:r>
              <a:rPr lang="lv-LV" sz="2700" i="1" dirty="0" smtClean="0"/>
              <a:t>Un </a:t>
            </a:r>
            <a:r>
              <a:rPr lang="lv-LV" sz="2700" i="1" dirty="0" smtClean="0"/>
              <a:t>ko saka Raksti? Ābrahāms ticēja Dievam, un tas viņam tika pieskaitīts par taisnību. </a:t>
            </a:r>
            <a:r>
              <a:rPr lang="lv-LV" sz="2700" i="1" baseline="30000" dirty="0" smtClean="0"/>
              <a:t>4</a:t>
            </a:r>
            <a:r>
              <a:rPr lang="lv-LV" sz="2700" i="1" dirty="0" smtClean="0"/>
              <a:t> Kas dara darbu, tam alga netiek aprēķināta pēc žēlastības, bet gan pēc tā, kas pienākas. </a:t>
            </a:r>
            <a:r>
              <a:rPr lang="lv-LV" sz="2700" i="1" baseline="30000" dirty="0" smtClean="0"/>
              <a:t>5</a:t>
            </a:r>
            <a:r>
              <a:rPr lang="lv-LV" sz="2700" i="1" dirty="0" smtClean="0"/>
              <a:t> Turpretī tam, kas nedara, bet tic Dievam, kas bezdievīgo attaisno, viņa ticība tiek pieskaitīta par taisnību.</a:t>
            </a:r>
            <a:endParaRPr lang="lv-LV" sz="2700" i="1" dirty="0" smtClean="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8</a:t>
            </a:fld>
            <a:endParaRPr lang="lv-LV" smtClean="0"/>
          </a:p>
        </p:txBody>
      </p:sp>
      <p:sp>
        <p:nvSpPr>
          <p:cNvPr id="5" name="Rectangle 4"/>
          <p:cNvSpPr>
            <a:spLocks noChangeArrowheads="1"/>
          </p:cNvSpPr>
          <p:nvPr/>
        </p:nvSpPr>
        <p:spPr bwMode="auto">
          <a:xfrm>
            <a:off x="0" y="5911850"/>
            <a:ext cx="9144000" cy="954107"/>
          </a:xfrm>
          <a:prstGeom prst="rect">
            <a:avLst/>
          </a:prstGeom>
          <a:noFill/>
          <a:ln w="9525">
            <a:noFill/>
            <a:miter lim="800000"/>
            <a:headEnd/>
            <a:tailEnd/>
          </a:ln>
        </p:spPr>
        <p:txBody>
          <a:bodyPr wrap="square">
            <a:spAutoFit/>
          </a:bodyPr>
          <a:lstStyle/>
          <a:p>
            <a:pPr algn="ctr"/>
            <a:r>
              <a:rPr lang="lv-LV" sz="2800" dirty="0" smtClean="0"/>
              <a:t>“</a:t>
            </a:r>
            <a:r>
              <a:rPr lang="lv-LV" sz="2800" i="1" dirty="0" err="1" smtClean="0"/>
              <a:t>Ābrāms</a:t>
            </a:r>
            <a:r>
              <a:rPr lang="lv-LV" sz="2800" i="1" dirty="0" smtClean="0"/>
              <a:t> uzticējās Tam Kungam, un Dievs to viņam pieskaitīja par taisnību</a:t>
            </a:r>
            <a:r>
              <a:rPr lang="lv-LV" sz="2800" dirty="0" smtClean="0"/>
              <a:t>.” (1.Moz.15:6)</a:t>
            </a:r>
            <a:endParaRPr lang="lv-LV" sz="2800" dirty="0"/>
          </a:p>
        </p:txBody>
      </p:sp>
      <p:sp>
        <p:nvSpPr>
          <p:cNvPr id="8" name="Rounded Rectangle 7"/>
          <p:cNvSpPr/>
          <p:nvPr/>
        </p:nvSpPr>
        <p:spPr>
          <a:xfrm>
            <a:off x="539552" y="1772816"/>
            <a:ext cx="2592288"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ands.png"/>
          <p:cNvPicPr>
            <a:picLocks noChangeAspect="1"/>
          </p:cNvPicPr>
          <p:nvPr/>
        </p:nvPicPr>
        <p:blipFill>
          <a:blip r:embed="rId2" cstate="print"/>
          <a:stretch>
            <a:fillRect/>
          </a:stretch>
        </p:blipFill>
        <p:spPr>
          <a:xfrm rot="16200000">
            <a:off x="847109" y="1609275"/>
            <a:ext cx="1944216" cy="2559330"/>
          </a:xfrm>
          <a:prstGeom prst="rect">
            <a:avLst/>
          </a:prstGeom>
        </p:spPr>
      </p:pic>
      <p:pic>
        <p:nvPicPr>
          <p:cNvPr id="11" name="Picture 10" descr="jesus.png"/>
          <p:cNvPicPr>
            <a:picLocks noChangeAspect="1"/>
          </p:cNvPicPr>
          <p:nvPr/>
        </p:nvPicPr>
        <p:blipFill>
          <a:blip r:embed="rId3" cstate="print"/>
          <a:stretch>
            <a:fillRect/>
          </a:stretch>
        </p:blipFill>
        <p:spPr>
          <a:xfrm>
            <a:off x="6516216" y="2132856"/>
            <a:ext cx="1512168" cy="1512168"/>
          </a:xfrm>
          <a:prstGeom prst="rect">
            <a:avLst/>
          </a:prstGeom>
        </p:spPr>
      </p:pic>
      <p:sp>
        <p:nvSpPr>
          <p:cNvPr id="12" name="Rectangle 11"/>
          <p:cNvSpPr>
            <a:spLocks noChangeArrowheads="1"/>
          </p:cNvSpPr>
          <p:nvPr/>
        </p:nvSpPr>
        <p:spPr bwMode="auto">
          <a:xfrm>
            <a:off x="395536" y="1700808"/>
            <a:ext cx="2808312" cy="584775"/>
          </a:xfrm>
          <a:prstGeom prst="rect">
            <a:avLst/>
          </a:prstGeom>
          <a:noFill/>
          <a:ln w="9525">
            <a:noFill/>
            <a:miter lim="800000"/>
            <a:headEnd/>
            <a:tailEnd/>
          </a:ln>
        </p:spPr>
        <p:txBody>
          <a:bodyPr wrap="square">
            <a:spAutoFit/>
          </a:bodyPr>
          <a:lstStyle/>
          <a:p>
            <a:pPr algn="ctr"/>
            <a:r>
              <a:rPr lang="lv-LV" sz="3200" b="1" dirty="0" smtClean="0"/>
              <a:t>darbi</a:t>
            </a:r>
            <a:endParaRPr lang="lv-LV" sz="3200" b="1" dirty="0"/>
          </a:p>
        </p:txBody>
      </p:sp>
      <p:sp>
        <p:nvSpPr>
          <p:cNvPr id="15" name="Rounded Rectangle 14"/>
          <p:cNvSpPr/>
          <p:nvPr/>
        </p:nvSpPr>
        <p:spPr>
          <a:xfrm>
            <a:off x="539552" y="4077072"/>
            <a:ext cx="2592288"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5940152" y="4149080"/>
            <a:ext cx="2592288" cy="18722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coins.png"/>
          <p:cNvPicPr>
            <a:picLocks noChangeAspect="1"/>
          </p:cNvPicPr>
          <p:nvPr/>
        </p:nvPicPr>
        <p:blipFill>
          <a:blip r:embed="rId4" cstate="print"/>
          <a:stretch>
            <a:fillRect/>
          </a:stretch>
        </p:blipFill>
        <p:spPr>
          <a:xfrm>
            <a:off x="1187624" y="4653136"/>
            <a:ext cx="1219200" cy="1219200"/>
          </a:xfrm>
          <a:prstGeom prst="rect">
            <a:avLst/>
          </a:prstGeom>
        </p:spPr>
      </p:pic>
      <p:sp>
        <p:nvSpPr>
          <p:cNvPr id="18" name="Rectangle 17"/>
          <p:cNvSpPr>
            <a:spLocks noChangeArrowheads="1"/>
          </p:cNvSpPr>
          <p:nvPr/>
        </p:nvSpPr>
        <p:spPr bwMode="auto">
          <a:xfrm>
            <a:off x="395536" y="4149080"/>
            <a:ext cx="2808312" cy="584775"/>
          </a:xfrm>
          <a:prstGeom prst="rect">
            <a:avLst/>
          </a:prstGeom>
          <a:noFill/>
          <a:ln w="9525">
            <a:noFill/>
            <a:miter lim="800000"/>
            <a:headEnd/>
            <a:tailEnd/>
          </a:ln>
        </p:spPr>
        <p:txBody>
          <a:bodyPr wrap="square">
            <a:spAutoFit/>
          </a:bodyPr>
          <a:lstStyle/>
          <a:p>
            <a:pPr algn="ctr"/>
            <a:r>
              <a:rPr lang="lv-LV" sz="3200" b="1" dirty="0" smtClean="0"/>
              <a:t>alga</a:t>
            </a:r>
            <a:endParaRPr lang="lv-LV" sz="3200" b="1" dirty="0"/>
          </a:p>
        </p:txBody>
      </p:sp>
      <p:pic>
        <p:nvPicPr>
          <p:cNvPr id="19" name="Picture 18" descr="heaven2.png"/>
          <p:cNvPicPr>
            <a:picLocks noChangeAspect="1"/>
          </p:cNvPicPr>
          <p:nvPr/>
        </p:nvPicPr>
        <p:blipFill>
          <a:blip r:embed="rId5" cstate="print"/>
          <a:stretch>
            <a:fillRect/>
          </a:stretch>
        </p:blipFill>
        <p:spPr>
          <a:xfrm>
            <a:off x="6372200" y="4437112"/>
            <a:ext cx="1584176" cy="1584176"/>
          </a:xfrm>
          <a:prstGeom prst="rect">
            <a:avLst/>
          </a:prstGeom>
        </p:spPr>
      </p:pic>
      <p:sp>
        <p:nvSpPr>
          <p:cNvPr id="13" name="Rectangle 12"/>
          <p:cNvSpPr>
            <a:spLocks noChangeArrowheads="1"/>
          </p:cNvSpPr>
          <p:nvPr/>
        </p:nvSpPr>
        <p:spPr bwMode="auto">
          <a:xfrm>
            <a:off x="5580112" y="4068361"/>
            <a:ext cx="3240360" cy="584775"/>
          </a:xfrm>
          <a:prstGeom prst="rect">
            <a:avLst/>
          </a:prstGeom>
          <a:noFill/>
          <a:ln w="9525">
            <a:noFill/>
            <a:miter lim="800000"/>
            <a:headEnd/>
            <a:tailEnd/>
          </a:ln>
        </p:spPr>
        <p:txBody>
          <a:bodyPr wrap="square">
            <a:spAutoFit/>
          </a:bodyPr>
          <a:lstStyle/>
          <a:p>
            <a:pPr algn="ctr"/>
            <a:r>
              <a:rPr lang="lv-LV" sz="3200" b="1" dirty="0" smtClean="0"/>
              <a:t>žēlastība</a:t>
            </a:r>
            <a:endParaRPr lang="lv-LV" sz="3200" b="1" dirty="0"/>
          </a:p>
        </p:txBody>
      </p:sp>
      <p:sp>
        <p:nvSpPr>
          <p:cNvPr id="20" name="Rectangle 19"/>
          <p:cNvSpPr>
            <a:spLocks noChangeArrowheads="1"/>
          </p:cNvSpPr>
          <p:nvPr/>
        </p:nvSpPr>
        <p:spPr bwMode="auto">
          <a:xfrm>
            <a:off x="5940152" y="1700808"/>
            <a:ext cx="2808312" cy="584775"/>
          </a:xfrm>
          <a:prstGeom prst="rect">
            <a:avLst/>
          </a:prstGeom>
          <a:noFill/>
          <a:ln w="9525">
            <a:noFill/>
            <a:miter lim="800000"/>
            <a:headEnd/>
            <a:tailEnd/>
          </a:ln>
        </p:spPr>
        <p:txBody>
          <a:bodyPr wrap="square">
            <a:spAutoFit/>
          </a:bodyPr>
          <a:lstStyle/>
          <a:p>
            <a:pPr algn="ctr"/>
            <a:r>
              <a:rPr lang="lv-LV" sz="3200" b="1" dirty="0" smtClean="0"/>
              <a:t>ticība</a:t>
            </a:r>
            <a:endParaRPr lang="lv-LV" sz="3200" b="1" dirty="0"/>
          </a:p>
        </p:txBody>
      </p:sp>
      <p:sp>
        <p:nvSpPr>
          <p:cNvPr id="21" name="Down Arrow 20"/>
          <p:cNvSpPr/>
          <p:nvPr/>
        </p:nvSpPr>
        <p:spPr>
          <a:xfrm>
            <a:off x="1475656" y="3717032"/>
            <a:ext cx="57606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a:off x="6948264" y="3717032"/>
            <a:ext cx="57606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a:spLocks noChangeArrowheads="1"/>
          </p:cNvSpPr>
          <p:nvPr/>
        </p:nvSpPr>
        <p:spPr bwMode="auto">
          <a:xfrm>
            <a:off x="3131840" y="2420888"/>
            <a:ext cx="2952328" cy="1077218"/>
          </a:xfrm>
          <a:prstGeom prst="rect">
            <a:avLst/>
          </a:prstGeom>
          <a:noFill/>
          <a:ln w="9525">
            <a:noFill/>
            <a:miter lim="800000"/>
            <a:headEnd/>
            <a:tailEnd/>
          </a:ln>
        </p:spPr>
        <p:txBody>
          <a:bodyPr wrap="square">
            <a:spAutoFit/>
          </a:bodyPr>
          <a:lstStyle/>
          <a:p>
            <a:pPr algn="ctr"/>
            <a:r>
              <a:rPr lang="lv-LV" sz="3200" b="1" dirty="0" smtClean="0"/>
              <a:t>Ābrahams ticēja Dievam  </a:t>
            </a:r>
          </a:p>
        </p:txBody>
      </p:sp>
      <p:sp>
        <p:nvSpPr>
          <p:cNvPr id="24" name="Rectangle 23"/>
          <p:cNvSpPr>
            <a:spLocks noChangeArrowheads="1"/>
          </p:cNvSpPr>
          <p:nvPr/>
        </p:nvSpPr>
        <p:spPr bwMode="auto">
          <a:xfrm>
            <a:off x="3059832" y="4293096"/>
            <a:ext cx="2952328" cy="1569660"/>
          </a:xfrm>
          <a:prstGeom prst="rect">
            <a:avLst/>
          </a:prstGeom>
          <a:noFill/>
          <a:ln w="9525">
            <a:noFill/>
            <a:miter lim="800000"/>
            <a:headEnd/>
            <a:tailEnd/>
          </a:ln>
        </p:spPr>
        <p:txBody>
          <a:bodyPr wrap="square">
            <a:spAutoFit/>
          </a:bodyPr>
          <a:lstStyle/>
          <a:p>
            <a:pPr algn="ctr"/>
            <a:r>
              <a:rPr lang="lv-LV" sz="3200" b="1" dirty="0" smtClean="0"/>
              <a:t>Caur ticību tika dota taisnība</a:t>
            </a:r>
            <a:endParaRPr lang="lv-LV" sz="3200" b="1" dirty="0" smtClean="0"/>
          </a:p>
        </p:txBody>
      </p:sp>
      <p:sp>
        <p:nvSpPr>
          <p:cNvPr id="25" name="Down Arrow 24"/>
          <p:cNvSpPr/>
          <p:nvPr/>
        </p:nvSpPr>
        <p:spPr>
          <a:xfrm>
            <a:off x="4139952" y="3717032"/>
            <a:ext cx="576064"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par>
                                <p:cTn id="16" presetID="2" presetClass="entr" presetSubtype="4" fill="hold" nodeType="with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 calcmode="lin" valueType="num">
                                      <p:cBhvr additive="base">
                                        <p:cTn id="1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2000"/>
                                        <p:tgtEl>
                                          <p:spTgt spid="14"/>
                                        </p:tgtEl>
                                      </p:cBhvr>
                                    </p:animEffect>
                                  </p:childTnLst>
                                </p:cTn>
                              </p:par>
                              <p:par>
                                <p:cTn id="24" presetID="2" presetClass="entr" presetSubtype="4" fill="hold" nodeType="withEffect">
                                  <p:stCondLst>
                                    <p:cond delay="0"/>
                                  </p:stCondLst>
                                  <p:childTnLst>
                                    <p:set>
                                      <p:cBhvr>
                                        <p:cTn id="25" dur="1" fill="hold">
                                          <p:stCondLst>
                                            <p:cond delay="0"/>
                                          </p:stCondLst>
                                        </p:cTn>
                                        <p:tgtEl>
                                          <p:spTgt spid="20">
                                            <p:txEl>
                                              <p:pRg st="0" end="0"/>
                                            </p:txEl>
                                          </p:spTgt>
                                        </p:tgtEl>
                                        <p:attrNameLst>
                                          <p:attrName>style.visibility</p:attrName>
                                        </p:attrNameLst>
                                      </p:cBhvr>
                                      <p:to>
                                        <p:strVal val="visible"/>
                                      </p:to>
                                    </p:set>
                                    <p:anim calcmode="lin" valueType="num">
                                      <p:cBhvr additive="base">
                                        <p:cTn id="26"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2000"/>
                                        <p:tgtEl>
                                          <p:spTgt spid="11"/>
                                        </p:tgtEl>
                                      </p:cBhvr>
                                    </p:animEffect>
                                  </p:childTnLst>
                                </p:cTn>
                              </p:par>
                            </p:childTnLst>
                          </p:cTn>
                        </p:par>
                        <p:par>
                          <p:cTn id="31" fill="hold">
                            <p:stCondLst>
                              <p:cond delay="4500"/>
                            </p:stCondLst>
                            <p:childTnLst>
                              <p:par>
                                <p:cTn id="32" presetID="10"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2000"/>
                                        <p:tgtEl>
                                          <p:spTgt spid="21"/>
                                        </p:tgtEl>
                                      </p:cBhvr>
                                    </p:animEffect>
                                  </p:childTnLst>
                                </p:cTn>
                              </p:par>
                            </p:childTnLst>
                          </p:cTn>
                        </p:par>
                        <p:par>
                          <p:cTn id="35" fill="hold">
                            <p:stCondLst>
                              <p:cond delay="6500"/>
                            </p:stCondLst>
                            <p:childTnLst>
                              <p:par>
                                <p:cTn id="36" presetID="10"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2000"/>
                                        <p:tgtEl>
                                          <p:spTgt spid="15"/>
                                        </p:tgtEl>
                                      </p:cBhvr>
                                    </p:animEffect>
                                  </p:childTnLst>
                                </p:cTn>
                              </p:par>
                              <p:par>
                                <p:cTn id="39" presetID="2" presetClass="entr" presetSubtype="4" fill="hold" nodeType="withEffect">
                                  <p:stCondLst>
                                    <p:cond delay="0"/>
                                  </p:stCondLst>
                                  <p:childTnLst>
                                    <p:set>
                                      <p:cBhvr>
                                        <p:cTn id="40" dur="1" fill="hold">
                                          <p:stCondLst>
                                            <p:cond delay="0"/>
                                          </p:stCondLst>
                                        </p:cTn>
                                        <p:tgtEl>
                                          <p:spTgt spid="18">
                                            <p:txEl>
                                              <p:pRg st="0" end="0"/>
                                            </p:txEl>
                                          </p:spTgt>
                                        </p:tgtEl>
                                        <p:attrNameLst>
                                          <p:attrName>style.visibility</p:attrName>
                                        </p:attrNameLst>
                                      </p:cBhvr>
                                      <p:to>
                                        <p:strVal val="visible"/>
                                      </p:to>
                                    </p:set>
                                    <p:anim calcmode="lin" valueType="num">
                                      <p:cBhvr additive="base">
                                        <p:cTn id="41"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2000"/>
                                        <p:tgtEl>
                                          <p:spTgt spid="17"/>
                                        </p:tgtEl>
                                      </p:cBhvr>
                                    </p:animEffect>
                                  </p:childTnLst>
                                </p:cTn>
                              </p:par>
                            </p:childTnLst>
                          </p:cTn>
                        </p:par>
                        <p:par>
                          <p:cTn id="46" fill="hold">
                            <p:stCondLst>
                              <p:cond delay="8500"/>
                            </p:stCondLst>
                            <p:childTnLst>
                              <p:par>
                                <p:cTn id="47" presetID="10" presetClass="entr" presetSubtype="0"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2000"/>
                                        <p:tgtEl>
                                          <p:spTgt spid="22"/>
                                        </p:tgtEl>
                                      </p:cBhvr>
                                    </p:animEffect>
                                  </p:childTnLst>
                                </p:cTn>
                              </p:par>
                            </p:childTnLst>
                          </p:cTn>
                        </p:par>
                        <p:par>
                          <p:cTn id="50" fill="hold">
                            <p:stCondLst>
                              <p:cond delay="10500"/>
                            </p:stCondLst>
                            <p:childTnLst>
                              <p:par>
                                <p:cTn id="51" presetID="10"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2000"/>
                                        <p:tgtEl>
                                          <p:spTgt spid="16"/>
                                        </p:tgtEl>
                                      </p:cBhvr>
                                    </p:animEffect>
                                  </p:childTnLst>
                                </p:cTn>
                              </p:par>
                              <p:par>
                                <p:cTn id="54" presetID="2" presetClass="entr" presetSubtype="4" fill="hold" nodeType="withEffect">
                                  <p:stCondLst>
                                    <p:cond delay="0"/>
                                  </p:stCondLst>
                                  <p:childTnLst>
                                    <p:set>
                                      <p:cBhvr>
                                        <p:cTn id="55" dur="1" fill="hold">
                                          <p:stCondLst>
                                            <p:cond delay="0"/>
                                          </p:stCondLst>
                                        </p:cTn>
                                        <p:tgtEl>
                                          <p:spTgt spid="13">
                                            <p:txEl>
                                              <p:pRg st="0" end="0"/>
                                            </p:txEl>
                                          </p:spTgt>
                                        </p:tgtEl>
                                        <p:attrNameLst>
                                          <p:attrName>style.visibility</p:attrName>
                                        </p:attrNameLst>
                                      </p:cBhvr>
                                      <p:to>
                                        <p:strVal val="visible"/>
                                      </p:to>
                                    </p:set>
                                    <p:anim calcmode="lin" valueType="num">
                                      <p:cBhvr additive="base">
                                        <p:cTn id="5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58" presetID="10" presetClass="entr" presetSubtype="0" fill="hold"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2000"/>
                                        <p:tgtEl>
                                          <p:spTgt spid="19"/>
                                        </p:tgtEl>
                                      </p:cBhvr>
                                    </p:animEffect>
                                  </p:childTnLst>
                                </p:cTn>
                              </p:par>
                            </p:childTnLst>
                          </p:cTn>
                        </p:par>
                        <p:par>
                          <p:cTn id="61" fill="hold">
                            <p:stCondLst>
                              <p:cond delay="12500"/>
                            </p:stCondLst>
                            <p:childTnLst>
                              <p:par>
                                <p:cTn id="62" presetID="2" presetClass="entr" presetSubtype="4" fill="hold" nodeType="afterEffect">
                                  <p:stCondLst>
                                    <p:cond delay="0"/>
                                  </p:stCondLst>
                                  <p:childTnLst>
                                    <p:set>
                                      <p:cBhvr>
                                        <p:cTn id="63" dur="1" fill="hold">
                                          <p:stCondLst>
                                            <p:cond delay="0"/>
                                          </p:stCondLst>
                                        </p:cTn>
                                        <p:tgtEl>
                                          <p:spTgt spid="5">
                                            <p:txEl>
                                              <p:pRg st="0" end="0"/>
                                            </p:txEl>
                                          </p:spTgt>
                                        </p:tgtEl>
                                        <p:attrNameLst>
                                          <p:attrName>style.visibility</p:attrName>
                                        </p:attrNameLst>
                                      </p:cBhvr>
                                      <p:to>
                                        <p:strVal val="visible"/>
                                      </p:to>
                                    </p:set>
                                    <p:anim calcmode="lin" valueType="num">
                                      <p:cBhvr additive="base">
                                        <p:cTn id="64"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66" fill="hold">
                            <p:stCondLst>
                              <p:cond delay="13000"/>
                            </p:stCondLst>
                            <p:childTnLst>
                              <p:par>
                                <p:cTn id="67" presetID="2" presetClass="entr" presetSubtype="4" fill="hold" nodeType="after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 calcmode="lin" valueType="num">
                                      <p:cBhvr additive="base">
                                        <p:cTn id="69"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23">
                                            <p:txEl>
                                              <p:pRg st="0" end="0"/>
                                            </p:txEl>
                                          </p:spTgt>
                                        </p:tgtEl>
                                        <p:attrNameLst>
                                          <p:attrName>ppt_y</p:attrName>
                                        </p:attrNameLst>
                                      </p:cBhvr>
                                      <p:tavLst>
                                        <p:tav tm="0">
                                          <p:val>
                                            <p:strVal val="1+#ppt_h/2"/>
                                          </p:val>
                                        </p:tav>
                                        <p:tav tm="100000">
                                          <p:val>
                                            <p:strVal val="#ppt_y"/>
                                          </p:val>
                                        </p:tav>
                                      </p:tavLst>
                                    </p:anim>
                                  </p:childTnLst>
                                </p:cTn>
                              </p:par>
                            </p:childTnLst>
                          </p:cTn>
                        </p:par>
                        <p:par>
                          <p:cTn id="71" fill="hold">
                            <p:stCondLst>
                              <p:cond delay="13500"/>
                            </p:stCondLst>
                            <p:childTnLst>
                              <p:par>
                                <p:cTn id="72" presetID="10" presetClass="entr" presetSubtype="0"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2000"/>
                                        <p:tgtEl>
                                          <p:spTgt spid="25"/>
                                        </p:tgtEl>
                                      </p:cBhvr>
                                    </p:animEffect>
                                  </p:childTnLst>
                                </p:cTn>
                              </p:par>
                            </p:childTnLst>
                          </p:cTn>
                        </p:par>
                        <p:par>
                          <p:cTn id="75" fill="hold">
                            <p:stCondLst>
                              <p:cond delay="15500"/>
                            </p:stCondLst>
                            <p:childTnLst>
                              <p:par>
                                <p:cTn id="76" presetID="2" presetClass="entr" presetSubtype="4" fill="hold" nodeType="afterEffect">
                                  <p:stCondLst>
                                    <p:cond delay="0"/>
                                  </p:stCondLst>
                                  <p:childTnLst>
                                    <p:set>
                                      <p:cBhvr>
                                        <p:cTn id="77" dur="1" fill="hold">
                                          <p:stCondLst>
                                            <p:cond delay="0"/>
                                          </p:stCondLst>
                                        </p:cTn>
                                        <p:tgtEl>
                                          <p:spTgt spid="24">
                                            <p:txEl>
                                              <p:pRg st="0" end="0"/>
                                            </p:txEl>
                                          </p:spTgt>
                                        </p:tgtEl>
                                        <p:attrNameLst>
                                          <p:attrName>style.visibility</p:attrName>
                                        </p:attrNameLst>
                                      </p:cBhvr>
                                      <p:to>
                                        <p:strVal val="visible"/>
                                      </p:to>
                                    </p:set>
                                    <p:anim calcmode="lin" valueType="num">
                                      <p:cBhvr additive="base">
                                        <p:cTn id="78"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0244" grpId="0" build="p"/>
      <p:bldP spid="8" grpId="0" animBg="1"/>
      <p:bldP spid="15" grpId="0" animBg="1"/>
      <p:bldP spid="16" grpId="0" animBg="1"/>
      <p:bldP spid="21" grpId="0" animBg="1"/>
      <p:bldP spid="22" grpId="0" animBg="1"/>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3275856" y="2276872"/>
            <a:ext cx="2520280"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4" name="Rectangle 3"/>
          <p:cNvSpPr>
            <a:spLocks noGrp="1" noChangeArrowheads="1"/>
          </p:cNvSpPr>
          <p:nvPr>
            <p:ph type="body" idx="1"/>
          </p:nvPr>
        </p:nvSpPr>
        <p:spPr>
          <a:xfrm>
            <a:off x="0" y="619720"/>
            <a:ext cx="9144000" cy="1081088"/>
          </a:xfrm>
        </p:spPr>
        <p:txBody>
          <a:bodyPr/>
          <a:lstStyle/>
          <a:p>
            <a:pPr marL="0" indent="0">
              <a:lnSpc>
                <a:spcPct val="80000"/>
              </a:lnSpc>
              <a:spcBef>
                <a:spcPct val="0"/>
              </a:spcBef>
              <a:buFontTx/>
              <a:buNone/>
            </a:pPr>
            <a:r>
              <a:rPr lang="lv-LV" sz="2800" i="1" baseline="30000" dirty="0" smtClean="0"/>
              <a:t>6</a:t>
            </a:r>
            <a:r>
              <a:rPr lang="lv-LV" sz="2800" i="1" dirty="0" smtClean="0"/>
              <a:t> Arī Dāvids par laimīgu sauc tādu cilvēku, kam Dievs taisnību pieskaita neatkarīgi no darbiem</a:t>
            </a:r>
            <a:r>
              <a:rPr lang="lv-LV" sz="2800" i="1" dirty="0" smtClean="0"/>
              <a:t>: </a:t>
            </a:r>
            <a:r>
              <a:rPr lang="lv-LV" sz="2800" i="1" baseline="30000" dirty="0" smtClean="0"/>
              <a:t>7</a:t>
            </a:r>
            <a:r>
              <a:rPr lang="lv-LV" sz="2800" i="1" dirty="0" smtClean="0"/>
              <a:t> laimīgi </a:t>
            </a:r>
            <a:r>
              <a:rPr lang="lv-LV" sz="2800" i="1" dirty="0" smtClean="0"/>
              <a:t>tie, kam pārkāpumi piedoti un grēki apklāti, </a:t>
            </a:r>
            <a:r>
              <a:rPr lang="lv-LV" sz="2800" i="1" baseline="30000" dirty="0" smtClean="0"/>
              <a:t>8</a:t>
            </a:r>
            <a:r>
              <a:rPr lang="lv-LV" sz="2800" i="1" dirty="0" smtClean="0"/>
              <a:t> laimīgs tas vīrs, kam Kungs nepieskaita viņa grēkus.</a:t>
            </a:r>
            <a:endParaRPr lang="lv-LV" sz="2800" i="1" dirty="0" smtClean="0"/>
          </a:p>
        </p:txBody>
      </p:sp>
      <p:sp>
        <p:nvSpPr>
          <p:cNvPr id="7" name="Rectangle 6"/>
          <p:cNvSpPr>
            <a:spLocks noChangeArrowheads="1"/>
          </p:cNvSpPr>
          <p:nvPr/>
        </p:nvSpPr>
        <p:spPr bwMode="auto">
          <a:xfrm>
            <a:off x="0" y="5373216"/>
            <a:ext cx="9144000" cy="1384995"/>
          </a:xfrm>
          <a:prstGeom prst="rect">
            <a:avLst/>
          </a:prstGeom>
          <a:noFill/>
          <a:ln w="9525">
            <a:noFill/>
            <a:miter lim="800000"/>
            <a:headEnd/>
            <a:tailEnd/>
          </a:ln>
        </p:spPr>
        <p:txBody>
          <a:bodyPr wrap="square">
            <a:spAutoFit/>
          </a:bodyPr>
          <a:lstStyle/>
          <a:p>
            <a:pPr>
              <a:buFontTx/>
              <a:buChar char="•"/>
            </a:pPr>
            <a:r>
              <a:rPr lang="lv-LV" sz="2800" dirty="0" smtClean="0"/>
              <a:t>Nevis laimīgs, kas bija </a:t>
            </a:r>
            <a:r>
              <a:rPr lang="lv-LV" sz="2800" b="1" dirty="0" smtClean="0"/>
              <a:t>labs cilvēks</a:t>
            </a:r>
            <a:r>
              <a:rPr lang="lv-LV" sz="2800" dirty="0" smtClean="0"/>
              <a:t>, kam </a:t>
            </a:r>
            <a:r>
              <a:rPr lang="lv-LV" sz="2800" b="1" dirty="0" smtClean="0"/>
              <a:t>daudz pieder</a:t>
            </a:r>
            <a:endParaRPr lang="lv-LV" sz="2800" b="1" dirty="0"/>
          </a:p>
          <a:p>
            <a:pPr>
              <a:buFontTx/>
              <a:buChar char="•"/>
            </a:pPr>
            <a:r>
              <a:rPr lang="lv-LV" sz="2800" dirty="0" smtClean="0"/>
              <a:t>Bet laimīgs, kam </a:t>
            </a:r>
            <a:r>
              <a:rPr lang="lv-LV" sz="2800" b="1" dirty="0" smtClean="0"/>
              <a:t>Dievs nepieskaita viņa grēkus</a:t>
            </a:r>
            <a:r>
              <a:rPr lang="lv-LV" sz="2800" dirty="0" smtClean="0"/>
              <a:t>, kam </a:t>
            </a:r>
            <a:r>
              <a:rPr lang="lv-LV" sz="2800" b="1" dirty="0" smtClean="0"/>
              <a:t>pārkāpumi piedoti </a:t>
            </a:r>
            <a:r>
              <a:rPr lang="lv-LV" sz="2800" dirty="0" smtClean="0"/>
              <a:t>un </a:t>
            </a:r>
            <a:r>
              <a:rPr lang="lv-LV" sz="2800" b="1" dirty="0" smtClean="0"/>
              <a:t>grēki apklāti </a:t>
            </a:r>
            <a:r>
              <a:rPr lang="lv-LV" sz="2800" dirty="0" smtClean="0"/>
              <a:t>ar </a:t>
            </a:r>
            <a:r>
              <a:rPr lang="lv-LV" sz="2800" b="1" dirty="0" smtClean="0"/>
              <a:t>Jēzus upuri</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9</a:t>
            </a:fld>
            <a:endParaRPr lang="lv-LV" dirty="0" smtClean="0"/>
          </a:p>
        </p:txBody>
      </p:sp>
      <p:sp>
        <p:nvSpPr>
          <p:cNvPr id="5" name="Rectangle 2"/>
          <p:cNvSpPr>
            <a:spLocks noGrp="1" noChangeArrowheads="1"/>
          </p:cNvSpPr>
          <p:nvPr>
            <p:ph type="title" idx="4294967295"/>
          </p:nvPr>
        </p:nvSpPr>
        <p:spPr>
          <a:xfrm>
            <a:off x="467544" y="0"/>
            <a:ext cx="8229600" cy="692696"/>
          </a:xfrm>
        </p:spPr>
        <p:txBody>
          <a:bodyPr/>
          <a:lstStyle/>
          <a:p>
            <a:pPr eaLnBrk="1" hangingPunct="1"/>
            <a:r>
              <a:rPr lang="lv-LV" b="1" dirty="0" smtClean="0">
                <a:solidFill>
                  <a:schemeClr val="tx1"/>
                </a:solidFill>
              </a:rPr>
              <a:t>Kas ir īsta laime?</a:t>
            </a:r>
            <a:endParaRPr lang="lv-LV" sz="4800" b="1" dirty="0" smtClean="0">
              <a:solidFill>
                <a:schemeClr val="tx1"/>
              </a:solidFill>
            </a:endParaRPr>
          </a:p>
        </p:txBody>
      </p:sp>
      <p:sp>
        <p:nvSpPr>
          <p:cNvPr id="9" name="Rounded Rectangle 8"/>
          <p:cNvSpPr/>
          <p:nvPr/>
        </p:nvSpPr>
        <p:spPr>
          <a:xfrm>
            <a:off x="179512" y="2276872"/>
            <a:ext cx="2520280"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andcuff.png"/>
          <p:cNvPicPr>
            <a:picLocks noChangeAspect="1"/>
          </p:cNvPicPr>
          <p:nvPr/>
        </p:nvPicPr>
        <p:blipFill>
          <a:blip r:embed="rId2" cstate="print"/>
          <a:stretch>
            <a:fillRect/>
          </a:stretch>
        </p:blipFill>
        <p:spPr>
          <a:xfrm>
            <a:off x="251520" y="2420888"/>
            <a:ext cx="2222072" cy="2222072"/>
          </a:xfrm>
          <a:prstGeom prst="rect">
            <a:avLst/>
          </a:prstGeom>
        </p:spPr>
      </p:pic>
      <p:pic>
        <p:nvPicPr>
          <p:cNvPr id="11" name="Picture 10" descr="release chains.png"/>
          <p:cNvPicPr>
            <a:picLocks noChangeAspect="1"/>
          </p:cNvPicPr>
          <p:nvPr/>
        </p:nvPicPr>
        <p:blipFill>
          <a:blip r:embed="rId3" cstate="print"/>
          <a:stretch>
            <a:fillRect/>
          </a:stretch>
        </p:blipFill>
        <p:spPr>
          <a:xfrm>
            <a:off x="3430049" y="2348880"/>
            <a:ext cx="2222071" cy="2222071"/>
          </a:xfrm>
          <a:prstGeom prst="rect">
            <a:avLst/>
          </a:prstGeom>
        </p:spPr>
      </p:pic>
      <p:sp>
        <p:nvSpPr>
          <p:cNvPr id="14" name="Rounded Rectangle 13"/>
          <p:cNvSpPr/>
          <p:nvPr/>
        </p:nvSpPr>
        <p:spPr>
          <a:xfrm>
            <a:off x="6372200" y="2276872"/>
            <a:ext cx="2555776"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power.png"/>
          <p:cNvPicPr>
            <a:picLocks noChangeAspect="1"/>
          </p:cNvPicPr>
          <p:nvPr/>
        </p:nvPicPr>
        <p:blipFill>
          <a:blip r:embed="rId4" cstate="print"/>
          <a:stretch>
            <a:fillRect/>
          </a:stretch>
        </p:blipFill>
        <p:spPr>
          <a:xfrm>
            <a:off x="6598401" y="2492896"/>
            <a:ext cx="2222071" cy="2222071"/>
          </a:xfrm>
          <a:prstGeom prst="rect">
            <a:avLst/>
          </a:prstGeom>
        </p:spPr>
      </p:pic>
      <p:sp>
        <p:nvSpPr>
          <p:cNvPr id="16" name="Right Arrow 15"/>
          <p:cNvSpPr/>
          <p:nvPr/>
        </p:nvSpPr>
        <p:spPr>
          <a:xfrm>
            <a:off x="2843808" y="3212976"/>
            <a:ext cx="360040"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5940152" y="3284984"/>
            <a:ext cx="360040"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a:spLocks noChangeArrowheads="1"/>
          </p:cNvSpPr>
          <p:nvPr/>
        </p:nvSpPr>
        <p:spPr bwMode="auto">
          <a:xfrm>
            <a:off x="0" y="4797152"/>
            <a:ext cx="2808312" cy="584775"/>
          </a:xfrm>
          <a:prstGeom prst="rect">
            <a:avLst/>
          </a:prstGeom>
          <a:noFill/>
          <a:ln w="9525">
            <a:noFill/>
            <a:miter lim="800000"/>
            <a:headEnd/>
            <a:tailEnd/>
          </a:ln>
        </p:spPr>
        <p:txBody>
          <a:bodyPr wrap="square">
            <a:spAutoFit/>
          </a:bodyPr>
          <a:lstStyle/>
          <a:p>
            <a:pPr algn="ctr"/>
            <a:r>
              <a:rPr lang="lv-LV" sz="3200" b="1" dirty="0" smtClean="0"/>
              <a:t>grēkojis</a:t>
            </a:r>
            <a:endParaRPr lang="lv-LV" sz="3200" b="1" dirty="0"/>
          </a:p>
        </p:txBody>
      </p:sp>
      <p:sp>
        <p:nvSpPr>
          <p:cNvPr id="19" name="Rectangle 18"/>
          <p:cNvSpPr>
            <a:spLocks noChangeArrowheads="1"/>
          </p:cNvSpPr>
          <p:nvPr/>
        </p:nvSpPr>
        <p:spPr bwMode="auto">
          <a:xfrm>
            <a:off x="3131840" y="4797152"/>
            <a:ext cx="2808312" cy="584775"/>
          </a:xfrm>
          <a:prstGeom prst="rect">
            <a:avLst/>
          </a:prstGeom>
          <a:noFill/>
          <a:ln w="9525">
            <a:noFill/>
            <a:miter lim="800000"/>
            <a:headEnd/>
            <a:tailEnd/>
          </a:ln>
        </p:spPr>
        <p:txBody>
          <a:bodyPr wrap="square">
            <a:spAutoFit/>
          </a:bodyPr>
          <a:lstStyle/>
          <a:p>
            <a:pPr algn="ctr"/>
            <a:r>
              <a:rPr lang="lv-LV" sz="3200" b="1" dirty="0" smtClean="0"/>
              <a:t>atbrīvots</a:t>
            </a:r>
            <a:endParaRPr lang="lv-LV" sz="3200" b="1" dirty="0"/>
          </a:p>
        </p:txBody>
      </p:sp>
      <p:sp>
        <p:nvSpPr>
          <p:cNvPr id="20" name="Rectangle 19"/>
          <p:cNvSpPr>
            <a:spLocks noChangeArrowheads="1"/>
          </p:cNvSpPr>
          <p:nvPr/>
        </p:nvSpPr>
        <p:spPr bwMode="auto">
          <a:xfrm>
            <a:off x="6335688" y="4797152"/>
            <a:ext cx="2808312" cy="584775"/>
          </a:xfrm>
          <a:prstGeom prst="rect">
            <a:avLst/>
          </a:prstGeom>
          <a:noFill/>
          <a:ln w="9525">
            <a:noFill/>
            <a:miter lim="800000"/>
            <a:headEnd/>
            <a:tailEnd/>
          </a:ln>
        </p:spPr>
        <p:txBody>
          <a:bodyPr wrap="square">
            <a:spAutoFit/>
          </a:bodyPr>
          <a:lstStyle/>
          <a:p>
            <a:pPr algn="ctr"/>
            <a:r>
              <a:rPr lang="lv-LV" sz="3200" b="1" dirty="0" smtClean="0"/>
              <a:t>laimīgs</a:t>
            </a:r>
            <a:endParaRPr lang="lv-LV"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 calcmode="lin" valueType="num">
                                      <p:cBhvr additive="base">
                                        <p:cTn id="12"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par>
                                <p:cTn id="18" presetID="10" presetClass="entr" presetSubtype="0"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par>
                          <p:cTn id="25" fill="hold">
                            <p:stCondLst>
                              <p:cond delay="50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000"/>
                                        <p:tgtEl>
                                          <p:spTgt spid="17"/>
                                        </p:tgtEl>
                                      </p:cBhvr>
                                    </p:animEffect>
                                  </p:childTnLst>
                                </p:cTn>
                              </p:par>
                            </p:childTnLst>
                          </p:cTn>
                        </p:par>
                        <p:par>
                          <p:cTn id="36" fill="hold">
                            <p:stCondLst>
                              <p:cond delay="90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000"/>
                                        <p:tgtEl>
                                          <p:spTgt spid="14"/>
                                        </p:tgtEl>
                                      </p:cBhvr>
                                    </p:animEffect>
                                  </p:childTnLst>
                                </p:cTn>
                              </p:par>
                              <p:par>
                                <p:cTn id="40" presetID="10"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2000"/>
                                        <p:tgtEl>
                                          <p:spTgt spid="15"/>
                                        </p:tgtEl>
                                      </p:cBhvr>
                                    </p:animEffect>
                                  </p:childTnLst>
                                </p:cTn>
                              </p:par>
                            </p:childTnLst>
                          </p:cTn>
                        </p:par>
                        <p:par>
                          <p:cTn id="43" fill="hold">
                            <p:stCondLst>
                              <p:cond delay="11000"/>
                            </p:stCondLst>
                            <p:childTnLst>
                              <p:par>
                                <p:cTn id="44" presetID="2" presetClass="entr" presetSubtype="4" fill="hold" nodeType="afterEffect">
                                  <p:stCondLst>
                                    <p:cond delay="0"/>
                                  </p:stCondLst>
                                  <p:childTnLst>
                                    <p:set>
                                      <p:cBhvr>
                                        <p:cTn id="45" dur="1" fill="hold">
                                          <p:stCondLst>
                                            <p:cond delay="0"/>
                                          </p:stCondLst>
                                        </p:cTn>
                                        <p:tgtEl>
                                          <p:spTgt spid="7">
                                            <p:txEl>
                                              <p:pRg st="0" end="0"/>
                                            </p:txEl>
                                          </p:spTgt>
                                        </p:tgtEl>
                                        <p:attrNameLst>
                                          <p:attrName>style.visibility</p:attrName>
                                        </p:attrNameLst>
                                      </p:cBhvr>
                                      <p:to>
                                        <p:strVal val="visible"/>
                                      </p:to>
                                    </p:set>
                                    <p:anim calcmode="lin" valueType="num">
                                      <p:cBhvr additive="base">
                                        <p:cTn id="4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48" fill="hold">
                            <p:stCondLst>
                              <p:cond delay="11500"/>
                            </p:stCondLst>
                            <p:childTnLst>
                              <p:par>
                                <p:cTn id="49" presetID="2" presetClass="entr" presetSubtype="4" fill="hold" nodeType="afterEffect">
                                  <p:stCondLst>
                                    <p:cond delay="0"/>
                                  </p:stCondLst>
                                  <p:childTnLst>
                                    <p:set>
                                      <p:cBhvr>
                                        <p:cTn id="50" dur="1" fill="hold">
                                          <p:stCondLst>
                                            <p:cond delay="0"/>
                                          </p:stCondLst>
                                        </p:cTn>
                                        <p:tgtEl>
                                          <p:spTgt spid="7">
                                            <p:txEl>
                                              <p:pRg st="1" end="1"/>
                                            </p:txEl>
                                          </p:spTgt>
                                        </p:tgtEl>
                                        <p:attrNameLst>
                                          <p:attrName>style.visibility</p:attrName>
                                        </p:attrNameLst>
                                      </p:cBhvr>
                                      <p:to>
                                        <p:strVal val="visible"/>
                                      </p:to>
                                    </p:set>
                                    <p:anim calcmode="lin" valueType="num">
                                      <p:cBhvr additive="base">
                                        <p:cTn id="5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8">
                                            <p:txEl>
                                              <p:pRg st="0" end="0"/>
                                            </p:txEl>
                                          </p:spTgt>
                                        </p:tgtEl>
                                        <p:attrNameLst>
                                          <p:attrName>style.visibility</p:attrName>
                                        </p:attrNameLst>
                                      </p:cBhvr>
                                      <p:to>
                                        <p:strVal val="visible"/>
                                      </p:to>
                                    </p:set>
                                    <p:anim calcmode="lin" valueType="num">
                                      <p:cBhvr additive="base">
                                        <p:cTn id="55"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9">
                                            <p:txEl>
                                              <p:pRg st="0" end="0"/>
                                            </p:txEl>
                                          </p:spTgt>
                                        </p:tgtEl>
                                        <p:attrNameLst>
                                          <p:attrName>style.visibility</p:attrName>
                                        </p:attrNameLst>
                                      </p:cBhvr>
                                      <p:to>
                                        <p:strVal val="visible"/>
                                      </p:to>
                                    </p:set>
                                    <p:anim calcmode="lin" valueType="num">
                                      <p:cBhvr additive="base">
                                        <p:cTn id="59"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20">
                                            <p:txEl>
                                              <p:pRg st="0" end="0"/>
                                            </p:txEl>
                                          </p:spTgt>
                                        </p:tgtEl>
                                        <p:attrNameLst>
                                          <p:attrName>style.visibility</p:attrName>
                                        </p:attrNameLst>
                                      </p:cBhvr>
                                      <p:to>
                                        <p:strVal val="visible"/>
                                      </p:to>
                                    </p:set>
                                    <p:anim calcmode="lin" valueType="num">
                                      <p:cBhvr additive="base">
                                        <p:cTn id="6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244" grpId="0" build="p"/>
      <p:bldP spid="5" grpId="0"/>
      <p:bldP spid="9" grpId="0" animBg="1"/>
      <p:bldP spid="14" grpId="0" animBg="1"/>
      <p:bldP spid="16" grpId="0" animBg="1"/>
      <p:bldP spid="17"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3131</TotalTime>
  <Words>693</Words>
  <Application>Microsoft Office PowerPoint</Application>
  <PresentationFormat>On-screen Show (4:3)</PresentationFormat>
  <Paragraphs>90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Rom.4:1-13 Ticības tēvs Ābrahams</vt:lpstr>
      <vt:lpstr>Rom.4:1-13 Ticības tēvs Ābrahams</vt:lpstr>
      <vt:lpstr>Slide 3</vt:lpstr>
      <vt:lpstr>Ievads  Kā cilvēks tiek glābts?</vt:lpstr>
      <vt:lpstr>Jūdu pestītājs</vt:lpstr>
      <vt:lpstr>Vai Ābrahams bija bez grēka?</vt:lpstr>
      <vt:lpstr>Neviens nav pilnīgs</vt:lpstr>
      <vt:lpstr>Slide 8</vt:lpstr>
      <vt:lpstr>Kas ir īsta laime?</vt:lpstr>
      <vt:lpstr>Ticības augļi</vt:lpstr>
      <vt:lpstr>Slide 11</vt:lpstr>
      <vt:lpstr>Slide 12</vt:lpstr>
      <vt:lpstr>Kā saņemt debesu valstību?</vt:lpstr>
      <vt:lpstr>Bauslība dota 430 gadus pēc ticības apsolījuma Ābrahamam</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98</cp:revision>
  <dcterms:created xsi:type="dcterms:W3CDTF">2010-10-07T14:46:11Z</dcterms:created>
  <dcterms:modified xsi:type="dcterms:W3CDTF">2023-03-03T21:20:07Z</dcterms:modified>
</cp:coreProperties>
</file>