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3" r:id="rId3"/>
    <p:sldId id="284" r:id="rId4"/>
    <p:sldId id="298" r:id="rId5"/>
    <p:sldId id="276" r:id="rId6"/>
    <p:sldId id="285" r:id="rId7"/>
    <p:sldId id="286" r:id="rId8"/>
    <p:sldId id="289" r:id="rId9"/>
    <p:sldId id="287" r:id="rId10"/>
    <p:sldId id="291" r:id="rId11"/>
    <p:sldId id="290" r:id="rId12"/>
    <p:sldId id="293" r:id="rId13"/>
    <p:sldId id="294" r:id="rId14"/>
    <p:sldId id="292" r:id="rId15"/>
    <p:sldId id="295" r:id="rId16"/>
    <p:sldId id="281" r:id="rId17"/>
    <p:sldId id="296" r:id="rId18"/>
    <p:sldId id="297" r:id="rId19"/>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65" d="100"/>
          <a:sy n="65" d="100"/>
        </p:scale>
        <p:origin x="-108" y="-23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0B1FB92-36B9-45F0-8FDD-B0A2AEE0CE41}"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DA61D1D-1D2A-49C8-887A-7FBA84DDE3EB}"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D4B3F58-BC80-49AC-8FBA-F36E95296AEB}"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709C2191-EFB5-49F6-B896-FE5927E63A5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0308BD4-5846-404C-AED1-8B67AE0F15B7}"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24EC5DE-53EE-44DC-A2DB-CC37AC9A1D08}"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9CE717A9-8005-4D40-AB4E-A3B7FE4B6581}"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5B8ECE08-BCCC-40D0-9E6E-B2FC935DD9CD}"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B8CE3ABF-30B0-47FF-9BDF-8DC26D62AEFA}"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CF6FB620-D201-4FC0-A85C-28AE3716988F}"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0F1DB0F-3C51-4FCB-A5B7-C9488F3825FE}"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54C4759-62D0-405A-B96B-ECEB4A17CE76}"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572B5D9F-42AB-4067-B6B4-5619946379FD}"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8175625" cy="1071563"/>
          </a:xfrm>
        </p:spPr>
        <p:txBody>
          <a:bodyPr/>
          <a:lstStyle/>
          <a:p>
            <a:pPr eaLnBrk="1" hangingPunct="1"/>
            <a:r>
              <a:rPr lang="lv-LV" sz="4000" b="1" dirty="0" smtClean="0">
                <a:solidFill>
                  <a:schemeClr val="tx1"/>
                </a:solidFill>
              </a:rPr>
              <a:t>Lk.19:12-27 </a:t>
            </a:r>
            <a:r>
              <a:rPr lang="lv-LV" sz="4000" b="1" dirty="0" smtClean="0">
                <a:solidFill>
                  <a:schemeClr val="tx1"/>
                </a:solidFill>
              </a:rPr>
              <a:t>Labo darbu alga</a:t>
            </a:r>
            <a:endParaRPr lang="lv-LV" sz="4000" b="1" dirty="0" smtClean="0">
              <a:solidFill>
                <a:schemeClr val="tx1"/>
              </a:solidFill>
            </a:endParaRPr>
          </a:p>
        </p:txBody>
      </p:sp>
      <p:pic>
        <p:nvPicPr>
          <p:cNvPr id="2051" name="Picture 3" descr="DOVE019"/>
          <p:cNvPicPr>
            <a:picLocks noChangeAspect="1" noChangeArrowheads="1"/>
          </p:cNvPicPr>
          <p:nvPr/>
        </p:nvPicPr>
        <p:blipFill>
          <a:blip r:embed="rId2" cstate="print"/>
          <a:srcRect/>
          <a:stretch>
            <a:fillRect/>
          </a:stretch>
        </p:blipFill>
        <p:spPr bwMode="auto">
          <a:xfrm>
            <a:off x="214313" y="72554"/>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11.jūn.2023.</a:t>
            </a:r>
            <a:endParaRPr lang="lv-LV" sz="2000" dirty="0"/>
          </a:p>
        </p:txBody>
      </p:sp>
      <p:sp>
        <p:nvSpPr>
          <p:cNvPr id="2" name="Text Box 6"/>
          <p:cNvSpPr txBox="1">
            <a:spLocks noChangeArrowheads="1"/>
          </p:cNvSpPr>
          <p:nvPr/>
        </p:nvSpPr>
        <p:spPr bwMode="auto">
          <a:xfrm>
            <a:off x="6072188" y="714375"/>
            <a:ext cx="3071812" cy="400050"/>
          </a:xfrm>
          <a:prstGeom prst="rect">
            <a:avLst/>
          </a:prstGeom>
          <a:noFill/>
          <a:ln w="9525">
            <a:noFill/>
            <a:miter lim="800000"/>
            <a:headEnd/>
            <a:tailEnd/>
          </a:ln>
        </p:spPr>
        <p:txBody>
          <a:bodyPr>
            <a:spAutoFit/>
          </a:bodyPr>
          <a:lstStyle/>
          <a:p>
            <a:pPr>
              <a:spcBef>
                <a:spcPct val="50000"/>
              </a:spcBef>
            </a:pPr>
            <a:r>
              <a:rPr lang="lv-LV" sz="2000"/>
              <a:t>Māc. Roberts Otomers</a:t>
            </a:r>
          </a:p>
        </p:txBody>
      </p:sp>
      <p:pic>
        <p:nvPicPr>
          <p:cNvPr id="2056" name="Picture 8" descr="ALLAH MULTIPLIES THE REWARD FOR GOOD DEEDS"/>
          <p:cNvPicPr>
            <a:picLocks noChangeAspect="1" noChangeArrowheads="1"/>
          </p:cNvPicPr>
          <p:nvPr/>
        </p:nvPicPr>
        <p:blipFill>
          <a:blip r:embed="rId3" cstate="print"/>
          <a:srcRect/>
          <a:stretch>
            <a:fillRect/>
          </a:stretch>
        </p:blipFill>
        <p:spPr bwMode="auto">
          <a:xfrm>
            <a:off x="683568" y="1067465"/>
            <a:ext cx="8086700" cy="5697449"/>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FF3C4998-228C-47AD-93C4-E52DCE923EA8}" type="slidenum">
              <a:rPr lang="en-US" smtClean="0"/>
              <a:pPr/>
              <a:t>10</a:t>
            </a:fld>
            <a:endParaRPr lang="en-US" smtClean="0"/>
          </a:p>
        </p:txBody>
      </p:sp>
      <p:sp>
        <p:nvSpPr>
          <p:cNvPr id="37892" name="Rectangle 4"/>
          <p:cNvSpPr>
            <a:spLocks noChangeArrowheads="1"/>
          </p:cNvSpPr>
          <p:nvPr/>
        </p:nvSpPr>
        <p:spPr bwMode="auto">
          <a:xfrm>
            <a:off x="0" y="1214438"/>
            <a:ext cx="9144000" cy="549275"/>
          </a:xfrm>
          <a:prstGeom prst="rect">
            <a:avLst/>
          </a:prstGeom>
          <a:noFill/>
          <a:ln w="9525">
            <a:noFill/>
            <a:miter lim="800000"/>
            <a:headEnd/>
            <a:tailEnd/>
          </a:ln>
        </p:spPr>
        <p:txBody>
          <a:bodyPr anchor="ctr" anchorCtr="1"/>
          <a:lstStyle/>
          <a:p>
            <a:pPr marL="838200" indent="-838200" algn="ctr"/>
            <a:r>
              <a:rPr lang="lv-LV" sz="3200" b="1"/>
              <a:t>Kā tad mēs varam iemantot debesu valstību?</a:t>
            </a:r>
            <a:r>
              <a:rPr lang="en-US" sz="3400"/>
              <a:t> </a:t>
            </a:r>
          </a:p>
        </p:txBody>
      </p:sp>
      <p:sp>
        <p:nvSpPr>
          <p:cNvPr id="37893" name="Rectangle 5"/>
          <p:cNvSpPr>
            <a:spLocks noChangeArrowheads="1"/>
          </p:cNvSpPr>
          <p:nvPr/>
        </p:nvSpPr>
        <p:spPr bwMode="auto">
          <a:xfrm>
            <a:off x="0" y="1714500"/>
            <a:ext cx="7643813" cy="4508500"/>
          </a:xfrm>
          <a:prstGeom prst="rect">
            <a:avLst/>
          </a:prstGeom>
          <a:noFill/>
          <a:ln w="9525">
            <a:noFill/>
            <a:miter lim="800000"/>
            <a:headEnd/>
            <a:tailEnd/>
          </a:ln>
        </p:spPr>
        <p:txBody>
          <a:bodyPr/>
          <a:lstStyle/>
          <a:p>
            <a:pPr>
              <a:spcBef>
                <a:spcPct val="20000"/>
              </a:spcBef>
              <a:buClr>
                <a:schemeClr val="tx2"/>
              </a:buClr>
              <a:buFontTx/>
              <a:buChar char="•"/>
            </a:pPr>
            <a:r>
              <a:rPr lang="lv-LV" sz="2400"/>
              <a:t>“</a:t>
            </a:r>
            <a:r>
              <a:rPr lang="lv-LV" sz="2400" i="1"/>
              <a:t>Jo tik ļoti </a:t>
            </a:r>
            <a:r>
              <a:rPr lang="lv-LV" sz="2400" b="1" i="1"/>
              <a:t>Dievs pasauli mīlējis</a:t>
            </a:r>
            <a:r>
              <a:rPr lang="lv-LV" sz="2400" i="1"/>
              <a:t>, ka Viņš devis Savu vienpiedzimušo Dēlu, lai neviens, kas Viņam tic, nepazustu, bet dabūtu mūžīgo dzīvību</a:t>
            </a:r>
            <a:r>
              <a:rPr lang="lv-LV" sz="2400"/>
              <a:t>” (Jņ.3:16)</a:t>
            </a:r>
          </a:p>
          <a:p>
            <a:pPr>
              <a:spcBef>
                <a:spcPct val="20000"/>
              </a:spcBef>
              <a:buClr>
                <a:schemeClr val="tx2"/>
              </a:buClr>
              <a:buFontTx/>
              <a:buChar char="•"/>
            </a:pPr>
            <a:r>
              <a:rPr lang="lv-LV" sz="2400"/>
              <a:t>“</a:t>
            </a:r>
            <a:r>
              <a:rPr lang="lv-LV" sz="2400" b="1" i="1"/>
              <a:t>Dievs</a:t>
            </a:r>
            <a:r>
              <a:rPr lang="lv-LV" sz="2400" i="1"/>
              <a:t> Savā </a:t>
            </a:r>
            <a:r>
              <a:rPr lang="lv-LV" sz="2400" b="1" i="1"/>
              <a:t>žēlastībā </a:t>
            </a:r>
            <a:r>
              <a:rPr lang="lv-LV" sz="2400" i="1"/>
              <a:t>tos</a:t>
            </a:r>
            <a:r>
              <a:rPr lang="lv-LV" sz="2400" b="1" i="1"/>
              <a:t> </a:t>
            </a:r>
            <a:r>
              <a:rPr lang="lv-LV" sz="2400" i="1"/>
              <a:t>attaisno</a:t>
            </a:r>
            <a:r>
              <a:rPr lang="lv-LV" sz="2400" b="1" i="1"/>
              <a:t> bez nopelna</a:t>
            </a:r>
            <a:r>
              <a:rPr lang="lv-LV" sz="2400" i="1"/>
              <a:t>, sagādājis tiem </a:t>
            </a:r>
            <a:r>
              <a:rPr lang="lv-LV" sz="2400" b="1" i="1"/>
              <a:t>pestīšanu Jēzū Kristū</a:t>
            </a:r>
            <a:r>
              <a:rPr lang="lv-LV" sz="2400"/>
              <a:t>.” (Rom.3:24)</a:t>
            </a:r>
            <a:r>
              <a:rPr lang="en-US" sz="2400"/>
              <a:t> </a:t>
            </a:r>
            <a:endParaRPr lang="lv-LV" sz="2400"/>
          </a:p>
          <a:p>
            <a:pPr algn="just">
              <a:spcBef>
                <a:spcPct val="20000"/>
              </a:spcBef>
              <a:buClr>
                <a:schemeClr val="tx2"/>
              </a:buClr>
              <a:buFontTx/>
              <a:buChar char="•"/>
            </a:pPr>
            <a:r>
              <a:rPr lang="lv-LV" sz="2400"/>
              <a:t> “</a:t>
            </a:r>
            <a:r>
              <a:rPr lang="lv-LV" sz="2400" i="1"/>
              <a:t>Svētīgs, kam pārkāpumi piedoti, kam </a:t>
            </a:r>
            <a:r>
              <a:rPr lang="lv-LV" sz="2400" b="1" i="1"/>
              <a:t>grēki nolīdzināti</a:t>
            </a:r>
            <a:r>
              <a:rPr lang="lv-LV" sz="2400" i="1"/>
              <a:t>! Svētīgs tas cilvēks, kam Tas Kungs </a:t>
            </a:r>
            <a:r>
              <a:rPr lang="lv-LV" sz="2400" b="1" i="1"/>
              <a:t>nepielīdzina</a:t>
            </a:r>
            <a:r>
              <a:rPr lang="lv-LV" sz="2400" i="1"/>
              <a:t> viņa </a:t>
            </a:r>
            <a:r>
              <a:rPr lang="lv-LV" sz="2400" b="1" i="1"/>
              <a:t>vainu</a:t>
            </a:r>
            <a:r>
              <a:rPr lang="lv-LV" sz="2400"/>
              <a:t>.” (Ps. 32:1–2)</a:t>
            </a:r>
          </a:p>
          <a:p>
            <a:pPr algn="just">
              <a:spcBef>
                <a:spcPct val="20000"/>
              </a:spcBef>
              <a:buClr>
                <a:schemeClr val="tx2"/>
              </a:buClr>
              <a:buFontTx/>
              <a:buChar char="•"/>
            </a:pPr>
            <a:r>
              <a:rPr lang="lv-LV" sz="2400"/>
              <a:t>“Jo </a:t>
            </a:r>
            <a:r>
              <a:rPr lang="lv-LV" sz="2400" b="1"/>
              <a:t>no žēlastības </a:t>
            </a:r>
            <a:r>
              <a:rPr lang="lv-LV" sz="2400"/>
              <a:t>jūs esat</a:t>
            </a:r>
            <a:r>
              <a:rPr lang="lv-LV" sz="2400" b="1"/>
              <a:t> pestīti ticībā</a:t>
            </a:r>
            <a:r>
              <a:rPr lang="lv-LV" sz="2400"/>
              <a:t>, un tas nav no jums, tā ir </a:t>
            </a:r>
            <a:r>
              <a:rPr lang="lv-LV" sz="2400" b="1"/>
              <a:t>Dieva dāvana</a:t>
            </a:r>
            <a:r>
              <a:rPr lang="lv-LV" sz="2400"/>
              <a:t>. Ne ar darbiem, lai neviens nelielītos.” (Ef. 2:8–9)</a:t>
            </a:r>
            <a:endParaRPr lang="en-US" sz="2400"/>
          </a:p>
          <a:p>
            <a:pPr>
              <a:spcBef>
                <a:spcPct val="20000"/>
              </a:spcBef>
              <a:buClr>
                <a:schemeClr val="tx2"/>
              </a:buClr>
              <a:buFontTx/>
              <a:buChar char="•"/>
            </a:pPr>
            <a:r>
              <a:rPr lang="lv-LV" sz="2400"/>
              <a:t>„Šī </a:t>
            </a:r>
            <a:r>
              <a:rPr lang="lv-LV" sz="2400" b="1"/>
              <a:t>Dieva taisnība</a:t>
            </a:r>
            <a:r>
              <a:rPr lang="lv-LV" sz="2400"/>
              <a:t> dota ticībā uz Jēzu Kristu </a:t>
            </a:r>
            <a:r>
              <a:rPr lang="lv-LV" sz="2400" b="1"/>
              <a:t>visiem, kas tic</a:t>
            </a:r>
            <a:r>
              <a:rPr lang="lv-LV" sz="2400"/>
              <a:t>.” (Rom.3:22)</a:t>
            </a:r>
            <a:endParaRPr lang="lv-LV" sz="2000" u="sng"/>
          </a:p>
        </p:txBody>
      </p:sp>
      <p:sp>
        <p:nvSpPr>
          <p:cNvPr id="37896" name="Rectangle 8"/>
          <p:cNvSpPr>
            <a:spLocks noGrp="1" noChangeArrowheads="1"/>
          </p:cNvSpPr>
          <p:nvPr>
            <p:ph type="title"/>
          </p:nvPr>
        </p:nvSpPr>
        <p:spPr>
          <a:xfrm>
            <a:off x="0" y="0"/>
            <a:ext cx="9324975" cy="549275"/>
          </a:xfrm>
        </p:spPr>
        <p:txBody>
          <a:bodyPr/>
          <a:lstStyle/>
          <a:p>
            <a:pPr marL="762000" indent="-762000" eaLnBrk="1" hangingPunct="1"/>
            <a:r>
              <a:rPr lang="lv-LV" sz="3200" b="1" smtClean="0">
                <a:solidFill>
                  <a:schemeClr val="tx1"/>
                </a:solidFill>
              </a:rPr>
              <a:t>Vai ar labajiem var izpelnīties glābšanu?</a:t>
            </a:r>
            <a:r>
              <a:rPr lang="en-US" sz="3200" b="1" smtClean="0">
                <a:solidFill>
                  <a:schemeClr val="tx1"/>
                </a:solidFill>
              </a:rPr>
              <a:t> </a:t>
            </a:r>
            <a:r>
              <a:rPr lang="lv-LV" sz="3200" b="1" smtClean="0">
                <a:solidFill>
                  <a:schemeClr val="tx1"/>
                </a:solidFill>
              </a:rPr>
              <a:t>- NĒ</a:t>
            </a:r>
            <a:endParaRPr lang="en-US" sz="3200" b="1" smtClean="0">
              <a:solidFill>
                <a:schemeClr val="tx1"/>
              </a:solidFill>
            </a:endParaRPr>
          </a:p>
        </p:txBody>
      </p:sp>
      <p:sp>
        <p:nvSpPr>
          <p:cNvPr id="37897" name="Rectangle 9"/>
          <p:cNvSpPr>
            <a:spLocks noChangeArrowheads="1"/>
          </p:cNvSpPr>
          <p:nvPr/>
        </p:nvSpPr>
        <p:spPr bwMode="auto">
          <a:xfrm>
            <a:off x="0" y="549275"/>
            <a:ext cx="9144000" cy="830263"/>
          </a:xfrm>
          <a:prstGeom prst="rect">
            <a:avLst/>
          </a:prstGeom>
          <a:noFill/>
          <a:ln w="9525">
            <a:noFill/>
            <a:miter lim="800000"/>
            <a:headEnd/>
            <a:tailEnd/>
          </a:ln>
        </p:spPr>
        <p:txBody>
          <a:bodyPr>
            <a:spAutoFit/>
          </a:bodyPr>
          <a:lstStyle/>
          <a:p>
            <a:r>
              <a:rPr lang="lv-LV" sz="2400"/>
              <a:t>„</a:t>
            </a:r>
            <a:r>
              <a:rPr lang="lv-LV" sz="2400" i="1"/>
              <a:t>Jo </a:t>
            </a:r>
            <a:r>
              <a:rPr lang="lv-LV" sz="2400" b="1" i="1"/>
              <a:t>ar bauslības darbiem </a:t>
            </a:r>
            <a:r>
              <a:rPr lang="lv-LV" sz="2400" i="1"/>
              <a:t>neviens cilvēks</a:t>
            </a:r>
            <a:r>
              <a:rPr lang="lv-LV" sz="2400" b="1" i="1"/>
              <a:t> nevar kļūt attaisnots</a:t>
            </a:r>
            <a:r>
              <a:rPr lang="lv-LV" sz="2400" i="1"/>
              <a:t> Viņa priekšā. Jo bauslība dod - grēka atziņu</a:t>
            </a:r>
            <a:r>
              <a:rPr lang="lv-LV" sz="2400"/>
              <a:t>.” </a:t>
            </a:r>
            <a:r>
              <a:rPr lang="lv-LV" sz="2000"/>
              <a:t>(Rom.3:20)</a:t>
            </a:r>
          </a:p>
        </p:txBody>
      </p:sp>
      <p:pic>
        <p:nvPicPr>
          <p:cNvPr id="37898" name="Picture 10" descr="pavils"/>
          <p:cNvPicPr>
            <a:picLocks noChangeAspect="1" noChangeArrowheads="1"/>
          </p:cNvPicPr>
          <p:nvPr/>
        </p:nvPicPr>
        <p:blipFill>
          <a:blip r:embed="rId2" cstate="print"/>
          <a:srcRect/>
          <a:stretch>
            <a:fillRect/>
          </a:stretch>
        </p:blipFill>
        <p:spPr bwMode="auto">
          <a:xfrm>
            <a:off x="7596188" y="2205038"/>
            <a:ext cx="1646237" cy="41830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7896"/>
                                        </p:tgtEl>
                                        <p:attrNameLst>
                                          <p:attrName>style.visibility</p:attrName>
                                        </p:attrNameLst>
                                      </p:cBhvr>
                                      <p:to>
                                        <p:strVal val="visible"/>
                                      </p:to>
                                    </p:set>
                                    <p:anim calcmode="lin" valueType="num">
                                      <p:cBhvr additive="base">
                                        <p:cTn id="7" dur="500" fill="hold"/>
                                        <p:tgtEl>
                                          <p:spTgt spid="37896"/>
                                        </p:tgtEl>
                                        <p:attrNameLst>
                                          <p:attrName>ppt_x</p:attrName>
                                        </p:attrNameLst>
                                      </p:cBhvr>
                                      <p:tavLst>
                                        <p:tav tm="0">
                                          <p:val>
                                            <p:strVal val="#ppt_x"/>
                                          </p:val>
                                        </p:tav>
                                        <p:tav tm="100000">
                                          <p:val>
                                            <p:strVal val="#ppt_x"/>
                                          </p:val>
                                        </p:tav>
                                      </p:tavLst>
                                    </p:anim>
                                    <p:anim calcmode="lin" valueType="num">
                                      <p:cBhvr additive="base">
                                        <p:cTn id="8" dur="500" fill="hold"/>
                                        <p:tgtEl>
                                          <p:spTgt spid="37896"/>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4" presetClass="entr" presetSubtype="16" fill="hold" grpId="0" nodeType="afterEffect">
                                  <p:stCondLst>
                                    <p:cond delay="0"/>
                                  </p:stCondLst>
                                  <p:childTnLst>
                                    <p:set>
                                      <p:cBhvr>
                                        <p:cTn id="11" dur="1" fill="hold">
                                          <p:stCondLst>
                                            <p:cond delay="0"/>
                                          </p:stCondLst>
                                        </p:cTn>
                                        <p:tgtEl>
                                          <p:spTgt spid="37897"/>
                                        </p:tgtEl>
                                        <p:attrNameLst>
                                          <p:attrName>style.visibility</p:attrName>
                                        </p:attrNameLst>
                                      </p:cBhvr>
                                      <p:to>
                                        <p:strVal val="visible"/>
                                      </p:to>
                                    </p:set>
                                    <p:animEffect transition="in" filter="box(in)">
                                      <p:cBhvr>
                                        <p:cTn id="12" dur="500"/>
                                        <p:tgtEl>
                                          <p:spTgt spid="37897"/>
                                        </p:tgtEl>
                                      </p:cBhvr>
                                    </p:animEffect>
                                  </p:childTnLst>
                                </p:cTn>
                              </p:par>
                            </p:childTnLst>
                          </p:cTn>
                        </p:par>
                        <p:par>
                          <p:cTn id="13" fill="hold" nodeType="withGroup">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37892"/>
                                        </p:tgtEl>
                                        <p:attrNameLst>
                                          <p:attrName>style.visibility</p:attrName>
                                        </p:attrNameLst>
                                      </p:cBhvr>
                                      <p:to>
                                        <p:strVal val="visible"/>
                                      </p:to>
                                    </p:set>
                                    <p:anim calcmode="lin" valueType="num">
                                      <p:cBhvr additive="base">
                                        <p:cTn id="16" dur="500" fill="hold"/>
                                        <p:tgtEl>
                                          <p:spTgt spid="37892"/>
                                        </p:tgtEl>
                                        <p:attrNameLst>
                                          <p:attrName>ppt_x</p:attrName>
                                        </p:attrNameLst>
                                      </p:cBhvr>
                                      <p:tavLst>
                                        <p:tav tm="0">
                                          <p:val>
                                            <p:strVal val="#ppt_x"/>
                                          </p:val>
                                        </p:tav>
                                        <p:tav tm="100000">
                                          <p:val>
                                            <p:strVal val="#ppt_x"/>
                                          </p:val>
                                        </p:tav>
                                      </p:tavLst>
                                    </p:anim>
                                    <p:anim calcmode="lin" valueType="num">
                                      <p:cBhvr additive="base">
                                        <p:cTn id="17" dur="500" fill="hold"/>
                                        <p:tgtEl>
                                          <p:spTgt spid="37892"/>
                                        </p:tgtEl>
                                        <p:attrNameLst>
                                          <p:attrName>ppt_y</p:attrName>
                                        </p:attrNameLst>
                                      </p:cBhvr>
                                      <p:tavLst>
                                        <p:tav tm="0">
                                          <p:val>
                                            <p:strVal val="1+#ppt_h/2"/>
                                          </p:val>
                                        </p:tav>
                                        <p:tav tm="100000">
                                          <p:val>
                                            <p:strVal val="#ppt_y"/>
                                          </p:val>
                                        </p:tav>
                                      </p:tavLst>
                                    </p:anim>
                                  </p:childTnLst>
                                </p:cTn>
                              </p:par>
                              <p:par>
                                <p:cTn id="18" presetID="3" presetClass="entr" presetSubtype="10" fill="hold" nodeType="withEffect">
                                  <p:stCondLst>
                                    <p:cond delay="0"/>
                                  </p:stCondLst>
                                  <p:childTnLst>
                                    <p:set>
                                      <p:cBhvr>
                                        <p:cTn id="19" dur="1" fill="hold">
                                          <p:stCondLst>
                                            <p:cond delay="0"/>
                                          </p:stCondLst>
                                        </p:cTn>
                                        <p:tgtEl>
                                          <p:spTgt spid="37898"/>
                                        </p:tgtEl>
                                        <p:attrNameLst>
                                          <p:attrName>style.visibility</p:attrName>
                                        </p:attrNameLst>
                                      </p:cBhvr>
                                      <p:to>
                                        <p:strVal val="visible"/>
                                      </p:to>
                                    </p:set>
                                    <p:animEffect transition="in" filter="blinds(horizontal)">
                                      <p:cBhvr>
                                        <p:cTn id="20" dur="500"/>
                                        <p:tgtEl>
                                          <p:spTgt spid="37898"/>
                                        </p:tgtEl>
                                      </p:cBhvr>
                                    </p:animEffect>
                                  </p:childTnLst>
                                </p:cTn>
                              </p:par>
                            </p:childTnLst>
                          </p:cTn>
                        </p:par>
                        <p:par>
                          <p:cTn id="21" fill="hold" nodeType="afterGroup">
                            <p:stCondLst>
                              <p:cond delay="1500"/>
                            </p:stCondLst>
                            <p:childTnLst>
                              <p:par>
                                <p:cTn id="22" presetID="9" presetClass="entr" presetSubtype="0" fill="hold" grpId="0" nodeType="afterEffect">
                                  <p:stCondLst>
                                    <p:cond delay="0"/>
                                  </p:stCondLst>
                                  <p:childTnLst>
                                    <p:set>
                                      <p:cBhvr>
                                        <p:cTn id="23" dur="1" fill="hold">
                                          <p:stCondLst>
                                            <p:cond delay="0"/>
                                          </p:stCondLst>
                                        </p:cTn>
                                        <p:tgtEl>
                                          <p:spTgt spid="37893">
                                            <p:txEl>
                                              <p:pRg st="0" end="0"/>
                                            </p:txEl>
                                          </p:spTgt>
                                        </p:tgtEl>
                                        <p:attrNameLst>
                                          <p:attrName>style.visibility</p:attrName>
                                        </p:attrNameLst>
                                      </p:cBhvr>
                                      <p:to>
                                        <p:strVal val="visible"/>
                                      </p:to>
                                    </p:set>
                                    <p:animEffect transition="in" filter="dissolve">
                                      <p:cBhvr>
                                        <p:cTn id="24" dur="500"/>
                                        <p:tgtEl>
                                          <p:spTgt spid="37893">
                                            <p:txEl>
                                              <p:pRg st="0" end="0"/>
                                            </p:txEl>
                                          </p:spTgt>
                                        </p:tgtEl>
                                      </p:cBhvr>
                                    </p:animEffect>
                                  </p:childTnLst>
                                </p:cTn>
                              </p:par>
                            </p:childTnLst>
                          </p:cTn>
                        </p:par>
                        <p:par>
                          <p:cTn id="25" fill="hold" nodeType="afterGroup">
                            <p:stCondLst>
                              <p:cond delay="2000"/>
                            </p:stCondLst>
                            <p:childTnLst>
                              <p:par>
                                <p:cTn id="26" presetID="9" presetClass="entr" presetSubtype="0" fill="hold" grpId="0" nodeType="afterEffect">
                                  <p:stCondLst>
                                    <p:cond delay="0"/>
                                  </p:stCondLst>
                                  <p:childTnLst>
                                    <p:set>
                                      <p:cBhvr>
                                        <p:cTn id="27" dur="1" fill="hold">
                                          <p:stCondLst>
                                            <p:cond delay="0"/>
                                          </p:stCondLst>
                                        </p:cTn>
                                        <p:tgtEl>
                                          <p:spTgt spid="37893">
                                            <p:txEl>
                                              <p:pRg st="1" end="1"/>
                                            </p:txEl>
                                          </p:spTgt>
                                        </p:tgtEl>
                                        <p:attrNameLst>
                                          <p:attrName>style.visibility</p:attrName>
                                        </p:attrNameLst>
                                      </p:cBhvr>
                                      <p:to>
                                        <p:strVal val="visible"/>
                                      </p:to>
                                    </p:set>
                                    <p:animEffect transition="in" filter="dissolve">
                                      <p:cBhvr>
                                        <p:cTn id="28" dur="500"/>
                                        <p:tgtEl>
                                          <p:spTgt spid="37893">
                                            <p:txEl>
                                              <p:pRg st="1" end="1"/>
                                            </p:txEl>
                                          </p:spTgt>
                                        </p:tgtEl>
                                      </p:cBhvr>
                                    </p:animEffect>
                                  </p:childTnLst>
                                </p:cTn>
                              </p:par>
                            </p:childTnLst>
                          </p:cTn>
                        </p:par>
                        <p:par>
                          <p:cTn id="29" fill="hold" nodeType="afterGroup">
                            <p:stCondLst>
                              <p:cond delay="2500"/>
                            </p:stCondLst>
                            <p:childTnLst>
                              <p:par>
                                <p:cTn id="30" presetID="9" presetClass="entr" presetSubtype="0" fill="hold" grpId="0" nodeType="afterEffect">
                                  <p:stCondLst>
                                    <p:cond delay="0"/>
                                  </p:stCondLst>
                                  <p:childTnLst>
                                    <p:set>
                                      <p:cBhvr>
                                        <p:cTn id="31" dur="1" fill="hold">
                                          <p:stCondLst>
                                            <p:cond delay="0"/>
                                          </p:stCondLst>
                                        </p:cTn>
                                        <p:tgtEl>
                                          <p:spTgt spid="37893">
                                            <p:txEl>
                                              <p:pRg st="2" end="2"/>
                                            </p:txEl>
                                          </p:spTgt>
                                        </p:tgtEl>
                                        <p:attrNameLst>
                                          <p:attrName>style.visibility</p:attrName>
                                        </p:attrNameLst>
                                      </p:cBhvr>
                                      <p:to>
                                        <p:strVal val="visible"/>
                                      </p:to>
                                    </p:set>
                                    <p:animEffect transition="in" filter="dissolve">
                                      <p:cBhvr>
                                        <p:cTn id="32" dur="500"/>
                                        <p:tgtEl>
                                          <p:spTgt spid="37893">
                                            <p:txEl>
                                              <p:pRg st="2" end="2"/>
                                            </p:txEl>
                                          </p:spTgt>
                                        </p:tgtEl>
                                      </p:cBhvr>
                                    </p:animEffect>
                                  </p:childTnLst>
                                </p:cTn>
                              </p:par>
                            </p:childTnLst>
                          </p:cTn>
                        </p:par>
                        <p:par>
                          <p:cTn id="33" fill="hold" nodeType="afterGroup">
                            <p:stCondLst>
                              <p:cond delay="3000"/>
                            </p:stCondLst>
                            <p:childTnLst>
                              <p:par>
                                <p:cTn id="34" presetID="9" presetClass="entr" presetSubtype="0" fill="hold" grpId="0" nodeType="afterEffect">
                                  <p:stCondLst>
                                    <p:cond delay="0"/>
                                  </p:stCondLst>
                                  <p:childTnLst>
                                    <p:set>
                                      <p:cBhvr>
                                        <p:cTn id="35" dur="1" fill="hold">
                                          <p:stCondLst>
                                            <p:cond delay="0"/>
                                          </p:stCondLst>
                                        </p:cTn>
                                        <p:tgtEl>
                                          <p:spTgt spid="37893">
                                            <p:txEl>
                                              <p:pRg st="3" end="3"/>
                                            </p:txEl>
                                          </p:spTgt>
                                        </p:tgtEl>
                                        <p:attrNameLst>
                                          <p:attrName>style.visibility</p:attrName>
                                        </p:attrNameLst>
                                      </p:cBhvr>
                                      <p:to>
                                        <p:strVal val="visible"/>
                                      </p:to>
                                    </p:set>
                                    <p:animEffect transition="in" filter="dissolve">
                                      <p:cBhvr>
                                        <p:cTn id="36" dur="500"/>
                                        <p:tgtEl>
                                          <p:spTgt spid="37893">
                                            <p:txEl>
                                              <p:pRg st="3" end="3"/>
                                            </p:txEl>
                                          </p:spTgt>
                                        </p:tgtEl>
                                      </p:cBhvr>
                                    </p:animEffect>
                                  </p:childTnLst>
                                </p:cTn>
                              </p:par>
                            </p:childTnLst>
                          </p:cTn>
                        </p:par>
                        <p:par>
                          <p:cTn id="37" fill="hold" nodeType="afterGroup">
                            <p:stCondLst>
                              <p:cond delay="3500"/>
                            </p:stCondLst>
                            <p:childTnLst>
                              <p:par>
                                <p:cTn id="38" presetID="9" presetClass="entr" presetSubtype="0" fill="hold" grpId="0" nodeType="afterEffect">
                                  <p:stCondLst>
                                    <p:cond delay="0"/>
                                  </p:stCondLst>
                                  <p:childTnLst>
                                    <p:set>
                                      <p:cBhvr>
                                        <p:cTn id="39" dur="1" fill="hold">
                                          <p:stCondLst>
                                            <p:cond delay="0"/>
                                          </p:stCondLst>
                                        </p:cTn>
                                        <p:tgtEl>
                                          <p:spTgt spid="37893">
                                            <p:txEl>
                                              <p:pRg st="4" end="4"/>
                                            </p:txEl>
                                          </p:spTgt>
                                        </p:tgtEl>
                                        <p:attrNameLst>
                                          <p:attrName>style.visibility</p:attrName>
                                        </p:attrNameLst>
                                      </p:cBhvr>
                                      <p:to>
                                        <p:strVal val="visible"/>
                                      </p:to>
                                    </p:set>
                                    <p:animEffect transition="in" filter="dissolve">
                                      <p:cBhvr>
                                        <p:cTn id="40" dur="500"/>
                                        <p:tgtEl>
                                          <p:spTgt spid="3789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p:bldP spid="37893" grpId="0" build="p"/>
      <p:bldP spid="37896" grpId="0"/>
      <p:bldP spid="3789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768186"/>
            <a:ext cx="3923928" cy="1292662"/>
          </a:xfrm>
          <a:prstGeom prst="rect">
            <a:avLst/>
          </a:prstGeom>
          <a:noFill/>
          <a:ln w="9525">
            <a:noFill/>
            <a:miter lim="800000"/>
            <a:headEnd/>
            <a:tailEnd/>
          </a:ln>
        </p:spPr>
        <p:txBody>
          <a:bodyPr wrap="square">
            <a:spAutoFit/>
          </a:bodyPr>
          <a:lstStyle/>
          <a:p>
            <a:pPr algn="ctr"/>
            <a:r>
              <a:rPr lang="lv-LV" sz="2600" b="1" dirty="0" smtClean="0"/>
              <a:t>Debesu valstību nevar nopelnīt, tā ir dāvana</a:t>
            </a:r>
            <a:r>
              <a:rPr lang="lv-LV" sz="2600" b="1" dirty="0" smtClean="0"/>
              <a:t>!</a:t>
            </a:r>
          </a:p>
          <a:p>
            <a:pPr algn="ctr"/>
            <a:r>
              <a:rPr lang="lv-LV" sz="2600" b="1" dirty="0" smtClean="0"/>
              <a:t>To saņemam ticībā!</a:t>
            </a:r>
            <a:endParaRPr lang="lv-LV" sz="2600" b="1" dirty="0" smtClean="0"/>
          </a:p>
        </p:txBody>
      </p:sp>
      <p:pic>
        <p:nvPicPr>
          <p:cNvPr id="11" name="Picture 10" descr="heaven.png"/>
          <p:cNvPicPr>
            <a:picLocks noChangeAspect="1"/>
          </p:cNvPicPr>
          <p:nvPr/>
        </p:nvPicPr>
        <p:blipFill>
          <a:blip r:embed="rId2" cstate="print"/>
          <a:stretch>
            <a:fillRect/>
          </a:stretch>
        </p:blipFill>
        <p:spPr>
          <a:xfrm>
            <a:off x="395536" y="2132856"/>
            <a:ext cx="2880320" cy="2880320"/>
          </a:xfrm>
          <a:prstGeom prst="rect">
            <a:avLst/>
          </a:prstGeom>
        </p:spPr>
      </p:pic>
      <p:sp>
        <p:nvSpPr>
          <p:cNvPr id="13" name="Rectangle 2"/>
          <p:cNvSpPr txBox="1">
            <a:spLocks noChangeArrowheads="1"/>
          </p:cNvSpPr>
          <p:nvPr/>
        </p:nvSpPr>
        <p:spPr bwMode="auto">
          <a:xfrm>
            <a:off x="0" y="-71438"/>
            <a:ext cx="9144000" cy="85090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Debesu valstībā</a:t>
            </a:r>
            <a:r>
              <a:rPr kumimoji="0" lang="lv-LV" sz="4000" b="1" i="0" u="none" strike="noStrike" kern="0" cap="none" spc="0" normalizeH="0" noProof="0" dirty="0" smtClean="0">
                <a:ln>
                  <a:noFill/>
                </a:ln>
                <a:solidFill>
                  <a:schemeClr val="tx1"/>
                </a:solidFill>
                <a:effectLst/>
                <a:uLnTx/>
                <a:uFillTx/>
                <a:latin typeface="+mj-lt"/>
                <a:ea typeface="+mj-ea"/>
                <a:cs typeface="+mj-cs"/>
              </a:rPr>
              <a:t> </a:t>
            </a:r>
            <a:r>
              <a:rPr kumimoji="0" lang="lv-LV" sz="4000" b="1" i="0" u="none" strike="noStrike" kern="0" cap="none" spc="0" normalizeH="0" baseline="0" noProof="0" dirty="0" smtClean="0">
                <a:ln>
                  <a:noFill/>
                </a:ln>
                <a:solidFill>
                  <a:schemeClr val="tx1"/>
                </a:solidFill>
                <a:effectLst/>
                <a:uLnTx/>
                <a:uFillTx/>
                <a:latin typeface="+mj-lt"/>
                <a:ea typeface="+mj-ea"/>
                <a:cs typeface="+mj-cs"/>
              </a:rPr>
              <a:t> </a:t>
            </a:r>
          </a:p>
        </p:txBody>
      </p:sp>
      <p:sp>
        <p:nvSpPr>
          <p:cNvPr id="5" name="Rectangle 4"/>
          <p:cNvSpPr>
            <a:spLocks noChangeArrowheads="1"/>
          </p:cNvSpPr>
          <p:nvPr/>
        </p:nvSpPr>
        <p:spPr bwMode="auto">
          <a:xfrm>
            <a:off x="4355976" y="692696"/>
            <a:ext cx="4788024" cy="1292662"/>
          </a:xfrm>
          <a:prstGeom prst="rect">
            <a:avLst/>
          </a:prstGeom>
          <a:noFill/>
          <a:ln w="9525">
            <a:noFill/>
            <a:miter lim="800000"/>
            <a:headEnd/>
            <a:tailEnd/>
          </a:ln>
        </p:spPr>
        <p:txBody>
          <a:bodyPr wrap="square">
            <a:spAutoFit/>
          </a:bodyPr>
          <a:lstStyle/>
          <a:p>
            <a:pPr algn="ctr"/>
            <a:r>
              <a:rPr lang="lv-LV" sz="2600" b="1" dirty="0" smtClean="0"/>
              <a:t>Uzticamiem</a:t>
            </a:r>
            <a:r>
              <a:rPr lang="lv-LV" sz="2600" dirty="0" smtClean="0"/>
              <a:t> </a:t>
            </a:r>
            <a:r>
              <a:rPr lang="lv-LV" sz="2600" dirty="0"/>
              <a:t>strādniekiem Viņš </a:t>
            </a:r>
            <a:r>
              <a:rPr lang="lv-LV" sz="2600" b="1" dirty="0"/>
              <a:t>dos</a:t>
            </a:r>
            <a:r>
              <a:rPr lang="lv-LV" sz="2600" dirty="0"/>
              <a:t> arī </a:t>
            </a:r>
            <a:r>
              <a:rPr lang="lv-LV" sz="2600" b="1" dirty="0" smtClean="0"/>
              <a:t>algu</a:t>
            </a:r>
            <a:r>
              <a:rPr lang="lv-LV" sz="2600" dirty="0" smtClean="0"/>
              <a:t> par </a:t>
            </a:r>
            <a:r>
              <a:rPr lang="lv-LV" sz="2600" b="1" dirty="0" smtClean="0"/>
              <a:t>labajiem darbiem debesu valstībā!</a:t>
            </a:r>
            <a:endParaRPr lang="lv-LV" sz="2600" b="1" dirty="0"/>
          </a:p>
        </p:txBody>
      </p:sp>
      <p:pic>
        <p:nvPicPr>
          <p:cNvPr id="6" name="Picture 5" descr="5coins.png"/>
          <p:cNvPicPr>
            <a:picLocks noChangeAspect="1"/>
          </p:cNvPicPr>
          <p:nvPr/>
        </p:nvPicPr>
        <p:blipFill>
          <a:blip r:embed="rId3" cstate="print"/>
          <a:stretch>
            <a:fillRect/>
          </a:stretch>
        </p:blipFill>
        <p:spPr>
          <a:xfrm>
            <a:off x="6084168" y="1844824"/>
            <a:ext cx="1728192" cy="1728192"/>
          </a:xfrm>
          <a:prstGeom prst="rect">
            <a:avLst/>
          </a:prstGeom>
        </p:spPr>
      </p:pic>
      <p:pic>
        <p:nvPicPr>
          <p:cNvPr id="8" name="Picture 7" descr="5coins.png"/>
          <p:cNvPicPr>
            <a:picLocks noChangeAspect="1"/>
          </p:cNvPicPr>
          <p:nvPr/>
        </p:nvPicPr>
        <p:blipFill>
          <a:blip r:embed="rId3" cstate="print"/>
          <a:stretch>
            <a:fillRect/>
          </a:stretch>
        </p:blipFill>
        <p:spPr>
          <a:xfrm>
            <a:off x="5796136" y="3645024"/>
            <a:ext cx="1556792" cy="1556792"/>
          </a:xfrm>
          <a:prstGeom prst="rect">
            <a:avLst/>
          </a:prstGeom>
        </p:spPr>
      </p:pic>
      <p:pic>
        <p:nvPicPr>
          <p:cNvPr id="9" name="Picture 8" descr="5coins.png"/>
          <p:cNvPicPr>
            <a:picLocks noChangeAspect="1"/>
          </p:cNvPicPr>
          <p:nvPr/>
        </p:nvPicPr>
        <p:blipFill>
          <a:blip r:embed="rId3" cstate="print"/>
          <a:stretch>
            <a:fillRect/>
          </a:stretch>
        </p:blipFill>
        <p:spPr>
          <a:xfrm>
            <a:off x="7164288" y="3645024"/>
            <a:ext cx="1556792" cy="1556792"/>
          </a:xfrm>
          <a:prstGeom prst="rect">
            <a:avLst/>
          </a:prstGeom>
        </p:spPr>
      </p:pic>
      <p:pic>
        <p:nvPicPr>
          <p:cNvPr id="10" name="Picture 9" descr="5coins.png"/>
          <p:cNvPicPr>
            <a:picLocks noChangeAspect="1"/>
          </p:cNvPicPr>
          <p:nvPr/>
        </p:nvPicPr>
        <p:blipFill>
          <a:blip r:embed="rId3" cstate="print"/>
          <a:stretch>
            <a:fillRect/>
          </a:stretch>
        </p:blipFill>
        <p:spPr>
          <a:xfrm>
            <a:off x="6111552" y="5301208"/>
            <a:ext cx="1556792" cy="1556792"/>
          </a:xfrm>
          <a:prstGeom prst="rect">
            <a:avLst/>
          </a:prstGeom>
        </p:spPr>
      </p:pic>
      <p:pic>
        <p:nvPicPr>
          <p:cNvPr id="12" name="Picture 11" descr="5coins.png"/>
          <p:cNvPicPr>
            <a:picLocks noChangeAspect="1"/>
          </p:cNvPicPr>
          <p:nvPr/>
        </p:nvPicPr>
        <p:blipFill>
          <a:blip r:embed="rId3" cstate="print"/>
          <a:stretch>
            <a:fillRect/>
          </a:stretch>
        </p:blipFill>
        <p:spPr>
          <a:xfrm>
            <a:off x="7479704" y="5301208"/>
            <a:ext cx="1556792" cy="1556792"/>
          </a:xfrm>
          <a:prstGeom prst="rect">
            <a:avLst/>
          </a:prstGeom>
        </p:spPr>
      </p:pic>
      <p:pic>
        <p:nvPicPr>
          <p:cNvPr id="14" name="Picture 13" descr="5coins.png"/>
          <p:cNvPicPr>
            <a:picLocks noChangeAspect="1"/>
          </p:cNvPicPr>
          <p:nvPr/>
        </p:nvPicPr>
        <p:blipFill>
          <a:blip r:embed="rId3" cstate="print"/>
          <a:stretch>
            <a:fillRect/>
          </a:stretch>
        </p:blipFill>
        <p:spPr>
          <a:xfrm>
            <a:off x="4671392" y="5373216"/>
            <a:ext cx="1484784" cy="1484784"/>
          </a:xfrm>
          <a:prstGeom prst="rect">
            <a:avLst/>
          </a:prstGeom>
        </p:spPr>
      </p:pic>
      <p:sp>
        <p:nvSpPr>
          <p:cNvPr id="15" name="Plus 14"/>
          <p:cNvSpPr/>
          <p:nvPr/>
        </p:nvSpPr>
        <p:spPr>
          <a:xfrm>
            <a:off x="3563888" y="1124744"/>
            <a:ext cx="1224136" cy="1152128"/>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rot="20505570">
            <a:off x="3509408" y="3085699"/>
            <a:ext cx="1545072"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473512" y="2276872"/>
            <a:ext cx="825868" cy="1015663"/>
          </a:xfrm>
          <a:prstGeom prst="rect">
            <a:avLst/>
          </a:prstGeom>
          <a:noFill/>
        </p:spPr>
        <p:txBody>
          <a:bodyPr wrap="none" lIns="91440" tIns="45720" rIns="91440" bIns="45720">
            <a:spAutoFit/>
          </a:bodyPr>
          <a:lstStyle/>
          <a:p>
            <a:pPr algn="ctr"/>
            <a:r>
              <a:rPr lang="lv-LV" sz="6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1.</a:t>
            </a:r>
            <a:endParaRPr lang="en-US" sz="6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8" name="Rectangle 17"/>
          <p:cNvSpPr/>
          <p:nvPr/>
        </p:nvSpPr>
        <p:spPr>
          <a:xfrm>
            <a:off x="4932041" y="3933056"/>
            <a:ext cx="825867" cy="1015663"/>
          </a:xfrm>
          <a:prstGeom prst="rect">
            <a:avLst/>
          </a:prstGeom>
          <a:noFill/>
        </p:spPr>
        <p:txBody>
          <a:bodyPr wrap="none" lIns="91440" tIns="45720" rIns="91440" bIns="45720">
            <a:spAutoFit/>
          </a:bodyPr>
          <a:lstStyle/>
          <a:p>
            <a:pPr algn="ctr"/>
            <a:r>
              <a:rPr lang="lv-LV" sz="6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2</a:t>
            </a:r>
            <a:r>
              <a:rPr lang="lv-LV" sz="6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endParaRPr lang="en-US" sz="6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9" name="Rectangle 18"/>
          <p:cNvSpPr/>
          <p:nvPr/>
        </p:nvSpPr>
        <p:spPr>
          <a:xfrm>
            <a:off x="3962157" y="5517232"/>
            <a:ext cx="825867" cy="1015663"/>
          </a:xfrm>
          <a:prstGeom prst="rect">
            <a:avLst/>
          </a:prstGeom>
          <a:noFill/>
        </p:spPr>
        <p:txBody>
          <a:bodyPr wrap="none" lIns="91440" tIns="45720" rIns="91440" bIns="45720">
            <a:spAutoFit/>
          </a:bodyPr>
          <a:lstStyle/>
          <a:p>
            <a:pPr algn="ctr"/>
            <a:r>
              <a:rPr lang="lv-LV" sz="6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3</a:t>
            </a:r>
            <a:r>
              <a:rPr lang="lv-LV" sz="6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endParaRPr lang="en-US" sz="6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20" name="Picture 19" descr="faith.png"/>
          <p:cNvPicPr>
            <a:picLocks noChangeAspect="1"/>
          </p:cNvPicPr>
          <p:nvPr/>
        </p:nvPicPr>
        <p:blipFill>
          <a:blip r:embed="rId4" cstate="print"/>
          <a:stretch>
            <a:fillRect/>
          </a:stretch>
        </p:blipFill>
        <p:spPr>
          <a:xfrm>
            <a:off x="755576" y="4913784"/>
            <a:ext cx="1944216" cy="1944216"/>
          </a:xfrm>
          <a:prstGeom prst="rect">
            <a:avLst/>
          </a:prstGeom>
        </p:spPr>
      </p:pic>
      <p:sp>
        <p:nvSpPr>
          <p:cNvPr id="21" name="Right Arrow 20"/>
          <p:cNvSpPr/>
          <p:nvPr/>
        </p:nvSpPr>
        <p:spPr>
          <a:xfrm rot="663977">
            <a:off x="3345214" y="3999002"/>
            <a:ext cx="1472307"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ight Arrow 21"/>
          <p:cNvSpPr/>
          <p:nvPr/>
        </p:nvSpPr>
        <p:spPr>
          <a:xfrm rot="2504275">
            <a:off x="3051746" y="5155351"/>
            <a:ext cx="1008112"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7">
                                            <p:txEl>
                                              <p:pRg st="1" end="1"/>
                                            </p:txEl>
                                          </p:spTgt>
                                        </p:tgtEl>
                                        <p:attrNameLst>
                                          <p:attrName>style.visibility</p:attrName>
                                        </p:attrNameLst>
                                      </p:cBhvr>
                                      <p:to>
                                        <p:strVal val="visible"/>
                                      </p:to>
                                    </p:set>
                                    <p:anim calcmode="lin" valueType="num">
                                      <p:cBhvr additive="base">
                                        <p:cTn id="1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8" presetID="10" presetClass="entr" presetSubtype="0"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2000"/>
                                        <p:tgtEl>
                                          <p:spTgt spid="11"/>
                                        </p:tgtEl>
                                      </p:cBhvr>
                                    </p:animEffect>
                                  </p:childTnLst>
                                </p:cTn>
                              </p:par>
                            </p:childTnLst>
                          </p:cTn>
                        </p:par>
                        <p:par>
                          <p:cTn id="21" fill="hold">
                            <p:stCondLst>
                              <p:cond delay="2500"/>
                            </p:stCondLst>
                            <p:childTnLst>
                              <p:par>
                                <p:cTn id="22" presetID="10" presetClass="entr" presetSubtype="0"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2000"/>
                                        <p:tgtEl>
                                          <p:spTgt spid="20"/>
                                        </p:tgtEl>
                                      </p:cBhvr>
                                    </p:animEffect>
                                  </p:childTnLst>
                                </p:cTn>
                              </p:par>
                            </p:childTnLst>
                          </p:cTn>
                        </p:par>
                        <p:par>
                          <p:cTn id="25" fill="hold">
                            <p:stCondLst>
                              <p:cond delay="4500"/>
                            </p:stCondLst>
                            <p:childTnLst>
                              <p:par>
                                <p:cTn id="26" presetID="10" presetClass="entr" presetSubtype="0"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2000"/>
                                        <p:tgtEl>
                                          <p:spTgt spid="15"/>
                                        </p:tgtEl>
                                      </p:cBhvr>
                                    </p:animEffect>
                                  </p:childTnLst>
                                </p:cTn>
                              </p:par>
                            </p:childTnLst>
                          </p:cTn>
                        </p:par>
                        <p:par>
                          <p:cTn id="29" fill="hold">
                            <p:stCondLst>
                              <p:cond delay="6500"/>
                            </p:stCondLst>
                            <p:childTnLst>
                              <p:par>
                                <p:cTn id="30" presetID="2" presetClass="entr" presetSubtype="4" fill="hold" nodeType="after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 calcmode="lin" valueType="num">
                                      <p:cBhvr additive="base">
                                        <p:cTn id="3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7000"/>
                            </p:stCondLst>
                            <p:childTnLst>
                              <p:par>
                                <p:cTn id="35" presetID="10"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2000"/>
                                        <p:tgtEl>
                                          <p:spTgt spid="16"/>
                                        </p:tgtEl>
                                      </p:cBhvr>
                                    </p:animEffect>
                                  </p:childTnLst>
                                </p:cTn>
                              </p:par>
                            </p:childTnLst>
                          </p:cTn>
                        </p:par>
                        <p:par>
                          <p:cTn id="38" fill="hold">
                            <p:stCondLst>
                              <p:cond delay="9000"/>
                            </p:stCondLst>
                            <p:childTnLst>
                              <p:par>
                                <p:cTn id="39" presetID="10"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2000"/>
                                        <p:tgtEl>
                                          <p:spTgt spid="17"/>
                                        </p:tgtEl>
                                      </p:cBhvr>
                                    </p:animEffect>
                                  </p:childTnLst>
                                </p:cTn>
                              </p:par>
                              <p:par>
                                <p:cTn id="42" presetID="10" presetClass="entr" presetSubtype="0" fill="hold"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2000"/>
                                        <p:tgtEl>
                                          <p:spTgt spid="6"/>
                                        </p:tgtEl>
                                      </p:cBhvr>
                                    </p:animEffect>
                                  </p:childTnLst>
                                </p:cTn>
                              </p:par>
                            </p:childTnLst>
                          </p:cTn>
                        </p:par>
                        <p:par>
                          <p:cTn id="45" fill="hold">
                            <p:stCondLst>
                              <p:cond delay="11000"/>
                            </p:stCondLst>
                            <p:childTnLst>
                              <p:par>
                                <p:cTn id="46" presetID="10" presetClass="entr" presetSubtype="0"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2000"/>
                                        <p:tgtEl>
                                          <p:spTgt spid="21"/>
                                        </p:tgtEl>
                                      </p:cBhvr>
                                    </p:animEffect>
                                  </p:childTnLst>
                                </p:cTn>
                              </p:par>
                            </p:childTnLst>
                          </p:cTn>
                        </p:par>
                        <p:par>
                          <p:cTn id="49" fill="hold">
                            <p:stCondLst>
                              <p:cond delay="13000"/>
                            </p:stCondLst>
                            <p:childTnLst>
                              <p:par>
                                <p:cTn id="50" presetID="10" presetClass="entr" presetSubtype="0"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2000"/>
                                        <p:tgtEl>
                                          <p:spTgt spid="18"/>
                                        </p:tgtEl>
                                      </p:cBhvr>
                                    </p:animEffect>
                                  </p:childTnLst>
                                </p:cTn>
                              </p:par>
                              <p:par>
                                <p:cTn id="53" presetID="10" presetClass="entr" presetSubtype="0" fill="hold" nodeType="with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2000"/>
                                        <p:tgtEl>
                                          <p:spTgt spid="8"/>
                                        </p:tgtEl>
                                      </p:cBhvr>
                                    </p:animEffect>
                                  </p:childTnLst>
                                </p:cTn>
                              </p:par>
                              <p:par>
                                <p:cTn id="56" presetID="10" presetClass="entr" presetSubtype="0" fill="hold" nodeType="with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fade">
                                      <p:cBhvr>
                                        <p:cTn id="58" dur="2000"/>
                                        <p:tgtEl>
                                          <p:spTgt spid="9"/>
                                        </p:tgtEl>
                                      </p:cBhvr>
                                    </p:animEffect>
                                  </p:childTnLst>
                                </p:cTn>
                              </p:par>
                            </p:childTnLst>
                          </p:cTn>
                        </p:par>
                        <p:par>
                          <p:cTn id="59" fill="hold">
                            <p:stCondLst>
                              <p:cond delay="15000"/>
                            </p:stCondLst>
                            <p:childTnLst>
                              <p:par>
                                <p:cTn id="60" presetID="10" presetClass="entr" presetSubtype="0"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2000"/>
                                        <p:tgtEl>
                                          <p:spTgt spid="22"/>
                                        </p:tgtEl>
                                      </p:cBhvr>
                                    </p:animEffect>
                                  </p:childTnLst>
                                </p:cTn>
                              </p:par>
                            </p:childTnLst>
                          </p:cTn>
                        </p:par>
                        <p:par>
                          <p:cTn id="63" fill="hold">
                            <p:stCondLst>
                              <p:cond delay="17000"/>
                            </p:stCondLst>
                            <p:childTnLst>
                              <p:par>
                                <p:cTn id="64" presetID="10" presetClass="entr" presetSubtype="0"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fade">
                                      <p:cBhvr>
                                        <p:cTn id="66" dur="2000"/>
                                        <p:tgtEl>
                                          <p:spTgt spid="19"/>
                                        </p:tgtEl>
                                      </p:cBhvr>
                                    </p:animEffect>
                                  </p:childTnLst>
                                </p:cTn>
                              </p:par>
                              <p:par>
                                <p:cTn id="67" presetID="10" presetClass="entr" presetSubtype="0" fill="hold" nodeType="with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fade">
                                      <p:cBhvr>
                                        <p:cTn id="69" dur="2000"/>
                                        <p:tgtEl>
                                          <p:spTgt spid="10"/>
                                        </p:tgtEl>
                                      </p:cBhvr>
                                    </p:animEffect>
                                  </p:childTnLst>
                                </p:cTn>
                              </p:par>
                              <p:par>
                                <p:cTn id="70" presetID="10" presetClass="entr" presetSubtype="0" fill="hold" nodeType="withEffect">
                                  <p:stCondLst>
                                    <p:cond delay="0"/>
                                  </p:stCondLst>
                                  <p:childTnLst>
                                    <p:set>
                                      <p:cBhvr>
                                        <p:cTn id="71" dur="1" fill="hold">
                                          <p:stCondLst>
                                            <p:cond delay="0"/>
                                          </p:stCondLst>
                                        </p:cTn>
                                        <p:tgtEl>
                                          <p:spTgt spid="12"/>
                                        </p:tgtEl>
                                        <p:attrNameLst>
                                          <p:attrName>style.visibility</p:attrName>
                                        </p:attrNameLst>
                                      </p:cBhvr>
                                      <p:to>
                                        <p:strVal val="visible"/>
                                      </p:to>
                                    </p:set>
                                    <p:animEffect transition="in" filter="fade">
                                      <p:cBhvr>
                                        <p:cTn id="72" dur="2000"/>
                                        <p:tgtEl>
                                          <p:spTgt spid="12"/>
                                        </p:tgtEl>
                                      </p:cBhvr>
                                    </p:animEffect>
                                  </p:childTnLst>
                                </p:cTn>
                              </p:par>
                              <p:par>
                                <p:cTn id="73" presetID="10" presetClass="entr" presetSubtype="0" fill="hold" nodeType="with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fade">
                                      <p:cBhvr>
                                        <p:cTn id="75"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16" grpId="0" animBg="1"/>
      <p:bldP spid="17" grpId="0"/>
      <p:bldP spid="18" grpId="0"/>
      <p:bldP spid="19" grpId="0"/>
      <p:bldP spid="21" grpId="0" animBg="1"/>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DE71EBE9-8C70-4467-B9F7-77793D8CB462}" type="slidenum">
              <a:rPr lang="en-US"/>
              <a:pPr>
                <a:defRPr/>
              </a:pPr>
              <a:t>12</a:t>
            </a:fld>
            <a:endParaRPr lang="en-US"/>
          </a:p>
        </p:txBody>
      </p:sp>
      <p:sp>
        <p:nvSpPr>
          <p:cNvPr id="54274" name="Rectangle 2"/>
          <p:cNvSpPr>
            <a:spLocks noGrp="1" noChangeArrowheads="1"/>
          </p:cNvSpPr>
          <p:nvPr>
            <p:ph type="title"/>
          </p:nvPr>
        </p:nvSpPr>
        <p:spPr>
          <a:xfrm>
            <a:off x="0" y="0"/>
            <a:ext cx="9144000" cy="752475"/>
          </a:xfrm>
        </p:spPr>
        <p:txBody>
          <a:bodyPr/>
          <a:lstStyle/>
          <a:p>
            <a:pPr marL="762000" indent="-762000">
              <a:defRPr/>
            </a:pPr>
            <a:r>
              <a:rPr lang="lv-LV" sz="4000" b="1" dirty="0" smtClean="0">
                <a:solidFill>
                  <a:schemeClr val="tx1"/>
                </a:solidFill>
              </a:rPr>
              <a:t>Debesu valstība nebūs komunisms</a:t>
            </a:r>
            <a:endParaRPr lang="en-US" sz="4000" b="1" dirty="0" smtClean="0">
              <a:solidFill>
                <a:schemeClr val="tx1"/>
              </a:solidFill>
            </a:endParaRPr>
          </a:p>
        </p:txBody>
      </p:sp>
      <p:pic>
        <p:nvPicPr>
          <p:cNvPr id="40962" name="Picture 2" descr="Bezmaksas sludinājumi | atdot.lv"/>
          <p:cNvPicPr>
            <a:picLocks noChangeAspect="1" noChangeArrowheads="1"/>
          </p:cNvPicPr>
          <p:nvPr/>
        </p:nvPicPr>
        <p:blipFill>
          <a:blip r:embed="rId2" cstate="print"/>
          <a:srcRect b="20941"/>
          <a:stretch>
            <a:fillRect/>
          </a:stretch>
        </p:blipFill>
        <p:spPr bwMode="auto">
          <a:xfrm>
            <a:off x="611560" y="2339752"/>
            <a:ext cx="7620000" cy="4518248"/>
          </a:xfrm>
          <a:prstGeom prst="rect">
            <a:avLst/>
          </a:prstGeom>
          <a:noFill/>
        </p:spPr>
      </p:pic>
      <p:sp>
        <p:nvSpPr>
          <p:cNvPr id="10" name="Rectangle 9"/>
          <p:cNvSpPr>
            <a:spLocks noChangeArrowheads="1"/>
          </p:cNvSpPr>
          <p:nvPr/>
        </p:nvSpPr>
        <p:spPr bwMode="auto">
          <a:xfrm>
            <a:off x="1340416" y="1260049"/>
            <a:ext cx="3591624" cy="584775"/>
          </a:xfrm>
          <a:prstGeom prst="rect">
            <a:avLst/>
          </a:prstGeom>
          <a:noFill/>
          <a:ln w="9525">
            <a:noFill/>
            <a:miter lim="800000"/>
            <a:headEnd/>
            <a:tailEnd/>
          </a:ln>
        </p:spPr>
        <p:txBody>
          <a:bodyPr wrap="none">
            <a:spAutoFit/>
          </a:bodyPr>
          <a:lstStyle/>
          <a:p>
            <a:r>
              <a:rPr lang="lv-LV" sz="3200" b="1" dirty="0" smtClean="0"/>
              <a:t>Tipveida mēbeles</a:t>
            </a:r>
            <a:endParaRPr lang="en-US" sz="3200" dirty="0"/>
          </a:p>
        </p:txBody>
      </p:sp>
      <p:sp>
        <p:nvSpPr>
          <p:cNvPr id="11" name="Rectangle 10"/>
          <p:cNvSpPr>
            <a:spLocks noChangeArrowheads="1"/>
          </p:cNvSpPr>
          <p:nvPr/>
        </p:nvSpPr>
        <p:spPr bwMode="auto">
          <a:xfrm>
            <a:off x="1360541" y="692696"/>
            <a:ext cx="3067443" cy="584775"/>
          </a:xfrm>
          <a:prstGeom prst="rect">
            <a:avLst/>
          </a:prstGeom>
          <a:noFill/>
          <a:ln w="9525">
            <a:noFill/>
            <a:miter lim="800000"/>
            <a:headEnd/>
            <a:tailEnd/>
          </a:ln>
        </p:spPr>
        <p:txBody>
          <a:bodyPr wrap="none">
            <a:spAutoFit/>
          </a:bodyPr>
          <a:lstStyle/>
          <a:p>
            <a:r>
              <a:rPr lang="lv-LV" sz="3200" b="1" dirty="0" smtClean="0"/>
              <a:t>Tipveida trauki</a:t>
            </a:r>
            <a:endParaRPr lang="en-US" sz="3200" dirty="0"/>
          </a:p>
        </p:txBody>
      </p:sp>
      <p:sp>
        <p:nvSpPr>
          <p:cNvPr id="12" name="Rectangle 11"/>
          <p:cNvSpPr>
            <a:spLocks noChangeArrowheads="1"/>
          </p:cNvSpPr>
          <p:nvPr/>
        </p:nvSpPr>
        <p:spPr bwMode="auto">
          <a:xfrm>
            <a:off x="1334258" y="1772816"/>
            <a:ext cx="3453766" cy="584775"/>
          </a:xfrm>
          <a:prstGeom prst="rect">
            <a:avLst/>
          </a:prstGeom>
          <a:noFill/>
          <a:ln w="9525">
            <a:noFill/>
            <a:miter lim="800000"/>
            <a:headEnd/>
            <a:tailEnd/>
          </a:ln>
        </p:spPr>
        <p:txBody>
          <a:bodyPr wrap="none">
            <a:spAutoFit/>
          </a:bodyPr>
          <a:lstStyle/>
          <a:p>
            <a:r>
              <a:rPr lang="lv-LV" sz="3200" b="1" dirty="0" smtClean="0"/>
              <a:t>Tipveida dzīvokļi</a:t>
            </a:r>
            <a:endParaRPr lang="en-US" sz="3200" dirty="0"/>
          </a:p>
        </p:txBody>
      </p:sp>
      <p:pic>
        <p:nvPicPr>
          <p:cNvPr id="13" name="Picture 12" descr="cancel.png"/>
          <p:cNvPicPr>
            <a:picLocks noChangeAspect="1"/>
          </p:cNvPicPr>
          <p:nvPr/>
        </p:nvPicPr>
        <p:blipFill>
          <a:blip r:embed="rId3" cstate="print"/>
          <a:stretch>
            <a:fillRect/>
          </a:stretch>
        </p:blipFill>
        <p:spPr>
          <a:xfrm>
            <a:off x="107503" y="908719"/>
            <a:ext cx="1296145" cy="1296145"/>
          </a:xfrm>
          <a:prstGeom prst="rect">
            <a:avLst/>
          </a:prstGeom>
        </p:spPr>
      </p:pic>
      <p:sp>
        <p:nvSpPr>
          <p:cNvPr id="14" name="Rectangle 13"/>
          <p:cNvSpPr>
            <a:spLocks noChangeArrowheads="1"/>
          </p:cNvSpPr>
          <p:nvPr/>
        </p:nvSpPr>
        <p:spPr bwMode="auto">
          <a:xfrm>
            <a:off x="6660232" y="635204"/>
            <a:ext cx="1728192" cy="1569660"/>
          </a:xfrm>
          <a:prstGeom prst="rect">
            <a:avLst/>
          </a:prstGeom>
          <a:noFill/>
          <a:ln w="9525">
            <a:noFill/>
            <a:miter lim="800000"/>
            <a:headEnd/>
            <a:tailEnd/>
          </a:ln>
        </p:spPr>
        <p:txBody>
          <a:bodyPr wrap="square">
            <a:spAutoFit/>
          </a:bodyPr>
          <a:lstStyle/>
          <a:p>
            <a:r>
              <a:rPr lang="lv-LV" sz="3200" b="1" dirty="0" smtClean="0"/>
              <a:t>Viss visiem vienādi</a:t>
            </a:r>
            <a:endParaRPr lang="en-US" sz="3200" dirty="0"/>
          </a:p>
        </p:txBody>
      </p:sp>
      <p:pic>
        <p:nvPicPr>
          <p:cNvPr id="15" name="Picture 14" descr="cancel.png"/>
          <p:cNvPicPr>
            <a:picLocks noChangeAspect="1"/>
          </p:cNvPicPr>
          <p:nvPr/>
        </p:nvPicPr>
        <p:blipFill>
          <a:blip r:embed="rId3" cstate="print"/>
          <a:stretch>
            <a:fillRect/>
          </a:stretch>
        </p:blipFill>
        <p:spPr>
          <a:xfrm>
            <a:off x="5292080" y="836712"/>
            <a:ext cx="1296145" cy="1296145"/>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box(in)">
                                      <p:cBhvr>
                                        <p:cTn id="7" dur="500"/>
                                        <p:tgtEl>
                                          <p:spTgt spid="5427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0962"/>
                                        </p:tgtEl>
                                        <p:attrNameLst>
                                          <p:attrName>style.visibility</p:attrName>
                                        </p:attrNameLst>
                                      </p:cBhvr>
                                      <p:to>
                                        <p:strVal val="visible"/>
                                      </p:to>
                                    </p:set>
                                    <p:animEffect transition="in" filter="fade">
                                      <p:cBhvr>
                                        <p:cTn id="11" dur="2000"/>
                                        <p:tgtEl>
                                          <p:spTgt spid="40962"/>
                                        </p:tgtEl>
                                      </p:cBhvr>
                                    </p:animEffect>
                                  </p:childTnLst>
                                </p:cTn>
                              </p:par>
                            </p:childTnLst>
                          </p:cTn>
                        </p:par>
                        <p:par>
                          <p:cTn id="12" fill="hold">
                            <p:stCondLst>
                              <p:cond delay="25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2000"/>
                                        <p:tgtEl>
                                          <p:spTgt spid="13"/>
                                        </p:tgtEl>
                                      </p:cBhvr>
                                    </p:animEffect>
                                  </p:childTnLst>
                                </p:cTn>
                              </p:par>
                            </p:childTnLst>
                          </p:cTn>
                        </p:par>
                        <p:par>
                          <p:cTn id="16" fill="hold">
                            <p:stCondLst>
                              <p:cond delay="4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childTnLst>
                          </p:cTn>
                        </p:par>
                        <p:par>
                          <p:cTn id="20" fill="hold">
                            <p:stCondLst>
                              <p:cond delay="65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2000"/>
                                        <p:tgtEl>
                                          <p:spTgt spid="11"/>
                                        </p:tgtEl>
                                      </p:cBhvr>
                                    </p:animEffect>
                                  </p:childTnLst>
                                </p:cTn>
                              </p:par>
                            </p:childTnLst>
                          </p:cTn>
                        </p:par>
                        <p:par>
                          <p:cTn id="24" fill="hold">
                            <p:stCondLst>
                              <p:cond delay="850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2000"/>
                                        <p:tgtEl>
                                          <p:spTgt spid="12"/>
                                        </p:tgtEl>
                                      </p:cBhvr>
                                    </p:animEffect>
                                  </p:childTnLst>
                                </p:cTn>
                              </p:par>
                            </p:childTnLst>
                          </p:cTn>
                        </p:par>
                        <p:par>
                          <p:cTn id="28" fill="hold">
                            <p:stCondLst>
                              <p:cond delay="10500"/>
                            </p:stCondLst>
                            <p:childTnLst>
                              <p:par>
                                <p:cTn id="29" presetID="10"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2000"/>
                                        <p:tgtEl>
                                          <p:spTgt spid="1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10" grpId="0"/>
      <p:bldP spid="11" grpId="0"/>
      <p:bldP spid="12"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DE71EBE9-8C70-4467-B9F7-77793D8CB462}" type="slidenum">
              <a:rPr lang="en-US"/>
              <a:pPr>
                <a:defRPr/>
              </a:pPr>
              <a:t>13</a:t>
            </a:fld>
            <a:endParaRPr lang="en-US"/>
          </a:p>
        </p:txBody>
      </p:sp>
      <p:sp>
        <p:nvSpPr>
          <p:cNvPr id="54274" name="Rectangle 2"/>
          <p:cNvSpPr>
            <a:spLocks noGrp="1" noChangeArrowheads="1"/>
          </p:cNvSpPr>
          <p:nvPr>
            <p:ph type="title"/>
          </p:nvPr>
        </p:nvSpPr>
        <p:spPr>
          <a:xfrm>
            <a:off x="0" y="0"/>
            <a:ext cx="9144000" cy="752475"/>
          </a:xfrm>
        </p:spPr>
        <p:txBody>
          <a:bodyPr/>
          <a:lstStyle/>
          <a:p>
            <a:pPr marL="762000" indent="-762000">
              <a:defRPr/>
            </a:pPr>
            <a:r>
              <a:rPr lang="lv-LV" sz="4000" b="1" dirty="0" smtClean="0">
                <a:solidFill>
                  <a:schemeClr val="tx1"/>
                </a:solidFill>
              </a:rPr>
              <a:t>Debesu valstība nebūs greizsirdības</a:t>
            </a:r>
            <a:endParaRPr lang="en-US" sz="4000" b="1" dirty="0" smtClean="0">
              <a:solidFill>
                <a:schemeClr val="tx1"/>
              </a:solidFill>
            </a:endParaRPr>
          </a:p>
        </p:txBody>
      </p:sp>
      <p:sp>
        <p:nvSpPr>
          <p:cNvPr id="10" name="Rectangle 9"/>
          <p:cNvSpPr>
            <a:spLocks noChangeArrowheads="1"/>
          </p:cNvSpPr>
          <p:nvPr/>
        </p:nvSpPr>
        <p:spPr bwMode="auto">
          <a:xfrm>
            <a:off x="0" y="1772816"/>
            <a:ext cx="9144000" cy="584775"/>
          </a:xfrm>
          <a:prstGeom prst="rect">
            <a:avLst/>
          </a:prstGeom>
          <a:noFill/>
          <a:ln w="9525">
            <a:noFill/>
            <a:miter lim="800000"/>
            <a:headEnd/>
            <a:tailEnd/>
          </a:ln>
        </p:spPr>
        <p:txBody>
          <a:bodyPr wrap="square">
            <a:spAutoFit/>
          </a:bodyPr>
          <a:lstStyle/>
          <a:p>
            <a:pPr algn="ctr"/>
            <a:r>
              <a:rPr lang="lv-LV" sz="3200" b="1" dirty="0" smtClean="0"/>
              <a:t>Debesu valstības valūta būs MĪLESTĪBA</a:t>
            </a:r>
            <a:endParaRPr lang="en-US" sz="3200" dirty="0"/>
          </a:p>
        </p:txBody>
      </p:sp>
      <p:sp>
        <p:nvSpPr>
          <p:cNvPr id="12" name="Rectangle 11"/>
          <p:cNvSpPr>
            <a:spLocks noChangeArrowheads="1"/>
          </p:cNvSpPr>
          <p:nvPr/>
        </p:nvSpPr>
        <p:spPr bwMode="auto">
          <a:xfrm>
            <a:off x="1" y="2420888"/>
            <a:ext cx="9144000" cy="523220"/>
          </a:xfrm>
          <a:prstGeom prst="rect">
            <a:avLst/>
          </a:prstGeom>
          <a:noFill/>
          <a:ln w="9525">
            <a:noFill/>
            <a:miter lim="800000"/>
            <a:headEnd/>
            <a:tailEnd/>
          </a:ln>
        </p:spPr>
        <p:txBody>
          <a:bodyPr wrap="square">
            <a:spAutoFit/>
          </a:bodyPr>
          <a:lstStyle/>
          <a:p>
            <a:r>
              <a:rPr lang="lv-LV" sz="2800" b="1" dirty="0" smtClean="0"/>
              <a:t>Tiem, kam būs daudz, dalīsies ar tiem, kam būs maz</a:t>
            </a:r>
            <a:endParaRPr lang="en-US" sz="2800" dirty="0"/>
          </a:p>
        </p:txBody>
      </p:sp>
      <p:pic>
        <p:nvPicPr>
          <p:cNvPr id="16" name="Picture 15" descr="villa.png"/>
          <p:cNvPicPr>
            <a:picLocks noChangeAspect="1"/>
          </p:cNvPicPr>
          <p:nvPr/>
        </p:nvPicPr>
        <p:blipFill>
          <a:blip r:embed="rId2" cstate="print"/>
          <a:stretch>
            <a:fillRect/>
          </a:stretch>
        </p:blipFill>
        <p:spPr>
          <a:xfrm>
            <a:off x="179512" y="2225217"/>
            <a:ext cx="4876191" cy="4876191"/>
          </a:xfrm>
          <a:prstGeom prst="rect">
            <a:avLst/>
          </a:prstGeom>
        </p:spPr>
      </p:pic>
      <p:pic>
        <p:nvPicPr>
          <p:cNvPr id="17" name="Picture 16" descr="house.png"/>
          <p:cNvPicPr>
            <a:picLocks noChangeAspect="1"/>
          </p:cNvPicPr>
          <p:nvPr/>
        </p:nvPicPr>
        <p:blipFill>
          <a:blip r:embed="rId3" cstate="print"/>
          <a:stretch>
            <a:fillRect/>
          </a:stretch>
        </p:blipFill>
        <p:spPr>
          <a:xfrm>
            <a:off x="6300192" y="3593369"/>
            <a:ext cx="2654119" cy="2654119"/>
          </a:xfrm>
          <a:prstGeom prst="rect">
            <a:avLst/>
          </a:prstGeom>
        </p:spPr>
      </p:pic>
      <p:sp>
        <p:nvSpPr>
          <p:cNvPr id="18" name="Rectangle 17"/>
          <p:cNvSpPr/>
          <p:nvPr/>
        </p:nvSpPr>
        <p:spPr>
          <a:xfrm>
            <a:off x="0" y="764704"/>
            <a:ext cx="9144000" cy="892552"/>
          </a:xfrm>
          <a:prstGeom prst="rect">
            <a:avLst/>
          </a:prstGeom>
        </p:spPr>
        <p:txBody>
          <a:bodyPr wrap="square">
            <a:spAutoFit/>
          </a:bodyPr>
          <a:lstStyle/>
          <a:p>
            <a:r>
              <a:rPr lang="lv-LV" sz="2600" i="1" dirty="0" smtClean="0"/>
              <a:t>Mana Tēva namā ir daudz mājokļu. Ja tas tā nebūtu, vai Es jums tad būtu teicis: Es aizeju jums vietu sataisīt? (Jņ.14:2)</a:t>
            </a:r>
            <a:endParaRPr lang="lv-LV" sz="2600" i="1"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box(in)">
                                      <p:cBhvr>
                                        <p:cTn id="7" dur="500"/>
                                        <p:tgtEl>
                                          <p:spTgt spid="5427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000"/>
                                        <p:tgtEl>
                                          <p:spTgt spid="18"/>
                                        </p:tgtEl>
                                      </p:cBhvr>
                                    </p:animEffect>
                                  </p:childTnLst>
                                </p:cTn>
                              </p:par>
                            </p:childTnLst>
                          </p:cTn>
                        </p:par>
                        <p:par>
                          <p:cTn id="12" fill="hold">
                            <p:stCondLst>
                              <p:cond delay="2500"/>
                            </p:stCondLst>
                            <p:childTnLst>
                              <p:par>
                                <p:cTn id="13" presetID="10"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2000"/>
                                        <p:tgtEl>
                                          <p:spTgt spid="16"/>
                                        </p:tgtEl>
                                      </p:cBhvr>
                                    </p:animEffect>
                                  </p:childTnLst>
                                </p:cTn>
                              </p:par>
                            </p:childTnLst>
                          </p:cTn>
                        </p:par>
                        <p:par>
                          <p:cTn id="16" fill="hold">
                            <p:stCondLst>
                              <p:cond delay="4500"/>
                            </p:stCondLst>
                            <p:childTnLst>
                              <p:par>
                                <p:cTn id="17" presetID="10"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2000"/>
                                        <p:tgtEl>
                                          <p:spTgt spid="17"/>
                                        </p:tgtEl>
                                      </p:cBhvr>
                                    </p:animEffect>
                                  </p:childTnLst>
                                </p:cTn>
                              </p:par>
                            </p:childTnLst>
                          </p:cTn>
                        </p:par>
                        <p:par>
                          <p:cTn id="20" fill="hold">
                            <p:stCondLst>
                              <p:cond delay="65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par>
                          <p:cTn id="24" fill="hold">
                            <p:stCondLst>
                              <p:cond delay="850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10" grpId="0"/>
      <p:bldP spid="12"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p:cNvPicPr>
            <a:picLocks noChangeAspect="1" noChangeArrowheads="1"/>
          </p:cNvPicPr>
          <p:nvPr/>
        </p:nvPicPr>
        <p:blipFill>
          <a:blip r:embed="rId2" cstate="print"/>
          <a:srcRect l="10170" r="11864"/>
          <a:stretch>
            <a:fillRect/>
          </a:stretch>
        </p:blipFill>
        <p:spPr bwMode="auto">
          <a:xfrm flipH="1">
            <a:off x="2915816" y="3907853"/>
            <a:ext cx="3312368" cy="2761507"/>
          </a:xfrm>
          <a:prstGeom prst="rect">
            <a:avLst/>
          </a:prstGeom>
          <a:ln>
            <a:noFill/>
          </a:ln>
          <a:effectLst>
            <a:softEdge rad="112500"/>
          </a:effectLst>
        </p:spPr>
      </p:pic>
      <p:sp>
        <p:nvSpPr>
          <p:cNvPr id="10244" name="Rectangle 3"/>
          <p:cNvSpPr>
            <a:spLocks noGrp="1" noChangeArrowheads="1"/>
          </p:cNvSpPr>
          <p:nvPr>
            <p:ph type="body" idx="1"/>
          </p:nvPr>
        </p:nvSpPr>
        <p:spPr>
          <a:xfrm>
            <a:off x="0" y="764704"/>
            <a:ext cx="9144000" cy="1081088"/>
          </a:xfrm>
        </p:spPr>
        <p:txBody>
          <a:bodyPr/>
          <a:lstStyle/>
          <a:p>
            <a:pPr marL="0" indent="0" algn="just">
              <a:lnSpc>
                <a:spcPct val="80000"/>
              </a:lnSpc>
              <a:buFontTx/>
              <a:buNone/>
            </a:pPr>
            <a:r>
              <a:rPr lang="lv-LV" sz="2800" i="1" dirty="0" smtClean="0"/>
              <a:t>2 Kad tu dod mīlestības dāvanas, tad neliec to izbazūnēt savā priekšā, kā liekuļi to dara sinagogās un ielās, lai ļaudis tos godinātu. Patiesi Es jums saku: tiem jau ir sava alga. 3 </a:t>
            </a:r>
            <a:r>
              <a:rPr lang="lv-LV" sz="2800" i="1" dirty="0" smtClean="0"/>
              <a:t>Bet, kad tu dod mīlestības dāvanas, tad tava kreisā roka lai nezina, ko labā dara, 4 tā ka tava dāvana paliek apslēpta; un tavs Tēvs, kas redz slepenībā, tev to atmaksās</a:t>
            </a:r>
            <a:r>
              <a:rPr lang="lv-LV" sz="2800" i="1" dirty="0" smtClean="0"/>
              <a:t>. (Mt.6:2-4)</a:t>
            </a:r>
            <a:endParaRPr lang="lv-LV" sz="2800" i="1" dirty="0" smtClean="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14</a:t>
            </a:fld>
            <a:endParaRPr lang="lv-LV" smtClean="0"/>
          </a:p>
        </p:txBody>
      </p:sp>
      <p:sp>
        <p:nvSpPr>
          <p:cNvPr id="4098" name="AutoShape 2" descr="Attēlu rezultāti vaicājumam “labdarības dāvanas”"/>
          <p:cNvSpPr>
            <a:spLocks noChangeAspect="1" noChangeArrowheads="1"/>
          </p:cNvSpPr>
          <p:nvPr/>
        </p:nvSpPr>
        <p:spPr bwMode="auto">
          <a:xfrm>
            <a:off x="155575" y="-1836738"/>
            <a:ext cx="5734050" cy="38290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 name="AutoShape 4" descr="Attēlu rezultāti vaicājumam “labdarības dāvanas”"/>
          <p:cNvSpPr>
            <a:spLocks noChangeAspect="1" noChangeArrowheads="1"/>
          </p:cNvSpPr>
          <p:nvPr/>
        </p:nvSpPr>
        <p:spPr bwMode="auto">
          <a:xfrm>
            <a:off x="155575" y="-1836738"/>
            <a:ext cx="5734050" cy="38290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 name="Rectangle 10"/>
          <p:cNvSpPr>
            <a:spLocks noChangeArrowheads="1"/>
          </p:cNvSpPr>
          <p:nvPr/>
        </p:nvSpPr>
        <p:spPr bwMode="auto">
          <a:xfrm>
            <a:off x="0" y="3276273"/>
            <a:ext cx="3283271" cy="584775"/>
          </a:xfrm>
          <a:prstGeom prst="rect">
            <a:avLst/>
          </a:prstGeom>
          <a:noFill/>
          <a:ln w="9525">
            <a:noFill/>
            <a:miter lim="800000"/>
            <a:headEnd/>
            <a:tailEnd/>
          </a:ln>
        </p:spPr>
        <p:txBody>
          <a:bodyPr wrap="none">
            <a:spAutoFit/>
          </a:bodyPr>
          <a:lstStyle/>
          <a:p>
            <a:r>
              <a:rPr lang="lv-LV" sz="3200" b="1" dirty="0" smtClean="0"/>
              <a:t>Alga virs zemes</a:t>
            </a:r>
            <a:endParaRPr lang="en-US" sz="3200" dirty="0"/>
          </a:p>
        </p:txBody>
      </p:sp>
      <p:sp>
        <p:nvSpPr>
          <p:cNvPr id="12" name="Rectangle 11"/>
          <p:cNvSpPr>
            <a:spLocks noChangeArrowheads="1"/>
          </p:cNvSpPr>
          <p:nvPr/>
        </p:nvSpPr>
        <p:spPr bwMode="auto">
          <a:xfrm>
            <a:off x="6469513" y="3276273"/>
            <a:ext cx="2710999" cy="584775"/>
          </a:xfrm>
          <a:prstGeom prst="rect">
            <a:avLst/>
          </a:prstGeom>
          <a:noFill/>
          <a:ln w="9525">
            <a:noFill/>
            <a:miter lim="800000"/>
            <a:headEnd/>
            <a:tailEnd/>
          </a:ln>
        </p:spPr>
        <p:txBody>
          <a:bodyPr wrap="none">
            <a:spAutoFit/>
          </a:bodyPr>
          <a:lstStyle/>
          <a:p>
            <a:r>
              <a:rPr lang="lv-LV" sz="3200" b="1" dirty="0" smtClean="0"/>
              <a:t>Alga debesīs</a:t>
            </a:r>
            <a:endParaRPr lang="en-US" sz="3200" dirty="0"/>
          </a:p>
        </p:txBody>
      </p:sp>
      <p:pic>
        <p:nvPicPr>
          <p:cNvPr id="13" name="Picture 12" descr="hands1.png"/>
          <p:cNvPicPr>
            <a:picLocks noChangeAspect="1"/>
          </p:cNvPicPr>
          <p:nvPr/>
        </p:nvPicPr>
        <p:blipFill>
          <a:blip r:embed="rId3" cstate="print"/>
          <a:stretch>
            <a:fillRect/>
          </a:stretch>
        </p:blipFill>
        <p:spPr>
          <a:xfrm>
            <a:off x="395536" y="4051869"/>
            <a:ext cx="2329863" cy="2329863"/>
          </a:xfrm>
          <a:prstGeom prst="rect">
            <a:avLst/>
          </a:prstGeom>
        </p:spPr>
      </p:pic>
      <p:pic>
        <p:nvPicPr>
          <p:cNvPr id="15" name="Picture 14" descr="heaven.png"/>
          <p:cNvPicPr>
            <a:picLocks noChangeAspect="1"/>
          </p:cNvPicPr>
          <p:nvPr/>
        </p:nvPicPr>
        <p:blipFill>
          <a:blip r:embed="rId4" cstate="print"/>
          <a:stretch>
            <a:fillRect/>
          </a:stretch>
        </p:blipFill>
        <p:spPr>
          <a:xfrm>
            <a:off x="6516216" y="4005064"/>
            <a:ext cx="2088232" cy="2088232"/>
          </a:xfrm>
          <a:prstGeom prst="rect">
            <a:avLst/>
          </a:prstGeom>
        </p:spPr>
      </p:pic>
      <p:sp>
        <p:nvSpPr>
          <p:cNvPr id="16" name="Rectangle 2"/>
          <p:cNvSpPr txBox="1">
            <a:spLocks noChangeArrowheads="1"/>
          </p:cNvSpPr>
          <p:nvPr/>
        </p:nvSpPr>
        <p:spPr bwMode="auto">
          <a:xfrm>
            <a:off x="0" y="-14189"/>
            <a:ext cx="9144000" cy="85090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Debesu Tēvs visu</a:t>
            </a:r>
            <a:r>
              <a:rPr kumimoji="0" lang="lv-LV" sz="4000" b="1" i="0" u="none" strike="noStrike" kern="0" cap="none" spc="0" normalizeH="0" noProof="0" dirty="0" smtClean="0">
                <a:ln>
                  <a:noFill/>
                </a:ln>
                <a:solidFill>
                  <a:schemeClr val="tx1"/>
                </a:solidFill>
                <a:effectLst/>
                <a:uLnTx/>
                <a:uFillTx/>
                <a:latin typeface="+mj-lt"/>
                <a:ea typeface="+mj-ea"/>
                <a:cs typeface="+mj-cs"/>
              </a:rPr>
              <a:t> redz un atmaksā</a:t>
            </a:r>
            <a:endParaRPr kumimoji="0" lang="lv-LV" sz="4000" b="1" i="0" u="none" strike="noStrike" kern="0" cap="none" spc="0" normalizeH="0" baseline="0" noProof="0" dirty="0" smtClean="0">
              <a:ln>
                <a:noFill/>
              </a:ln>
              <a:solidFill>
                <a:schemeClr val="tx1"/>
              </a:solidFill>
              <a:effectLst/>
              <a:uLnTx/>
              <a:uFillTx/>
              <a:latin typeface="+mj-lt"/>
              <a:ea typeface="+mj-ea"/>
              <a:cs typeface="+mj-cs"/>
            </a:endParaRPr>
          </a:p>
        </p:txBody>
      </p:sp>
      <p:sp>
        <p:nvSpPr>
          <p:cNvPr id="17" name="Rectangle 16"/>
          <p:cNvSpPr>
            <a:spLocks noChangeArrowheads="1"/>
          </p:cNvSpPr>
          <p:nvPr/>
        </p:nvSpPr>
        <p:spPr bwMode="auto">
          <a:xfrm>
            <a:off x="4211960" y="3356992"/>
            <a:ext cx="753732" cy="584775"/>
          </a:xfrm>
          <a:prstGeom prst="rect">
            <a:avLst/>
          </a:prstGeom>
          <a:noFill/>
          <a:ln w="9525">
            <a:noFill/>
            <a:miter lim="800000"/>
            <a:headEnd/>
            <a:tailEnd/>
          </a:ln>
        </p:spPr>
        <p:txBody>
          <a:bodyPr wrap="none">
            <a:spAutoFit/>
          </a:bodyPr>
          <a:lstStyle/>
          <a:p>
            <a:r>
              <a:rPr lang="lv-LV" sz="3200" b="1" dirty="0" smtClean="0"/>
              <a:t>vai</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4101"/>
                                        </p:tgtEl>
                                        <p:attrNameLst>
                                          <p:attrName>style.visibility</p:attrName>
                                        </p:attrNameLst>
                                      </p:cBhvr>
                                      <p:to>
                                        <p:strVal val="visible"/>
                                      </p:to>
                                    </p:set>
                                    <p:animEffect transition="in" filter="fade">
                                      <p:cBhvr>
                                        <p:cTn id="16" dur="2000"/>
                                        <p:tgtEl>
                                          <p:spTgt spid="4101"/>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2000"/>
                                        <p:tgtEl>
                                          <p:spTgt spid="11"/>
                                        </p:tgtEl>
                                      </p:cBhvr>
                                    </p:animEffect>
                                  </p:childTnLst>
                                </p:cTn>
                              </p:par>
                              <p:par>
                                <p:cTn id="21" presetID="10"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2000"/>
                                        <p:tgtEl>
                                          <p:spTgt spid="13"/>
                                        </p:tgtEl>
                                      </p:cBhvr>
                                    </p:animEffect>
                                  </p:childTnLst>
                                </p:cTn>
                              </p:par>
                            </p:childTnLst>
                          </p:cTn>
                        </p:par>
                        <p:par>
                          <p:cTn id="24" fill="hold">
                            <p:stCondLst>
                              <p:cond delay="4500"/>
                            </p:stCondLst>
                            <p:childTnLst>
                              <p:par>
                                <p:cTn id="25" presetID="10"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2000"/>
                                        <p:tgtEl>
                                          <p:spTgt spid="17"/>
                                        </p:tgtEl>
                                      </p:cBhvr>
                                    </p:animEffect>
                                  </p:childTnLst>
                                </p:cTn>
                              </p:par>
                            </p:childTnLst>
                          </p:cTn>
                        </p:par>
                        <p:par>
                          <p:cTn id="28" fill="hold">
                            <p:stCondLst>
                              <p:cond delay="65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0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11" grpId="0"/>
      <p:bldP spid="12"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764704"/>
            <a:ext cx="9144000" cy="1081088"/>
          </a:xfrm>
        </p:spPr>
        <p:txBody>
          <a:bodyPr/>
          <a:lstStyle/>
          <a:p>
            <a:pPr marL="0" indent="0" algn="just">
              <a:lnSpc>
                <a:spcPct val="80000"/>
              </a:lnSpc>
              <a:buFontTx/>
              <a:buNone/>
            </a:pPr>
            <a:r>
              <a:rPr lang="lv-LV" sz="2800" i="1" dirty="0" smtClean="0"/>
              <a:t>Svētīgi jūs esat, kad cilvēki jūs nīst, izslēdz no sava vidus, lamā un zaimo jūsu vārdu Cilvēka Dēla dēļ.  Priecājieties viņā dienā un dejiet, jo jūsu alga ir liela debesīs. (Lk.6:22-23)</a:t>
            </a:r>
            <a:endParaRPr lang="lv-LV" sz="2800" i="1" dirty="0" smtClean="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15</a:t>
            </a:fld>
            <a:endParaRPr lang="lv-LV" smtClean="0"/>
          </a:p>
        </p:txBody>
      </p:sp>
      <p:sp>
        <p:nvSpPr>
          <p:cNvPr id="4098" name="AutoShape 2" descr="Attēlu rezultāti vaicājumam “labdarības dāvanas”"/>
          <p:cNvSpPr>
            <a:spLocks noChangeAspect="1" noChangeArrowheads="1"/>
          </p:cNvSpPr>
          <p:nvPr/>
        </p:nvSpPr>
        <p:spPr bwMode="auto">
          <a:xfrm>
            <a:off x="155575" y="-1836738"/>
            <a:ext cx="5734050" cy="38290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 name="AutoShape 4" descr="Attēlu rezultāti vaicājumam “labdarības dāvanas”"/>
          <p:cNvSpPr>
            <a:spLocks noChangeAspect="1" noChangeArrowheads="1"/>
          </p:cNvSpPr>
          <p:nvPr/>
        </p:nvSpPr>
        <p:spPr bwMode="auto">
          <a:xfrm>
            <a:off x="323528" y="-1914526"/>
            <a:ext cx="5734050" cy="38290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6" name="Rectangle 2"/>
          <p:cNvSpPr txBox="1">
            <a:spLocks noChangeArrowheads="1"/>
          </p:cNvSpPr>
          <p:nvPr/>
        </p:nvSpPr>
        <p:spPr bwMode="auto">
          <a:xfrm>
            <a:off x="0" y="-14189"/>
            <a:ext cx="9144000" cy="70688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Ciešanas pelna algu debesīs</a:t>
            </a:r>
          </a:p>
        </p:txBody>
      </p:sp>
      <p:pic>
        <p:nvPicPr>
          <p:cNvPr id="44034" name="Picture 2" descr="Persecution of Christians in the Roman Empire - Wikipedia"/>
          <p:cNvPicPr>
            <a:picLocks noChangeAspect="1" noChangeArrowheads="1"/>
          </p:cNvPicPr>
          <p:nvPr/>
        </p:nvPicPr>
        <p:blipFill>
          <a:blip r:embed="rId2" cstate="print"/>
          <a:srcRect/>
          <a:stretch>
            <a:fillRect/>
          </a:stretch>
        </p:blipFill>
        <p:spPr bwMode="auto">
          <a:xfrm>
            <a:off x="611560" y="2174775"/>
            <a:ext cx="8028384" cy="468322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4034"/>
                                        </p:tgtEl>
                                        <p:attrNameLst>
                                          <p:attrName>style.visibility</p:attrName>
                                        </p:attrNameLst>
                                      </p:cBhvr>
                                      <p:to>
                                        <p:strVal val="visible"/>
                                      </p:to>
                                    </p:set>
                                    <p:animEffect transition="in" filter="fade">
                                      <p:cBhvr>
                                        <p:cTn id="12" dur="2000"/>
                                        <p:tgtEl>
                                          <p:spTgt spid="44034"/>
                                        </p:tgtEl>
                                      </p:cBhvr>
                                    </p:animEffect>
                                  </p:childTnLst>
                                </p:cTn>
                              </p:par>
                            </p:childTnLst>
                          </p:cTn>
                        </p:par>
                        <p:par>
                          <p:cTn id="13" fill="hold">
                            <p:stCondLst>
                              <p:cond delay="2500"/>
                            </p:stCondLst>
                            <p:childTnLst>
                              <p:par>
                                <p:cTn id="14" presetID="2" presetClass="entr" presetSubtype="8" fill="hold" grpId="0" nodeType="afterEffect">
                                  <p:stCondLst>
                                    <p:cond delay="0"/>
                                  </p:stCondLst>
                                  <p:childTnLst>
                                    <p:set>
                                      <p:cBhvr>
                                        <p:cTn id="15" dur="1" fill="hold">
                                          <p:stCondLst>
                                            <p:cond delay="0"/>
                                          </p:stCondLst>
                                        </p:cTn>
                                        <p:tgtEl>
                                          <p:spTgt spid="10244">
                                            <p:txEl>
                                              <p:pRg st="0" end="0"/>
                                            </p:txEl>
                                          </p:spTgt>
                                        </p:tgtEl>
                                        <p:attrNameLst>
                                          <p:attrName>style.visibility</p:attrName>
                                        </p:attrNameLst>
                                      </p:cBhvr>
                                      <p:to>
                                        <p:strVal val="visible"/>
                                      </p:to>
                                    </p:set>
                                    <p:anim calcmode="lin" valueType="num">
                                      <p:cBhvr additive="base">
                                        <p:cTn id="16"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476672"/>
            <a:ext cx="9467850" cy="1081088"/>
          </a:xfrm>
        </p:spPr>
        <p:txBody>
          <a:bodyPr/>
          <a:lstStyle/>
          <a:p>
            <a:pPr algn="just">
              <a:lnSpc>
                <a:spcPct val="90000"/>
              </a:lnSpc>
              <a:buFontTx/>
              <a:buNone/>
            </a:pPr>
            <a:r>
              <a:rPr lang="lv-LV" i="1" dirty="0" smtClean="0"/>
              <a:t>	</a:t>
            </a:r>
            <a:r>
              <a:rPr lang="lv-LV" sz="2800" i="1" dirty="0" smtClean="0"/>
              <a:t> </a:t>
            </a:r>
            <a:r>
              <a:rPr lang="lv-LV" sz="2600" i="1" dirty="0" smtClean="0"/>
              <a:t>20 Pēc tam trešais nāca un sacīja: kungs, še ir tava mina, es to biju noglabājis </a:t>
            </a:r>
            <a:r>
              <a:rPr lang="lv-LV" sz="2600" i="1" dirty="0" err="1" smtClean="0"/>
              <a:t>sviedrautā</a:t>
            </a:r>
            <a:r>
              <a:rPr lang="lv-LV" sz="2600" i="1" dirty="0" smtClean="0"/>
              <a:t>. 21 Jo es baidījos no tevis, tāpēc ka tu esi bargs cilvēks un ņem, ko tu neesi nolicis, kā arī pļauj, ko neesi sējis. 22 Tad viņš sacīja: no tavas mutes es tevi tiesāšu, tu nekrietnais kalps! Ja tu zināji, ka es esmu bargs cilvēks, kas ņem, kur viņš nav licis, un pļauj, ko viņš nav sējis, 23 kāpēc tad tu manu naudu neesi nodevis naudas mijējiem? Tad es pārnācis to ar augļiem būtu saņēmis atpakaļ. 24 Un uz klātesošiem viņš teica: atņemiet tam viņa minu un dodiet tam, kam ir desmit minas. </a:t>
            </a:r>
            <a:endParaRPr lang="en-US" sz="2600" i="1" dirty="0" smtClean="0"/>
          </a:p>
        </p:txBody>
      </p:sp>
      <p:sp>
        <p:nvSpPr>
          <p:cNvPr id="7" name="Rectangle 6"/>
          <p:cNvSpPr>
            <a:spLocks noChangeArrowheads="1"/>
          </p:cNvSpPr>
          <p:nvPr/>
        </p:nvSpPr>
        <p:spPr bwMode="auto">
          <a:xfrm>
            <a:off x="0" y="4221088"/>
            <a:ext cx="5292080" cy="2646878"/>
          </a:xfrm>
          <a:prstGeom prst="rect">
            <a:avLst/>
          </a:prstGeom>
          <a:noFill/>
          <a:ln w="9525">
            <a:noFill/>
            <a:miter lim="800000"/>
            <a:headEnd/>
            <a:tailEnd/>
          </a:ln>
        </p:spPr>
        <p:txBody>
          <a:bodyPr wrap="square">
            <a:spAutoFit/>
          </a:bodyPr>
          <a:lstStyle/>
          <a:p>
            <a:pPr>
              <a:buFontTx/>
              <a:buChar char="•"/>
            </a:pPr>
            <a:r>
              <a:rPr lang="lv-LV" sz="2800" b="1" dirty="0" smtClean="0"/>
              <a:t>Nekrietnais kalps </a:t>
            </a:r>
            <a:r>
              <a:rPr lang="lv-LV" sz="2800" dirty="0" smtClean="0"/>
              <a:t>neticēja </a:t>
            </a:r>
            <a:r>
              <a:rPr lang="lv-LV" sz="2800" b="1" dirty="0" smtClean="0"/>
              <a:t>Kunga labestībai</a:t>
            </a:r>
            <a:r>
              <a:rPr lang="lv-LV" sz="2800" dirty="0" smtClean="0"/>
              <a:t>.</a:t>
            </a:r>
          </a:p>
          <a:p>
            <a:pPr>
              <a:buFontTx/>
              <a:buChar char="•"/>
            </a:pPr>
            <a:endParaRPr lang="lv-LV" sz="2600" dirty="0" smtClean="0"/>
          </a:p>
          <a:p>
            <a:pPr>
              <a:buFontTx/>
              <a:buChar char="•"/>
            </a:pPr>
            <a:r>
              <a:rPr lang="lv-LV" sz="2800" dirty="0" smtClean="0"/>
              <a:t>Viņa </a:t>
            </a:r>
            <a:r>
              <a:rPr lang="lv-LV" sz="2800" b="1" dirty="0" smtClean="0"/>
              <a:t>neticības apliecība</a:t>
            </a:r>
            <a:r>
              <a:rPr lang="lv-LV" sz="2800" dirty="0" smtClean="0"/>
              <a:t>: tu esi </a:t>
            </a:r>
            <a:r>
              <a:rPr lang="lv-LV" sz="2800" b="1" dirty="0" smtClean="0"/>
              <a:t>bargs</a:t>
            </a:r>
            <a:r>
              <a:rPr lang="lv-LV" sz="2800" dirty="0" smtClean="0"/>
              <a:t>, </a:t>
            </a:r>
            <a:r>
              <a:rPr lang="lv-LV" sz="2800" b="1" dirty="0" smtClean="0"/>
              <a:t>ņem</a:t>
            </a:r>
            <a:r>
              <a:rPr lang="lv-LV" sz="2800" dirty="0" smtClean="0"/>
              <a:t> to, ko neesi </a:t>
            </a:r>
            <a:r>
              <a:rPr lang="lv-LV" sz="2800" b="1" dirty="0" smtClean="0"/>
              <a:t>nolicis</a:t>
            </a:r>
            <a:r>
              <a:rPr lang="lv-LV" sz="2800" dirty="0" smtClean="0"/>
              <a:t>, </a:t>
            </a:r>
            <a:r>
              <a:rPr lang="lv-LV" sz="2800" b="1" dirty="0" smtClean="0"/>
              <a:t>pļauj</a:t>
            </a:r>
            <a:r>
              <a:rPr lang="lv-LV" sz="2800" dirty="0" smtClean="0"/>
              <a:t>, ko neesi </a:t>
            </a:r>
            <a:r>
              <a:rPr lang="lv-LV" sz="2800" b="1" dirty="0" smtClean="0"/>
              <a:t>sējis</a:t>
            </a:r>
            <a:r>
              <a:rPr lang="lv-LV" sz="2800" dirty="0" smtClean="0"/>
              <a:t>.</a:t>
            </a:r>
            <a:endParaRPr lang="lv-LV" sz="2800" dirty="0"/>
          </a:p>
        </p:txBody>
      </p:sp>
      <p:pic>
        <p:nvPicPr>
          <p:cNvPr id="7173" name="Picture 5"/>
          <p:cNvPicPr>
            <a:picLocks noChangeAspect="1" noChangeArrowheads="1"/>
          </p:cNvPicPr>
          <p:nvPr/>
        </p:nvPicPr>
        <p:blipFill>
          <a:blip r:embed="rId2" cstate="print"/>
          <a:srcRect/>
          <a:stretch>
            <a:fillRect/>
          </a:stretch>
        </p:blipFill>
        <p:spPr bwMode="auto">
          <a:xfrm>
            <a:off x="5167807" y="4077072"/>
            <a:ext cx="3707905" cy="2780928"/>
          </a:xfrm>
          <a:prstGeom prst="rect">
            <a:avLst/>
          </a:prstGeom>
          <a:ln>
            <a:noFill/>
          </a:ln>
          <a:effectLst>
            <a:softEdge rad="112500"/>
          </a:effectLst>
        </p:spPr>
      </p:pic>
      <p:sp>
        <p:nvSpPr>
          <p:cNvPr id="5" name="Rectangle 2"/>
          <p:cNvSpPr txBox="1">
            <a:spLocks noChangeArrowheads="1"/>
          </p:cNvSpPr>
          <p:nvPr/>
        </p:nvSpPr>
        <p:spPr bwMode="auto">
          <a:xfrm>
            <a:off x="0" y="-14189"/>
            <a:ext cx="9144000" cy="70688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lv-LV" sz="4000" b="1" kern="0" dirty="0" smtClean="0">
                <a:latin typeface="+mj-lt"/>
                <a:ea typeface="+mj-ea"/>
                <a:cs typeface="+mj-cs"/>
              </a:rPr>
              <a:t>Nekrietnā kalpa neticība</a:t>
            </a:r>
            <a:endParaRPr kumimoji="0" lang="lv-LV" sz="4000" b="1"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7173"/>
                                        </p:tgtEl>
                                        <p:attrNameLst>
                                          <p:attrName>style.visibility</p:attrName>
                                        </p:attrNameLst>
                                      </p:cBhvr>
                                      <p:to>
                                        <p:strVal val="visible"/>
                                      </p:to>
                                    </p:set>
                                    <p:animEffect transition="in" filter="fade">
                                      <p:cBhvr>
                                        <p:cTn id="26" dur="2000"/>
                                        <p:tgtEl>
                                          <p:spTgt spid="7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5652120" y="992341"/>
            <a:ext cx="3419872" cy="492443"/>
          </a:xfrm>
          <a:prstGeom prst="rect">
            <a:avLst/>
          </a:prstGeom>
          <a:noFill/>
          <a:ln w="9525">
            <a:noFill/>
            <a:miter lim="800000"/>
            <a:headEnd/>
            <a:tailEnd/>
          </a:ln>
        </p:spPr>
        <p:txBody>
          <a:bodyPr wrap="square">
            <a:spAutoFit/>
          </a:bodyPr>
          <a:lstStyle/>
          <a:p>
            <a:pPr algn="ctr"/>
            <a:r>
              <a:rPr lang="lv-LV" sz="2600" b="1" dirty="0" smtClean="0"/>
              <a:t>Labo darbu alga</a:t>
            </a:r>
            <a:endParaRPr lang="lv-LV" sz="2600" b="1" dirty="0" smtClean="0"/>
          </a:p>
        </p:txBody>
      </p:sp>
      <p:pic>
        <p:nvPicPr>
          <p:cNvPr id="11" name="Picture 10" descr="heaven.png"/>
          <p:cNvPicPr>
            <a:picLocks noChangeAspect="1"/>
          </p:cNvPicPr>
          <p:nvPr/>
        </p:nvPicPr>
        <p:blipFill>
          <a:blip r:embed="rId2" cstate="print"/>
          <a:stretch>
            <a:fillRect/>
          </a:stretch>
        </p:blipFill>
        <p:spPr>
          <a:xfrm>
            <a:off x="2987824" y="1052736"/>
            <a:ext cx="2592288" cy="2592288"/>
          </a:xfrm>
          <a:prstGeom prst="rect">
            <a:avLst/>
          </a:prstGeom>
        </p:spPr>
      </p:pic>
      <p:sp>
        <p:nvSpPr>
          <p:cNvPr id="13" name="Rectangle 2"/>
          <p:cNvSpPr txBox="1">
            <a:spLocks noChangeArrowheads="1"/>
          </p:cNvSpPr>
          <p:nvPr/>
        </p:nvSpPr>
        <p:spPr bwMode="auto">
          <a:xfrm>
            <a:off x="0" y="-71438"/>
            <a:ext cx="9144000" cy="85090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Ticība un Labo darbu alga</a:t>
            </a:r>
          </a:p>
        </p:txBody>
      </p:sp>
      <p:pic>
        <p:nvPicPr>
          <p:cNvPr id="8" name="Picture 7" descr="5coins.png"/>
          <p:cNvPicPr>
            <a:picLocks noChangeAspect="1"/>
          </p:cNvPicPr>
          <p:nvPr/>
        </p:nvPicPr>
        <p:blipFill>
          <a:blip r:embed="rId3" cstate="print"/>
          <a:stretch>
            <a:fillRect/>
          </a:stretch>
        </p:blipFill>
        <p:spPr>
          <a:xfrm>
            <a:off x="6012160" y="1484784"/>
            <a:ext cx="1556792" cy="1556792"/>
          </a:xfrm>
          <a:prstGeom prst="rect">
            <a:avLst/>
          </a:prstGeom>
        </p:spPr>
      </p:pic>
      <p:pic>
        <p:nvPicPr>
          <p:cNvPr id="9" name="Picture 8" descr="5coins.png"/>
          <p:cNvPicPr>
            <a:picLocks noChangeAspect="1"/>
          </p:cNvPicPr>
          <p:nvPr/>
        </p:nvPicPr>
        <p:blipFill>
          <a:blip r:embed="rId3" cstate="print"/>
          <a:stretch>
            <a:fillRect/>
          </a:stretch>
        </p:blipFill>
        <p:spPr>
          <a:xfrm>
            <a:off x="7308304" y="1484784"/>
            <a:ext cx="1556792" cy="1556792"/>
          </a:xfrm>
          <a:prstGeom prst="rect">
            <a:avLst/>
          </a:prstGeom>
        </p:spPr>
      </p:pic>
      <p:sp>
        <p:nvSpPr>
          <p:cNvPr id="15" name="Plus 14"/>
          <p:cNvSpPr/>
          <p:nvPr/>
        </p:nvSpPr>
        <p:spPr>
          <a:xfrm>
            <a:off x="5292080" y="1844824"/>
            <a:ext cx="864096" cy="792088"/>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faith.png"/>
          <p:cNvPicPr>
            <a:picLocks noChangeAspect="1"/>
          </p:cNvPicPr>
          <p:nvPr/>
        </p:nvPicPr>
        <p:blipFill>
          <a:blip r:embed="rId4" cstate="print"/>
          <a:stretch>
            <a:fillRect/>
          </a:stretch>
        </p:blipFill>
        <p:spPr>
          <a:xfrm>
            <a:off x="-324544" y="836712"/>
            <a:ext cx="2952328" cy="2952328"/>
          </a:xfrm>
          <a:prstGeom prst="rect">
            <a:avLst/>
          </a:prstGeom>
        </p:spPr>
      </p:pic>
      <p:sp>
        <p:nvSpPr>
          <p:cNvPr id="23" name="Equal 22"/>
          <p:cNvSpPr/>
          <p:nvPr/>
        </p:nvSpPr>
        <p:spPr>
          <a:xfrm>
            <a:off x="2123728" y="1844824"/>
            <a:ext cx="792088" cy="72008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Rectangle 23"/>
          <p:cNvSpPr>
            <a:spLocks noChangeArrowheads="1"/>
          </p:cNvSpPr>
          <p:nvPr/>
        </p:nvSpPr>
        <p:spPr bwMode="auto">
          <a:xfrm>
            <a:off x="2411760" y="620688"/>
            <a:ext cx="3923928" cy="492443"/>
          </a:xfrm>
          <a:prstGeom prst="rect">
            <a:avLst/>
          </a:prstGeom>
          <a:noFill/>
          <a:ln w="9525">
            <a:noFill/>
            <a:miter lim="800000"/>
            <a:headEnd/>
            <a:tailEnd/>
          </a:ln>
        </p:spPr>
        <p:txBody>
          <a:bodyPr wrap="square">
            <a:spAutoFit/>
          </a:bodyPr>
          <a:lstStyle/>
          <a:p>
            <a:pPr algn="ctr"/>
            <a:r>
              <a:rPr lang="lv-LV" sz="2600" b="1" dirty="0" smtClean="0"/>
              <a:t>Debesu valstība</a:t>
            </a:r>
            <a:endParaRPr lang="lv-LV" sz="2600" b="1" dirty="0" smtClean="0"/>
          </a:p>
        </p:txBody>
      </p:sp>
      <p:sp>
        <p:nvSpPr>
          <p:cNvPr id="25" name="Rectangle 24"/>
          <p:cNvSpPr>
            <a:spLocks noChangeArrowheads="1"/>
          </p:cNvSpPr>
          <p:nvPr/>
        </p:nvSpPr>
        <p:spPr bwMode="auto">
          <a:xfrm>
            <a:off x="-612576" y="620688"/>
            <a:ext cx="3923928" cy="492443"/>
          </a:xfrm>
          <a:prstGeom prst="rect">
            <a:avLst/>
          </a:prstGeom>
          <a:noFill/>
          <a:ln w="9525">
            <a:noFill/>
            <a:miter lim="800000"/>
            <a:headEnd/>
            <a:tailEnd/>
          </a:ln>
        </p:spPr>
        <p:txBody>
          <a:bodyPr wrap="square">
            <a:spAutoFit/>
          </a:bodyPr>
          <a:lstStyle/>
          <a:p>
            <a:pPr algn="ctr"/>
            <a:r>
              <a:rPr lang="lv-LV" sz="2600" b="1" dirty="0" smtClean="0"/>
              <a:t>Ticība Jēzum</a:t>
            </a:r>
            <a:endParaRPr lang="lv-LV" sz="2600" b="1" dirty="0" smtClean="0"/>
          </a:p>
        </p:txBody>
      </p:sp>
      <p:sp>
        <p:nvSpPr>
          <p:cNvPr id="26" name="Rectangle 25"/>
          <p:cNvSpPr>
            <a:spLocks noChangeArrowheads="1"/>
          </p:cNvSpPr>
          <p:nvPr/>
        </p:nvSpPr>
        <p:spPr bwMode="auto">
          <a:xfrm>
            <a:off x="5400600" y="3861048"/>
            <a:ext cx="3923928" cy="892552"/>
          </a:xfrm>
          <a:prstGeom prst="rect">
            <a:avLst/>
          </a:prstGeom>
          <a:noFill/>
          <a:ln w="9525">
            <a:noFill/>
            <a:miter lim="800000"/>
            <a:headEnd/>
            <a:tailEnd/>
          </a:ln>
        </p:spPr>
        <p:txBody>
          <a:bodyPr wrap="square">
            <a:spAutoFit/>
          </a:bodyPr>
          <a:lstStyle/>
          <a:p>
            <a:pPr algn="ctr"/>
            <a:r>
              <a:rPr lang="lv-LV" sz="2600" b="1" dirty="0" smtClean="0"/>
              <a:t>Nav labo </a:t>
            </a:r>
          </a:p>
          <a:p>
            <a:pPr algn="ctr"/>
            <a:r>
              <a:rPr lang="lv-LV" sz="2600" b="1" dirty="0" smtClean="0"/>
              <a:t>darbu algas</a:t>
            </a:r>
            <a:endParaRPr lang="lv-LV" sz="2600" b="1" dirty="0" smtClean="0"/>
          </a:p>
        </p:txBody>
      </p:sp>
      <p:pic>
        <p:nvPicPr>
          <p:cNvPr id="28" name="Picture 27" descr="5coins.png"/>
          <p:cNvPicPr>
            <a:picLocks noChangeAspect="1"/>
          </p:cNvPicPr>
          <p:nvPr/>
        </p:nvPicPr>
        <p:blipFill>
          <a:blip r:embed="rId3" cstate="print"/>
          <a:stretch>
            <a:fillRect/>
          </a:stretch>
        </p:blipFill>
        <p:spPr>
          <a:xfrm>
            <a:off x="6012160" y="4769768"/>
            <a:ext cx="1556792" cy="1556792"/>
          </a:xfrm>
          <a:prstGeom prst="rect">
            <a:avLst/>
          </a:prstGeom>
        </p:spPr>
      </p:pic>
      <p:pic>
        <p:nvPicPr>
          <p:cNvPr id="29" name="Picture 28" descr="5coins.png"/>
          <p:cNvPicPr>
            <a:picLocks noChangeAspect="1"/>
          </p:cNvPicPr>
          <p:nvPr/>
        </p:nvPicPr>
        <p:blipFill>
          <a:blip r:embed="rId3" cstate="print"/>
          <a:stretch>
            <a:fillRect/>
          </a:stretch>
        </p:blipFill>
        <p:spPr>
          <a:xfrm>
            <a:off x="7308304" y="4769768"/>
            <a:ext cx="1556792" cy="1556792"/>
          </a:xfrm>
          <a:prstGeom prst="rect">
            <a:avLst/>
          </a:prstGeom>
        </p:spPr>
      </p:pic>
      <p:pic>
        <p:nvPicPr>
          <p:cNvPr id="31" name="Picture 30" descr="faith.png"/>
          <p:cNvPicPr>
            <a:picLocks noChangeAspect="1"/>
          </p:cNvPicPr>
          <p:nvPr/>
        </p:nvPicPr>
        <p:blipFill>
          <a:blip r:embed="rId4" cstate="print"/>
          <a:stretch>
            <a:fillRect/>
          </a:stretch>
        </p:blipFill>
        <p:spPr>
          <a:xfrm>
            <a:off x="-324544" y="3905672"/>
            <a:ext cx="2952328" cy="2952328"/>
          </a:xfrm>
          <a:prstGeom prst="rect">
            <a:avLst/>
          </a:prstGeom>
        </p:spPr>
      </p:pic>
      <p:sp>
        <p:nvSpPr>
          <p:cNvPr id="32" name="Equal 31"/>
          <p:cNvSpPr/>
          <p:nvPr/>
        </p:nvSpPr>
        <p:spPr>
          <a:xfrm>
            <a:off x="2267744" y="5157192"/>
            <a:ext cx="792088" cy="72008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Rectangle 32"/>
          <p:cNvSpPr>
            <a:spLocks noChangeArrowheads="1"/>
          </p:cNvSpPr>
          <p:nvPr/>
        </p:nvSpPr>
        <p:spPr bwMode="auto">
          <a:xfrm>
            <a:off x="-612576" y="3905672"/>
            <a:ext cx="3923928" cy="492443"/>
          </a:xfrm>
          <a:prstGeom prst="rect">
            <a:avLst/>
          </a:prstGeom>
          <a:noFill/>
          <a:ln w="9525">
            <a:noFill/>
            <a:miter lim="800000"/>
            <a:headEnd/>
            <a:tailEnd/>
          </a:ln>
        </p:spPr>
        <p:txBody>
          <a:bodyPr wrap="square">
            <a:spAutoFit/>
          </a:bodyPr>
          <a:lstStyle/>
          <a:p>
            <a:pPr algn="ctr"/>
            <a:r>
              <a:rPr lang="lv-LV" sz="2600" b="1" dirty="0" smtClean="0"/>
              <a:t>Neticība Jēzum</a:t>
            </a:r>
            <a:endParaRPr lang="lv-LV" sz="2600" b="1" dirty="0" smtClean="0"/>
          </a:p>
        </p:txBody>
      </p:sp>
      <p:sp>
        <p:nvSpPr>
          <p:cNvPr id="34" name="&quot;No&quot; Symbol 33"/>
          <p:cNvSpPr/>
          <p:nvPr/>
        </p:nvSpPr>
        <p:spPr>
          <a:xfrm>
            <a:off x="611560" y="5085184"/>
            <a:ext cx="1475656" cy="1080120"/>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quot;No&quot; Symbol 35"/>
          <p:cNvSpPr/>
          <p:nvPr/>
        </p:nvSpPr>
        <p:spPr>
          <a:xfrm>
            <a:off x="6804248" y="5013176"/>
            <a:ext cx="1475656" cy="1080120"/>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37" name="Picture 36" descr="hell.png"/>
          <p:cNvPicPr>
            <a:picLocks noChangeAspect="1"/>
          </p:cNvPicPr>
          <p:nvPr/>
        </p:nvPicPr>
        <p:blipFill>
          <a:blip r:embed="rId5" cstate="print"/>
          <a:stretch>
            <a:fillRect/>
          </a:stretch>
        </p:blipFill>
        <p:spPr>
          <a:xfrm>
            <a:off x="3131840" y="4509120"/>
            <a:ext cx="2222717" cy="2222717"/>
          </a:xfrm>
          <a:prstGeom prst="rect">
            <a:avLst/>
          </a:prstGeom>
        </p:spPr>
      </p:pic>
      <p:sp>
        <p:nvSpPr>
          <p:cNvPr id="38" name="Rectangle 37"/>
          <p:cNvSpPr>
            <a:spLocks noChangeArrowheads="1"/>
          </p:cNvSpPr>
          <p:nvPr/>
        </p:nvSpPr>
        <p:spPr bwMode="auto">
          <a:xfrm>
            <a:off x="2232248" y="4149080"/>
            <a:ext cx="3923928" cy="492443"/>
          </a:xfrm>
          <a:prstGeom prst="rect">
            <a:avLst/>
          </a:prstGeom>
          <a:noFill/>
          <a:ln w="9525">
            <a:noFill/>
            <a:miter lim="800000"/>
            <a:headEnd/>
            <a:tailEnd/>
          </a:ln>
        </p:spPr>
        <p:txBody>
          <a:bodyPr wrap="square">
            <a:spAutoFit/>
          </a:bodyPr>
          <a:lstStyle/>
          <a:p>
            <a:pPr algn="ctr"/>
            <a:r>
              <a:rPr lang="lv-LV" sz="2600" b="1" dirty="0" smtClean="0"/>
              <a:t>Elle</a:t>
            </a:r>
            <a:endParaRPr lang="lv-LV" sz="2600" b="1" dirty="0" smtClean="0"/>
          </a:p>
        </p:txBody>
      </p:sp>
      <p:sp>
        <p:nvSpPr>
          <p:cNvPr id="39" name="Minus 38"/>
          <p:cNvSpPr/>
          <p:nvPr/>
        </p:nvSpPr>
        <p:spPr>
          <a:xfrm>
            <a:off x="5580112" y="5157192"/>
            <a:ext cx="576064" cy="72008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5">
                                            <p:txEl>
                                              <p:pRg st="0" end="0"/>
                                            </p:txEl>
                                          </p:spTgt>
                                        </p:tgtEl>
                                        <p:attrNameLst>
                                          <p:attrName>style.visibility</p:attrName>
                                        </p:attrNameLst>
                                      </p:cBhvr>
                                      <p:to>
                                        <p:strVal val="visible"/>
                                      </p:to>
                                    </p:set>
                                    <p:anim calcmode="lin" valueType="num">
                                      <p:cBhvr additive="base">
                                        <p:cTn id="12"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2000"/>
                                        <p:tgtEl>
                                          <p:spTgt spid="20"/>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2000"/>
                                        <p:tgtEl>
                                          <p:spTgt spid="23"/>
                                        </p:tgtEl>
                                      </p:cBhvr>
                                    </p:animEffect>
                                  </p:childTnLst>
                                </p:cTn>
                              </p:par>
                            </p:childTnLst>
                          </p:cTn>
                        </p:par>
                        <p:par>
                          <p:cTn id="21" fill="hold">
                            <p:stCondLst>
                              <p:cond delay="4500"/>
                            </p:stCondLst>
                            <p:childTnLst>
                              <p:par>
                                <p:cTn id="22" presetID="2" presetClass="entr" presetSubtype="4" fill="hold" nodeType="afterEffect">
                                  <p:stCondLst>
                                    <p:cond delay="0"/>
                                  </p:stCondLst>
                                  <p:childTnLst>
                                    <p:set>
                                      <p:cBhvr>
                                        <p:cTn id="23" dur="1" fill="hold">
                                          <p:stCondLst>
                                            <p:cond delay="0"/>
                                          </p:stCondLst>
                                        </p:cTn>
                                        <p:tgtEl>
                                          <p:spTgt spid="24">
                                            <p:txEl>
                                              <p:pRg st="0" end="0"/>
                                            </p:txEl>
                                          </p:spTgt>
                                        </p:tgtEl>
                                        <p:attrNameLst>
                                          <p:attrName>style.visibility</p:attrName>
                                        </p:attrNameLst>
                                      </p:cBhvr>
                                      <p:to>
                                        <p:strVal val="visible"/>
                                      </p:to>
                                    </p:set>
                                    <p:anim calcmode="lin" valueType="num">
                                      <p:cBhvr additive="base">
                                        <p:cTn id="24"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24">
                                            <p:txEl>
                                              <p:pRg st="0" end="0"/>
                                            </p:txEl>
                                          </p:spTgt>
                                        </p:tgtEl>
                                        <p:attrNameLst>
                                          <p:attrName>ppt_y</p:attrName>
                                        </p:attrNameLst>
                                      </p:cBhvr>
                                      <p:tavLst>
                                        <p:tav tm="0">
                                          <p:val>
                                            <p:strVal val="1+#ppt_h/2"/>
                                          </p:val>
                                        </p:tav>
                                        <p:tav tm="100000">
                                          <p:val>
                                            <p:strVal val="#ppt_y"/>
                                          </p:val>
                                        </p:tav>
                                      </p:tavLst>
                                    </p:anim>
                                  </p:childTnLst>
                                </p:cTn>
                              </p:par>
                              <p:par>
                                <p:cTn id="26" presetID="10" presetClass="entr" presetSubtype="0"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2000"/>
                                        <p:tgtEl>
                                          <p:spTgt spid="11"/>
                                        </p:tgtEl>
                                      </p:cBhvr>
                                    </p:animEffect>
                                  </p:childTnLst>
                                </p:cTn>
                              </p:par>
                            </p:childTnLst>
                          </p:cTn>
                        </p:par>
                        <p:par>
                          <p:cTn id="29" fill="hold">
                            <p:stCondLst>
                              <p:cond delay="650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2000"/>
                                        <p:tgtEl>
                                          <p:spTgt spid="15"/>
                                        </p:tgtEl>
                                      </p:cBhvr>
                                    </p:animEffect>
                                  </p:childTnLst>
                                </p:cTn>
                              </p:par>
                            </p:childTnLst>
                          </p:cTn>
                        </p:par>
                        <p:par>
                          <p:cTn id="33" fill="hold">
                            <p:stCondLst>
                              <p:cond delay="8500"/>
                            </p:stCondLst>
                            <p:childTnLst>
                              <p:par>
                                <p:cTn id="34" presetID="2" presetClass="entr" presetSubtype="4" fill="hold" nodeType="afterEffect">
                                  <p:stCondLst>
                                    <p:cond delay="0"/>
                                  </p:stCondLst>
                                  <p:childTnLst>
                                    <p:set>
                                      <p:cBhvr>
                                        <p:cTn id="35" dur="1" fill="hold">
                                          <p:stCondLst>
                                            <p:cond delay="0"/>
                                          </p:stCondLst>
                                        </p:cTn>
                                        <p:tgtEl>
                                          <p:spTgt spid="7">
                                            <p:txEl>
                                              <p:pRg st="0" end="0"/>
                                            </p:txEl>
                                          </p:spTgt>
                                        </p:tgtEl>
                                        <p:attrNameLst>
                                          <p:attrName>style.visibility</p:attrName>
                                        </p:attrNameLst>
                                      </p:cBhvr>
                                      <p:to>
                                        <p:strVal val="visible"/>
                                      </p:to>
                                    </p:set>
                                    <p:anim calcmode="lin" valueType="num">
                                      <p:cBhvr additive="base">
                                        <p:cTn id="3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8" presetID="10" presetClass="entr" presetSubtype="0" fill="hold"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2000"/>
                                        <p:tgtEl>
                                          <p:spTgt spid="8"/>
                                        </p:tgtEl>
                                      </p:cBhvr>
                                    </p:animEffect>
                                  </p:childTnLst>
                                </p:cTn>
                              </p:par>
                              <p:par>
                                <p:cTn id="41" presetID="10" presetClass="entr" presetSubtype="0" fill="hold"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2000"/>
                                        <p:tgtEl>
                                          <p:spTgt spid="9"/>
                                        </p:tgtEl>
                                      </p:cBhvr>
                                    </p:animEffect>
                                  </p:childTnLst>
                                </p:cTn>
                              </p:par>
                            </p:childTnLst>
                          </p:cTn>
                        </p:par>
                        <p:par>
                          <p:cTn id="44" fill="hold">
                            <p:stCondLst>
                              <p:cond delay="10500"/>
                            </p:stCondLst>
                            <p:childTnLst>
                              <p:par>
                                <p:cTn id="45" presetID="2" presetClass="entr" presetSubtype="4" fill="hold" nodeType="afterEffect">
                                  <p:stCondLst>
                                    <p:cond delay="0"/>
                                  </p:stCondLst>
                                  <p:childTnLst>
                                    <p:set>
                                      <p:cBhvr>
                                        <p:cTn id="46" dur="1" fill="hold">
                                          <p:stCondLst>
                                            <p:cond delay="0"/>
                                          </p:stCondLst>
                                        </p:cTn>
                                        <p:tgtEl>
                                          <p:spTgt spid="33">
                                            <p:txEl>
                                              <p:pRg st="0" end="0"/>
                                            </p:txEl>
                                          </p:spTgt>
                                        </p:tgtEl>
                                        <p:attrNameLst>
                                          <p:attrName>style.visibility</p:attrName>
                                        </p:attrNameLst>
                                      </p:cBhvr>
                                      <p:to>
                                        <p:strVal val="visible"/>
                                      </p:to>
                                    </p:set>
                                    <p:anim calcmode="lin" valueType="num">
                                      <p:cBhvr additive="base">
                                        <p:cTn id="47"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3">
                                            <p:txEl>
                                              <p:pRg st="0" end="0"/>
                                            </p:txEl>
                                          </p:spTgt>
                                        </p:tgtEl>
                                        <p:attrNameLst>
                                          <p:attrName>ppt_y</p:attrName>
                                        </p:attrNameLst>
                                      </p:cBhvr>
                                      <p:tavLst>
                                        <p:tav tm="0">
                                          <p:val>
                                            <p:strVal val="1+#ppt_h/2"/>
                                          </p:val>
                                        </p:tav>
                                        <p:tav tm="100000">
                                          <p:val>
                                            <p:strVal val="#ppt_y"/>
                                          </p:val>
                                        </p:tav>
                                      </p:tavLst>
                                    </p:anim>
                                  </p:childTnLst>
                                </p:cTn>
                              </p:par>
                              <p:par>
                                <p:cTn id="49" presetID="10" presetClass="entr" presetSubtype="0"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2000"/>
                                        <p:tgtEl>
                                          <p:spTgt spid="31"/>
                                        </p:tgtEl>
                                      </p:cBhvr>
                                    </p:animEffect>
                                  </p:childTnLst>
                                </p:cTn>
                              </p:par>
                            </p:childTnLst>
                          </p:cTn>
                        </p:par>
                        <p:par>
                          <p:cTn id="52" fill="hold">
                            <p:stCondLst>
                              <p:cond delay="12500"/>
                            </p:stCondLst>
                            <p:childTnLst>
                              <p:par>
                                <p:cTn id="53" presetID="10" presetClass="entr" presetSubtype="0"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2000"/>
                                        <p:tgtEl>
                                          <p:spTgt spid="34"/>
                                        </p:tgtEl>
                                      </p:cBhvr>
                                    </p:animEffect>
                                  </p:childTnLst>
                                </p:cTn>
                              </p:par>
                            </p:childTnLst>
                          </p:cTn>
                        </p:par>
                        <p:par>
                          <p:cTn id="56" fill="hold">
                            <p:stCondLst>
                              <p:cond delay="14500"/>
                            </p:stCondLst>
                            <p:childTnLst>
                              <p:par>
                                <p:cTn id="57" presetID="10" presetClass="entr" presetSubtype="0"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2000"/>
                                        <p:tgtEl>
                                          <p:spTgt spid="32"/>
                                        </p:tgtEl>
                                      </p:cBhvr>
                                    </p:animEffect>
                                  </p:childTnLst>
                                </p:cTn>
                              </p:par>
                            </p:childTnLst>
                          </p:cTn>
                        </p:par>
                        <p:par>
                          <p:cTn id="60" fill="hold">
                            <p:stCondLst>
                              <p:cond delay="16500"/>
                            </p:stCondLst>
                            <p:childTnLst>
                              <p:par>
                                <p:cTn id="61" presetID="2" presetClass="entr" presetSubtype="4" fill="hold" nodeType="afterEffect">
                                  <p:stCondLst>
                                    <p:cond delay="0"/>
                                  </p:stCondLst>
                                  <p:childTnLst>
                                    <p:set>
                                      <p:cBhvr>
                                        <p:cTn id="62" dur="1" fill="hold">
                                          <p:stCondLst>
                                            <p:cond delay="0"/>
                                          </p:stCondLst>
                                        </p:cTn>
                                        <p:tgtEl>
                                          <p:spTgt spid="38">
                                            <p:txEl>
                                              <p:pRg st="0" end="0"/>
                                            </p:txEl>
                                          </p:spTgt>
                                        </p:tgtEl>
                                        <p:attrNameLst>
                                          <p:attrName>style.visibility</p:attrName>
                                        </p:attrNameLst>
                                      </p:cBhvr>
                                      <p:to>
                                        <p:strVal val="visible"/>
                                      </p:to>
                                    </p:set>
                                    <p:anim calcmode="lin" valueType="num">
                                      <p:cBhvr additive="base">
                                        <p:cTn id="63"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8">
                                            <p:txEl>
                                              <p:pRg st="0" end="0"/>
                                            </p:txEl>
                                          </p:spTgt>
                                        </p:tgtEl>
                                        <p:attrNameLst>
                                          <p:attrName>ppt_y</p:attrName>
                                        </p:attrNameLst>
                                      </p:cBhvr>
                                      <p:tavLst>
                                        <p:tav tm="0">
                                          <p:val>
                                            <p:strVal val="1+#ppt_h/2"/>
                                          </p:val>
                                        </p:tav>
                                        <p:tav tm="100000">
                                          <p:val>
                                            <p:strVal val="#ppt_y"/>
                                          </p:val>
                                        </p:tav>
                                      </p:tavLst>
                                    </p:anim>
                                  </p:childTnLst>
                                </p:cTn>
                              </p:par>
                              <p:par>
                                <p:cTn id="65" presetID="10" presetClass="entr" presetSubtype="0" fill="hold" nodeType="with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2000"/>
                                        <p:tgtEl>
                                          <p:spTgt spid="37"/>
                                        </p:tgtEl>
                                      </p:cBhvr>
                                    </p:animEffect>
                                  </p:childTnLst>
                                </p:cTn>
                              </p:par>
                            </p:childTnLst>
                          </p:cTn>
                        </p:par>
                        <p:par>
                          <p:cTn id="68" fill="hold">
                            <p:stCondLst>
                              <p:cond delay="18500"/>
                            </p:stCondLst>
                            <p:childTnLst>
                              <p:par>
                                <p:cTn id="69" presetID="10" presetClass="entr" presetSubtype="0" fill="hold" grpId="0" nodeType="after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2000"/>
                                        <p:tgtEl>
                                          <p:spTgt spid="39"/>
                                        </p:tgtEl>
                                      </p:cBhvr>
                                    </p:animEffect>
                                  </p:childTnLst>
                                </p:cTn>
                              </p:par>
                            </p:childTnLst>
                          </p:cTn>
                        </p:par>
                        <p:par>
                          <p:cTn id="72" fill="hold">
                            <p:stCondLst>
                              <p:cond delay="20500"/>
                            </p:stCondLst>
                            <p:childTnLst>
                              <p:par>
                                <p:cTn id="73" presetID="2" presetClass="entr" presetSubtype="4" fill="hold" nodeType="afterEffect">
                                  <p:stCondLst>
                                    <p:cond delay="0"/>
                                  </p:stCondLst>
                                  <p:childTnLst>
                                    <p:set>
                                      <p:cBhvr>
                                        <p:cTn id="74" dur="1" fill="hold">
                                          <p:stCondLst>
                                            <p:cond delay="0"/>
                                          </p:stCondLst>
                                        </p:cTn>
                                        <p:tgtEl>
                                          <p:spTgt spid="26">
                                            <p:txEl>
                                              <p:pRg st="0" end="0"/>
                                            </p:txEl>
                                          </p:spTgt>
                                        </p:tgtEl>
                                        <p:attrNameLst>
                                          <p:attrName>style.visibility</p:attrName>
                                        </p:attrNameLst>
                                      </p:cBhvr>
                                      <p:to>
                                        <p:strVal val="visible"/>
                                      </p:to>
                                    </p:set>
                                    <p:anim calcmode="lin" valueType="num">
                                      <p:cBhvr additive="base">
                                        <p:cTn id="75"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26">
                                            <p:txEl>
                                              <p:pRg st="0" end="0"/>
                                            </p:txEl>
                                          </p:spTgt>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26">
                                            <p:txEl>
                                              <p:pRg st="1" end="1"/>
                                            </p:txEl>
                                          </p:spTgt>
                                        </p:tgtEl>
                                        <p:attrNameLst>
                                          <p:attrName>style.visibility</p:attrName>
                                        </p:attrNameLst>
                                      </p:cBhvr>
                                      <p:to>
                                        <p:strVal val="visible"/>
                                      </p:to>
                                    </p:set>
                                    <p:anim calcmode="lin" valueType="num">
                                      <p:cBhvr additive="base">
                                        <p:cTn id="79" dur="500" fill="hold"/>
                                        <p:tgtEl>
                                          <p:spTgt spid="26">
                                            <p:txEl>
                                              <p:pRg st="1" end="1"/>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26">
                                            <p:txEl>
                                              <p:pRg st="1" end="1"/>
                                            </p:txEl>
                                          </p:spTgt>
                                        </p:tgtEl>
                                        <p:attrNameLst>
                                          <p:attrName>ppt_y</p:attrName>
                                        </p:attrNameLst>
                                      </p:cBhvr>
                                      <p:tavLst>
                                        <p:tav tm="0">
                                          <p:val>
                                            <p:strVal val="1+#ppt_h/2"/>
                                          </p:val>
                                        </p:tav>
                                        <p:tav tm="100000">
                                          <p:val>
                                            <p:strVal val="#ppt_y"/>
                                          </p:val>
                                        </p:tav>
                                      </p:tavLst>
                                    </p:anim>
                                  </p:childTnLst>
                                </p:cTn>
                              </p:par>
                              <p:par>
                                <p:cTn id="81" presetID="10" presetClass="entr" presetSubtype="0" fill="hold" nodeType="with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2000"/>
                                        <p:tgtEl>
                                          <p:spTgt spid="28"/>
                                        </p:tgtEl>
                                      </p:cBhvr>
                                    </p:animEffect>
                                  </p:childTnLst>
                                </p:cTn>
                              </p:par>
                              <p:par>
                                <p:cTn id="84" presetID="10" presetClass="entr" presetSubtype="0" fill="hold" nodeType="with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fade">
                                      <p:cBhvr>
                                        <p:cTn id="86" dur="2000"/>
                                        <p:tgtEl>
                                          <p:spTgt spid="29"/>
                                        </p:tgtEl>
                                      </p:cBhvr>
                                    </p:animEffect>
                                  </p:childTnLst>
                                </p:cTn>
                              </p:par>
                            </p:childTnLst>
                          </p:cTn>
                        </p:par>
                        <p:par>
                          <p:cTn id="87" fill="hold">
                            <p:stCondLst>
                              <p:cond delay="22500"/>
                            </p:stCondLst>
                            <p:childTnLst>
                              <p:par>
                                <p:cTn id="88" presetID="10" presetClass="entr" presetSubtype="0" fill="hold" grpId="0" nodeType="afterEffect">
                                  <p:stCondLst>
                                    <p:cond delay="0"/>
                                  </p:stCondLst>
                                  <p:childTnLst>
                                    <p:set>
                                      <p:cBhvr>
                                        <p:cTn id="89" dur="1" fill="hold">
                                          <p:stCondLst>
                                            <p:cond delay="0"/>
                                          </p:stCondLst>
                                        </p:cTn>
                                        <p:tgtEl>
                                          <p:spTgt spid="36"/>
                                        </p:tgtEl>
                                        <p:attrNameLst>
                                          <p:attrName>style.visibility</p:attrName>
                                        </p:attrNameLst>
                                      </p:cBhvr>
                                      <p:to>
                                        <p:strVal val="visible"/>
                                      </p:to>
                                    </p:set>
                                    <p:animEffect transition="in" filter="fade">
                                      <p:cBhvr>
                                        <p:cTn id="90" dur="2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23" grpId="0" animBg="1"/>
      <p:bldP spid="32" grpId="0" animBg="1"/>
      <p:bldP spid="34" grpId="0" animBg="1"/>
      <p:bldP spid="36"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18</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11188" y="0"/>
            <a:ext cx="8175625" cy="1071563"/>
          </a:xfrm>
        </p:spPr>
        <p:txBody>
          <a:bodyPr/>
          <a:lstStyle/>
          <a:p>
            <a:pPr eaLnBrk="1" hangingPunct="1"/>
            <a:r>
              <a:rPr lang="lv-LV" sz="4000" b="1" dirty="0" smtClean="0">
                <a:solidFill>
                  <a:schemeClr val="tx1"/>
                </a:solidFill>
              </a:rPr>
              <a:t>Lk.19:12-27 </a:t>
            </a:r>
            <a:r>
              <a:rPr lang="lv-LV" sz="4000" b="1" dirty="0" smtClean="0">
                <a:solidFill>
                  <a:schemeClr val="tx1"/>
                </a:solidFill>
              </a:rPr>
              <a:t>Labo darbu alga</a:t>
            </a:r>
            <a:endParaRPr lang="lv-LV" sz="4000" b="1" dirty="0" smtClean="0">
              <a:solidFill>
                <a:schemeClr val="tx1"/>
              </a:solidFill>
            </a:endParaRPr>
          </a:p>
        </p:txBody>
      </p:sp>
      <p:pic>
        <p:nvPicPr>
          <p:cNvPr id="3075" name="Picture 3" descr="DOVE019"/>
          <p:cNvPicPr>
            <a:picLocks noChangeAspect="1" noChangeArrowheads="1"/>
          </p:cNvPicPr>
          <p:nvPr/>
        </p:nvPicPr>
        <p:blipFill>
          <a:blip r:embed="rId2" cstate="print"/>
          <a:srcRect/>
          <a:stretch>
            <a:fillRect/>
          </a:stretch>
        </p:blipFill>
        <p:spPr bwMode="auto">
          <a:xfrm>
            <a:off x="214313" y="0"/>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358063" y="0"/>
            <a:ext cx="1785937" cy="400050"/>
          </a:xfrm>
          <a:prstGeom prst="rect">
            <a:avLst/>
          </a:prstGeom>
          <a:noFill/>
          <a:ln w="9525">
            <a:noFill/>
            <a:miter lim="800000"/>
            <a:headEnd/>
            <a:tailEnd/>
          </a:ln>
        </p:spPr>
        <p:txBody>
          <a:bodyPr>
            <a:spAutoFit/>
          </a:bodyPr>
          <a:lstStyle/>
          <a:p>
            <a:pPr>
              <a:spcBef>
                <a:spcPct val="50000"/>
              </a:spcBef>
            </a:pPr>
            <a:r>
              <a:rPr lang="lv-LV" sz="2000" dirty="0" smtClean="0"/>
              <a:t>11.jūn.2023.</a:t>
            </a:r>
            <a:endParaRPr lang="lv-LV" sz="2000" dirty="0"/>
          </a:p>
        </p:txBody>
      </p:sp>
      <p:sp>
        <p:nvSpPr>
          <p:cNvPr id="3077" name="Rectangle 6"/>
          <p:cNvSpPr>
            <a:spLocks noChangeArrowheads="1"/>
          </p:cNvSpPr>
          <p:nvPr/>
        </p:nvSpPr>
        <p:spPr bwMode="auto">
          <a:xfrm>
            <a:off x="0" y="857250"/>
            <a:ext cx="9144000" cy="5694363"/>
          </a:xfrm>
          <a:prstGeom prst="rect">
            <a:avLst/>
          </a:prstGeom>
          <a:noFill/>
          <a:ln w="9525">
            <a:noFill/>
            <a:miter lim="800000"/>
            <a:headEnd/>
            <a:tailEnd/>
          </a:ln>
        </p:spPr>
        <p:txBody>
          <a:bodyPr>
            <a:spAutoFit/>
          </a:bodyPr>
          <a:lstStyle/>
          <a:p>
            <a:r>
              <a:rPr lang="lv-LV" sz="2600" dirty="0"/>
              <a:t>12 Tad viņš stāstīja: "Kāds dižciltīgs cilvēks aizceļoja uz tālu zemi, lai saņemtu ķēniņa varu un tad atgrieztos. 13 Sasaucis desmit savus kalpus, viņš iedeva tiem desmit naudas gabalus un sacīja tiem: saimniekojiet, kamēr es pārnāku. 14 Līdzpilsoņi viņu neieredzēja un sūtīja nopakaļ sūtņus, likdami sacīt: mēs negribam, ka viņš valdītu pār mums. 15 Kļuvis par ķēniņu, viņš atgriezās un lika sasaukt kalpus, kuriem bija iedevis naudu, lai uzzinātu, ko tie bija nopelnījuši. 16 Pirmais kalps ieradās, teikdams: kungs, tavs naudas gabals nopelnījis desmitkārt. 17 Tam viņš sacīja: lieliski, krietnais </a:t>
            </a:r>
            <a:r>
              <a:rPr lang="lv-LV" sz="2600" dirty="0" err="1"/>
              <a:t>kalp</a:t>
            </a:r>
            <a:r>
              <a:rPr lang="lv-LV" sz="2600" dirty="0"/>
              <a:t>! Tu esi bijis uzticams mazās lietās, tad valdi pār desmit pilsētām! 18 Tad nāca otrais, sacīdams: tavs naudas gabals, kungs, nopelnījis pieckārt. 19 Un tam viņš sacīja: valdi tu pār piecām pilsētām!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6"/>
          <p:cNvSpPr>
            <a:spLocks noChangeArrowheads="1"/>
          </p:cNvSpPr>
          <p:nvPr/>
        </p:nvSpPr>
        <p:spPr bwMode="auto">
          <a:xfrm>
            <a:off x="0" y="542949"/>
            <a:ext cx="9144000" cy="5694363"/>
          </a:xfrm>
          <a:prstGeom prst="rect">
            <a:avLst/>
          </a:prstGeom>
          <a:noFill/>
          <a:ln w="9525">
            <a:noFill/>
            <a:miter lim="800000"/>
            <a:headEnd/>
            <a:tailEnd/>
          </a:ln>
        </p:spPr>
        <p:txBody>
          <a:bodyPr>
            <a:spAutoFit/>
          </a:bodyPr>
          <a:lstStyle/>
          <a:p>
            <a:r>
              <a:rPr lang="lv-LV" sz="2600" dirty="0"/>
              <a:t>20 Tad nāca vēl cits kalps, sacīdams: kungs, redzi, tavs naudas gabals, ko turēju noglabātu </a:t>
            </a:r>
            <a:r>
              <a:rPr lang="lv-LV" sz="2600" dirty="0" err="1"/>
              <a:t>sviedrautā</a:t>
            </a:r>
            <a:r>
              <a:rPr lang="lv-LV" sz="2600" dirty="0"/>
              <a:t>. 21 Es baidījos no tevis, jo tu esi bargs vīrs. Tu ņem, ko neesi nolicis, un pļauj, ko neesi sējis. 22 Tam viņš sacīja: pēc taviem paša vārdiem es tevi tiesāšu, nelietīgais kalps! Tu zināji, ka esmu bargs cilvēks un ka es ņemu, ko neesmu nolicis, un pļauju, ko neesmu sējis. 23 Kādēļ tad tu nedevi manu naudu augļotājam? Pārnācis es to atgūtu ar peļņu. 24 Un tiem klātesošajiem viņš sacīja: atņemiet viņam šo naudas gabalu un atdodiet tam, kam ir desmit. 25 Un tie sacīja viņam: kungs, viņam jau ir desmit. 26   Es jums saku: ikvienam, kam ir, tiks dots, bet, kam nav, tiks atņemts arī tas, kas tam ir. 27 Bet manus ienaidniekus, kuri negribēja, ka es valdītu pār tiem, atvediet šurp un nokaujiet manā priekšā!"</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Ievads</a:t>
            </a:r>
          </a:p>
        </p:txBody>
      </p:sp>
      <p:sp>
        <p:nvSpPr>
          <p:cNvPr id="7" name="Rectangle 6"/>
          <p:cNvSpPr>
            <a:spLocks noChangeArrowheads="1"/>
          </p:cNvSpPr>
          <p:nvPr/>
        </p:nvSpPr>
        <p:spPr bwMode="auto">
          <a:xfrm>
            <a:off x="0" y="836712"/>
            <a:ext cx="9144000" cy="954107"/>
          </a:xfrm>
          <a:prstGeom prst="rect">
            <a:avLst/>
          </a:prstGeom>
          <a:noFill/>
          <a:ln w="9525">
            <a:noFill/>
            <a:miter lim="800000"/>
            <a:headEnd/>
            <a:tailEnd/>
          </a:ln>
        </p:spPr>
        <p:txBody>
          <a:bodyPr wrap="square">
            <a:spAutoFit/>
          </a:bodyPr>
          <a:lstStyle/>
          <a:p>
            <a:pPr algn="ctr"/>
            <a:r>
              <a:rPr lang="lv-LV" sz="2800" dirty="0" smtClean="0"/>
              <a:t>Ja reiz mēs tiekam glābti ticībā uz Jēzus piedošanu, </a:t>
            </a:r>
          </a:p>
          <a:p>
            <a:pPr algn="ctr"/>
            <a:r>
              <a:rPr lang="lv-LV" sz="2800" dirty="0" smtClean="0"/>
              <a:t>tad kāda jēga vispār darīt labus darbus? </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4</a:t>
            </a:fld>
            <a:endParaRPr lang="lv-LV" smtClean="0"/>
          </a:p>
        </p:txBody>
      </p:sp>
      <p:pic>
        <p:nvPicPr>
          <p:cNvPr id="5" name="Picture 4" descr="help.png"/>
          <p:cNvPicPr>
            <a:picLocks noChangeAspect="1"/>
          </p:cNvPicPr>
          <p:nvPr/>
        </p:nvPicPr>
        <p:blipFill>
          <a:blip r:embed="rId2" cstate="print"/>
          <a:stretch>
            <a:fillRect/>
          </a:stretch>
        </p:blipFill>
        <p:spPr>
          <a:xfrm>
            <a:off x="2195736" y="1981809"/>
            <a:ext cx="4876191" cy="487619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71438"/>
            <a:ext cx="9144000" cy="850901"/>
          </a:xfrm>
        </p:spPr>
        <p:txBody>
          <a:bodyPr/>
          <a:lstStyle/>
          <a:p>
            <a:pPr eaLnBrk="1" hangingPunct="1"/>
            <a:r>
              <a:rPr lang="lv-LV" sz="4000" b="1" dirty="0" smtClean="0">
                <a:solidFill>
                  <a:schemeClr val="tx1"/>
                </a:solidFill>
              </a:rPr>
              <a:t>Kungs dod katram 1 naudas gabalu</a:t>
            </a:r>
            <a:endParaRPr lang="lv-LV" sz="4000" b="1" dirty="0" smtClean="0">
              <a:solidFill>
                <a:schemeClr val="tx1"/>
              </a:solidFill>
            </a:endParaRPr>
          </a:p>
        </p:txBody>
      </p:sp>
      <p:pic>
        <p:nvPicPr>
          <p:cNvPr id="5" name="Picture 4" descr="crowd.png"/>
          <p:cNvPicPr>
            <a:picLocks noChangeAspect="1"/>
          </p:cNvPicPr>
          <p:nvPr/>
        </p:nvPicPr>
        <p:blipFill>
          <a:blip r:embed="rId2" cstate="print"/>
          <a:stretch>
            <a:fillRect/>
          </a:stretch>
        </p:blipFill>
        <p:spPr>
          <a:xfrm>
            <a:off x="1043608" y="404664"/>
            <a:ext cx="7344816" cy="7344816"/>
          </a:xfrm>
          <a:prstGeom prst="rect">
            <a:avLst/>
          </a:prstGeom>
        </p:spPr>
      </p:pic>
      <p:pic>
        <p:nvPicPr>
          <p:cNvPr id="6" name="Picture 5" descr="coin.png"/>
          <p:cNvPicPr>
            <a:picLocks noChangeAspect="1"/>
          </p:cNvPicPr>
          <p:nvPr/>
        </p:nvPicPr>
        <p:blipFill>
          <a:blip r:embed="rId3" cstate="print"/>
          <a:stretch>
            <a:fillRect/>
          </a:stretch>
        </p:blipFill>
        <p:spPr>
          <a:xfrm>
            <a:off x="1907704" y="5661248"/>
            <a:ext cx="781912" cy="781912"/>
          </a:xfrm>
          <a:prstGeom prst="rect">
            <a:avLst/>
          </a:prstGeom>
        </p:spPr>
      </p:pic>
      <p:pic>
        <p:nvPicPr>
          <p:cNvPr id="9" name="Picture 8" descr="coin.png"/>
          <p:cNvPicPr>
            <a:picLocks noChangeAspect="1"/>
          </p:cNvPicPr>
          <p:nvPr/>
        </p:nvPicPr>
        <p:blipFill>
          <a:blip r:embed="rId3" cstate="print"/>
          <a:stretch>
            <a:fillRect/>
          </a:stretch>
        </p:blipFill>
        <p:spPr>
          <a:xfrm>
            <a:off x="3491880" y="5661248"/>
            <a:ext cx="781912" cy="781912"/>
          </a:xfrm>
          <a:prstGeom prst="rect">
            <a:avLst/>
          </a:prstGeom>
        </p:spPr>
      </p:pic>
      <p:pic>
        <p:nvPicPr>
          <p:cNvPr id="10" name="Picture 9" descr="coin.png"/>
          <p:cNvPicPr>
            <a:picLocks noChangeAspect="1"/>
          </p:cNvPicPr>
          <p:nvPr/>
        </p:nvPicPr>
        <p:blipFill>
          <a:blip r:embed="rId3" cstate="print"/>
          <a:stretch>
            <a:fillRect/>
          </a:stretch>
        </p:blipFill>
        <p:spPr>
          <a:xfrm>
            <a:off x="5220072" y="5661248"/>
            <a:ext cx="781912" cy="781912"/>
          </a:xfrm>
          <a:prstGeom prst="rect">
            <a:avLst/>
          </a:prstGeom>
        </p:spPr>
      </p:pic>
      <p:pic>
        <p:nvPicPr>
          <p:cNvPr id="11" name="Picture 10" descr="coin.png"/>
          <p:cNvPicPr>
            <a:picLocks noChangeAspect="1"/>
          </p:cNvPicPr>
          <p:nvPr/>
        </p:nvPicPr>
        <p:blipFill>
          <a:blip r:embed="rId3" cstate="print"/>
          <a:stretch>
            <a:fillRect/>
          </a:stretch>
        </p:blipFill>
        <p:spPr>
          <a:xfrm>
            <a:off x="6732240" y="5661248"/>
            <a:ext cx="781912" cy="781912"/>
          </a:xfrm>
          <a:prstGeom prst="rect">
            <a:avLst/>
          </a:prstGeom>
        </p:spPr>
      </p:pic>
      <p:pic>
        <p:nvPicPr>
          <p:cNvPr id="12" name="Picture 11" descr="coin.png"/>
          <p:cNvPicPr>
            <a:picLocks noChangeAspect="1"/>
          </p:cNvPicPr>
          <p:nvPr/>
        </p:nvPicPr>
        <p:blipFill>
          <a:blip r:embed="rId4" cstate="print"/>
          <a:stretch>
            <a:fillRect/>
          </a:stretch>
        </p:blipFill>
        <p:spPr>
          <a:xfrm>
            <a:off x="2617608" y="4005064"/>
            <a:ext cx="648072" cy="648072"/>
          </a:xfrm>
          <a:prstGeom prst="rect">
            <a:avLst/>
          </a:prstGeom>
        </p:spPr>
      </p:pic>
      <p:pic>
        <p:nvPicPr>
          <p:cNvPr id="13" name="Picture 12" descr="coin.png"/>
          <p:cNvPicPr>
            <a:picLocks noChangeAspect="1"/>
          </p:cNvPicPr>
          <p:nvPr/>
        </p:nvPicPr>
        <p:blipFill>
          <a:blip r:embed="rId4" cstate="print"/>
          <a:stretch>
            <a:fillRect/>
          </a:stretch>
        </p:blipFill>
        <p:spPr>
          <a:xfrm>
            <a:off x="4427984" y="4005064"/>
            <a:ext cx="648072" cy="648072"/>
          </a:xfrm>
          <a:prstGeom prst="rect">
            <a:avLst/>
          </a:prstGeom>
        </p:spPr>
      </p:pic>
      <p:pic>
        <p:nvPicPr>
          <p:cNvPr id="14" name="Picture 13" descr="coin.png"/>
          <p:cNvPicPr>
            <a:picLocks noChangeAspect="1"/>
          </p:cNvPicPr>
          <p:nvPr/>
        </p:nvPicPr>
        <p:blipFill>
          <a:blip r:embed="rId4" cstate="print"/>
          <a:stretch>
            <a:fillRect/>
          </a:stretch>
        </p:blipFill>
        <p:spPr>
          <a:xfrm>
            <a:off x="6156176" y="4005064"/>
            <a:ext cx="648072" cy="648072"/>
          </a:xfrm>
          <a:prstGeom prst="rect">
            <a:avLst/>
          </a:prstGeom>
        </p:spPr>
      </p:pic>
      <p:pic>
        <p:nvPicPr>
          <p:cNvPr id="15" name="Picture 14" descr="coin.png"/>
          <p:cNvPicPr>
            <a:picLocks noChangeAspect="1"/>
          </p:cNvPicPr>
          <p:nvPr/>
        </p:nvPicPr>
        <p:blipFill>
          <a:blip r:embed="rId4" cstate="print"/>
          <a:stretch>
            <a:fillRect/>
          </a:stretch>
        </p:blipFill>
        <p:spPr>
          <a:xfrm>
            <a:off x="3491880" y="2636912"/>
            <a:ext cx="648072" cy="648072"/>
          </a:xfrm>
          <a:prstGeom prst="rect">
            <a:avLst/>
          </a:prstGeom>
        </p:spPr>
      </p:pic>
      <p:pic>
        <p:nvPicPr>
          <p:cNvPr id="16" name="Picture 15" descr="coin.png"/>
          <p:cNvPicPr>
            <a:picLocks noChangeAspect="1"/>
          </p:cNvPicPr>
          <p:nvPr/>
        </p:nvPicPr>
        <p:blipFill>
          <a:blip r:embed="rId4" cstate="print"/>
          <a:stretch>
            <a:fillRect/>
          </a:stretch>
        </p:blipFill>
        <p:spPr>
          <a:xfrm>
            <a:off x="5292080" y="2636912"/>
            <a:ext cx="648072" cy="648072"/>
          </a:xfrm>
          <a:prstGeom prst="rect">
            <a:avLst/>
          </a:prstGeom>
        </p:spPr>
      </p:pic>
      <p:sp>
        <p:nvSpPr>
          <p:cNvPr id="17" name="Rectangle 16"/>
          <p:cNvSpPr/>
          <p:nvPr/>
        </p:nvSpPr>
        <p:spPr>
          <a:xfrm>
            <a:off x="0" y="548680"/>
            <a:ext cx="9144000" cy="830997"/>
          </a:xfrm>
          <a:prstGeom prst="rect">
            <a:avLst/>
          </a:prstGeom>
        </p:spPr>
        <p:txBody>
          <a:bodyPr wrap="square">
            <a:spAutoFit/>
          </a:bodyPr>
          <a:lstStyle/>
          <a:p>
            <a:r>
              <a:rPr lang="lv-LV" sz="2400" i="1" dirty="0" smtClean="0"/>
              <a:t>13 Sasaucis desmit savus kalpus, viņš iedeva tiem desmit naudas gabalus un sacīja tiem: saimniekojiet, kamēr es pārnāku. </a:t>
            </a:r>
            <a:endParaRPr lang="en-US" sz="24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17">
                                            <p:txEl>
                                              <p:pRg st="0" end="0"/>
                                            </p:txEl>
                                          </p:spTgt>
                                        </p:tgtEl>
                                        <p:attrNameLst>
                                          <p:attrName>style.visibility</p:attrName>
                                        </p:attrNameLst>
                                      </p:cBhvr>
                                      <p:to>
                                        <p:strVal val="visible"/>
                                      </p:to>
                                    </p:set>
                                    <p:animEffect transition="in" filter="fade">
                                      <p:cBhvr>
                                        <p:cTn id="16" dur="2000"/>
                                        <p:tgtEl>
                                          <p:spTgt spid="17">
                                            <p:txEl>
                                              <p:pRg st="0" end="0"/>
                                            </p:txEl>
                                          </p:spTgt>
                                        </p:tgtEl>
                                      </p:cBhvr>
                                    </p:animEffect>
                                  </p:childTnLst>
                                </p:cTn>
                              </p:par>
                            </p:childTnLst>
                          </p:cTn>
                        </p:par>
                        <p:par>
                          <p:cTn id="17" fill="hold">
                            <p:stCondLst>
                              <p:cond delay="4500"/>
                            </p:stCondLst>
                            <p:childTnLst>
                              <p:par>
                                <p:cTn id="18" presetID="2" presetClass="entr" presetSubtype="1"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0-#ppt_h/2"/>
                                          </p:val>
                                        </p:tav>
                                        <p:tav tm="100000">
                                          <p:val>
                                            <p:strVal val="#ppt_y"/>
                                          </p:val>
                                        </p:tav>
                                      </p:tavLst>
                                    </p:anim>
                                  </p:childTnLst>
                                </p:cTn>
                              </p:par>
                            </p:childTnLst>
                          </p:cTn>
                        </p:par>
                        <p:par>
                          <p:cTn id="22" fill="hold">
                            <p:stCondLst>
                              <p:cond delay="5000"/>
                            </p:stCondLst>
                            <p:childTnLst>
                              <p:par>
                                <p:cTn id="23" presetID="2" presetClass="entr" presetSubtype="1"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0-#ppt_h/2"/>
                                          </p:val>
                                        </p:tav>
                                        <p:tav tm="100000">
                                          <p:val>
                                            <p:strVal val="#ppt_y"/>
                                          </p:val>
                                        </p:tav>
                                      </p:tavLst>
                                    </p:anim>
                                  </p:childTnLst>
                                </p:cTn>
                              </p:par>
                            </p:childTnLst>
                          </p:cTn>
                        </p:par>
                        <p:par>
                          <p:cTn id="27" fill="hold">
                            <p:stCondLst>
                              <p:cond delay="5500"/>
                            </p:stCondLst>
                            <p:childTnLst>
                              <p:par>
                                <p:cTn id="28" presetID="2" presetClass="entr" presetSubtype="1"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ppt_x"/>
                                          </p:val>
                                        </p:tav>
                                        <p:tav tm="100000">
                                          <p:val>
                                            <p:strVal val="#ppt_x"/>
                                          </p:val>
                                        </p:tav>
                                      </p:tavLst>
                                    </p:anim>
                                    <p:anim calcmode="lin" valueType="num">
                                      <p:cBhvr additive="base">
                                        <p:cTn id="31" dur="500" fill="hold"/>
                                        <p:tgtEl>
                                          <p:spTgt spid="10"/>
                                        </p:tgtEl>
                                        <p:attrNameLst>
                                          <p:attrName>ppt_y</p:attrName>
                                        </p:attrNameLst>
                                      </p:cBhvr>
                                      <p:tavLst>
                                        <p:tav tm="0">
                                          <p:val>
                                            <p:strVal val="0-#ppt_h/2"/>
                                          </p:val>
                                        </p:tav>
                                        <p:tav tm="100000">
                                          <p:val>
                                            <p:strVal val="#ppt_y"/>
                                          </p:val>
                                        </p:tav>
                                      </p:tavLst>
                                    </p:anim>
                                  </p:childTnLst>
                                </p:cTn>
                              </p:par>
                            </p:childTnLst>
                          </p:cTn>
                        </p:par>
                        <p:par>
                          <p:cTn id="32" fill="hold">
                            <p:stCondLst>
                              <p:cond delay="6000"/>
                            </p:stCondLst>
                            <p:childTnLst>
                              <p:par>
                                <p:cTn id="33" presetID="2" presetClass="entr" presetSubtype="1"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0-#ppt_h/2"/>
                                          </p:val>
                                        </p:tav>
                                        <p:tav tm="100000">
                                          <p:val>
                                            <p:strVal val="#ppt_y"/>
                                          </p:val>
                                        </p:tav>
                                      </p:tavLst>
                                    </p:anim>
                                  </p:childTnLst>
                                </p:cTn>
                              </p:par>
                            </p:childTnLst>
                          </p:cTn>
                        </p:par>
                        <p:par>
                          <p:cTn id="37" fill="hold">
                            <p:stCondLst>
                              <p:cond delay="6500"/>
                            </p:stCondLst>
                            <p:childTnLst>
                              <p:par>
                                <p:cTn id="38" presetID="2" presetClass="entr" presetSubtype="1"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0-#ppt_h/2"/>
                                          </p:val>
                                        </p:tav>
                                        <p:tav tm="100000">
                                          <p:val>
                                            <p:strVal val="#ppt_y"/>
                                          </p:val>
                                        </p:tav>
                                      </p:tavLst>
                                    </p:anim>
                                  </p:childTnLst>
                                </p:cTn>
                              </p:par>
                            </p:childTnLst>
                          </p:cTn>
                        </p:par>
                        <p:par>
                          <p:cTn id="42" fill="hold">
                            <p:stCondLst>
                              <p:cond delay="7000"/>
                            </p:stCondLst>
                            <p:childTnLst>
                              <p:par>
                                <p:cTn id="43" presetID="2" presetClass="entr" presetSubtype="1"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ppt_x"/>
                                          </p:val>
                                        </p:tav>
                                        <p:tav tm="100000">
                                          <p:val>
                                            <p:strVal val="#ppt_x"/>
                                          </p:val>
                                        </p:tav>
                                      </p:tavLst>
                                    </p:anim>
                                    <p:anim calcmode="lin" valueType="num">
                                      <p:cBhvr additive="base">
                                        <p:cTn id="46" dur="500" fill="hold"/>
                                        <p:tgtEl>
                                          <p:spTgt spid="13"/>
                                        </p:tgtEl>
                                        <p:attrNameLst>
                                          <p:attrName>ppt_y</p:attrName>
                                        </p:attrNameLst>
                                      </p:cBhvr>
                                      <p:tavLst>
                                        <p:tav tm="0">
                                          <p:val>
                                            <p:strVal val="0-#ppt_h/2"/>
                                          </p:val>
                                        </p:tav>
                                        <p:tav tm="100000">
                                          <p:val>
                                            <p:strVal val="#ppt_y"/>
                                          </p:val>
                                        </p:tav>
                                      </p:tavLst>
                                    </p:anim>
                                  </p:childTnLst>
                                </p:cTn>
                              </p:par>
                            </p:childTnLst>
                          </p:cTn>
                        </p:par>
                        <p:par>
                          <p:cTn id="47" fill="hold">
                            <p:stCondLst>
                              <p:cond delay="7500"/>
                            </p:stCondLst>
                            <p:childTnLst>
                              <p:par>
                                <p:cTn id="48" presetID="2" presetClass="entr" presetSubtype="1" fill="hold" nodeType="after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fill="hold"/>
                                        <p:tgtEl>
                                          <p:spTgt spid="14"/>
                                        </p:tgtEl>
                                        <p:attrNameLst>
                                          <p:attrName>ppt_x</p:attrName>
                                        </p:attrNameLst>
                                      </p:cBhvr>
                                      <p:tavLst>
                                        <p:tav tm="0">
                                          <p:val>
                                            <p:strVal val="#ppt_x"/>
                                          </p:val>
                                        </p:tav>
                                        <p:tav tm="100000">
                                          <p:val>
                                            <p:strVal val="#ppt_x"/>
                                          </p:val>
                                        </p:tav>
                                      </p:tavLst>
                                    </p:anim>
                                    <p:anim calcmode="lin" valueType="num">
                                      <p:cBhvr additive="base">
                                        <p:cTn id="51" dur="500" fill="hold"/>
                                        <p:tgtEl>
                                          <p:spTgt spid="14"/>
                                        </p:tgtEl>
                                        <p:attrNameLst>
                                          <p:attrName>ppt_y</p:attrName>
                                        </p:attrNameLst>
                                      </p:cBhvr>
                                      <p:tavLst>
                                        <p:tav tm="0">
                                          <p:val>
                                            <p:strVal val="0-#ppt_h/2"/>
                                          </p:val>
                                        </p:tav>
                                        <p:tav tm="100000">
                                          <p:val>
                                            <p:strVal val="#ppt_y"/>
                                          </p:val>
                                        </p:tav>
                                      </p:tavLst>
                                    </p:anim>
                                  </p:childTnLst>
                                </p:cTn>
                              </p:par>
                            </p:childTnLst>
                          </p:cTn>
                        </p:par>
                        <p:par>
                          <p:cTn id="52" fill="hold">
                            <p:stCondLst>
                              <p:cond delay="8000"/>
                            </p:stCondLst>
                            <p:childTnLst>
                              <p:par>
                                <p:cTn id="53" presetID="2" presetClass="entr" presetSubtype="1"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ppt_x"/>
                                          </p:val>
                                        </p:tav>
                                        <p:tav tm="100000">
                                          <p:val>
                                            <p:strVal val="#ppt_x"/>
                                          </p:val>
                                        </p:tav>
                                      </p:tavLst>
                                    </p:anim>
                                    <p:anim calcmode="lin" valueType="num">
                                      <p:cBhvr additive="base">
                                        <p:cTn id="56" dur="500" fill="hold"/>
                                        <p:tgtEl>
                                          <p:spTgt spid="15"/>
                                        </p:tgtEl>
                                        <p:attrNameLst>
                                          <p:attrName>ppt_y</p:attrName>
                                        </p:attrNameLst>
                                      </p:cBhvr>
                                      <p:tavLst>
                                        <p:tav tm="0">
                                          <p:val>
                                            <p:strVal val="0-#ppt_h/2"/>
                                          </p:val>
                                        </p:tav>
                                        <p:tav tm="100000">
                                          <p:val>
                                            <p:strVal val="#ppt_y"/>
                                          </p:val>
                                        </p:tav>
                                      </p:tavLst>
                                    </p:anim>
                                  </p:childTnLst>
                                </p:cTn>
                              </p:par>
                            </p:childTnLst>
                          </p:cTn>
                        </p:par>
                        <p:par>
                          <p:cTn id="57" fill="hold">
                            <p:stCondLst>
                              <p:cond delay="8500"/>
                            </p:stCondLst>
                            <p:childTnLst>
                              <p:par>
                                <p:cTn id="58" presetID="2" presetClass="entr" presetSubtype="1" fill="hold" nodeType="afterEffect">
                                  <p:stCondLst>
                                    <p:cond delay="0"/>
                                  </p:stCondLst>
                                  <p:childTnLst>
                                    <p:set>
                                      <p:cBhvr>
                                        <p:cTn id="59" dur="1" fill="hold">
                                          <p:stCondLst>
                                            <p:cond delay="0"/>
                                          </p:stCondLst>
                                        </p:cTn>
                                        <p:tgtEl>
                                          <p:spTgt spid="16"/>
                                        </p:tgtEl>
                                        <p:attrNameLst>
                                          <p:attrName>style.visibility</p:attrName>
                                        </p:attrNameLst>
                                      </p:cBhvr>
                                      <p:to>
                                        <p:strVal val="visible"/>
                                      </p:to>
                                    </p:set>
                                    <p:anim calcmode="lin" valueType="num">
                                      <p:cBhvr additive="base">
                                        <p:cTn id="60" dur="500" fill="hold"/>
                                        <p:tgtEl>
                                          <p:spTgt spid="16"/>
                                        </p:tgtEl>
                                        <p:attrNameLst>
                                          <p:attrName>ppt_x</p:attrName>
                                        </p:attrNameLst>
                                      </p:cBhvr>
                                      <p:tavLst>
                                        <p:tav tm="0">
                                          <p:val>
                                            <p:strVal val="#ppt_x"/>
                                          </p:val>
                                        </p:tav>
                                        <p:tav tm="100000">
                                          <p:val>
                                            <p:strVal val="#ppt_x"/>
                                          </p:val>
                                        </p:tav>
                                      </p:tavLst>
                                    </p:anim>
                                    <p:anim calcmode="lin" valueType="num">
                                      <p:cBhvr additive="base">
                                        <p:cTn id="61"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0"/>
            <a:ext cx="4283968" cy="954107"/>
          </a:xfrm>
          <a:prstGeom prst="rect">
            <a:avLst/>
          </a:prstGeom>
          <a:noFill/>
          <a:ln w="9525">
            <a:noFill/>
            <a:miter lim="800000"/>
            <a:headEnd/>
            <a:tailEnd/>
          </a:ln>
        </p:spPr>
        <p:txBody>
          <a:bodyPr wrap="square">
            <a:spAutoFit/>
          </a:bodyPr>
          <a:lstStyle/>
          <a:p>
            <a:pPr algn="ctr"/>
            <a:r>
              <a:rPr lang="lv-LV" sz="2800" b="1" dirty="0" smtClean="0"/>
              <a:t>1) </a:t>
            </a:r>
            <a:r>
              <a:rPr lang="lv-LV" sz="2800" b="1" dirty="0"/>
              <a:t>10 naudas </a:t>
            </a:r>
            <a:r>
              <a:rPr lang="lv-LV" sz="2800" b="1" dirty="0" smtClean="0"/>
              <a:t>gabali </a:t>
            </a:r>
            <a:endParaRPr lang="lv-LV" sz="2800" b="1" dirty="0" smtClean="0"/>
          </a:p>
          <a:p>
            <a:pPr algn="ctr"/>
            <a:r>
              <a:rPr lang="lv-LV" sz="2800" b="1" dirty="0" smtClean="0">
                <a:sym typeface="Wingdings" pitchFamily="2" charset="2"/>
              </a:rPr>
              <a:t></a:t>
            </a:r>
            <a:r>
              <a:rPr lang="lv-LV" sz="2800" dirty="0" smtClean="0"/>
              <a:t> </a:t>
            </a:r>
            <a:r>
              <a:rPr lang="lv-LV" sz="2800" b="1" dirty="0" smtClean="0"/>
              <a:t>vara </a:t>
            </a:r>
            <a:r>
              <a:rPr lang="lv-LV" sz="2800" b="1" dirty="0"/>
              <a:t>pār 10 </a:t>
            </a:r>
            <a:r>
              <a:rPr lang="lv-LV" sz="2800" b="1" dirty="0" smtClean="0"/>
              <a:t>pilsētām</a:t>
            </a:r>
            <a:endParaRPr lang="lv-LV" sz="2800" b="1" dirty="0"/>
          </a:p>
        </p:txBody>
      </p:sp>
      <p:sp>
        <p:nvSpPr>
          <p:cNvPr id="8" name="Rectangle 7"/>
          <p:cNvSpPr>
            <a:spLocks noChangeArrowheads="1"/>
          </p:cNvSpPr>
          <p:nvPr/>
        </p:nvSpPr>
        <p:spPr bwMode="auto">
          <a:xfrm>
            <a:off x="4607496" y="0"/>
            <a:ext cx="4536504" cy="954107"/>
          </a:xfrm>
          <a:prstGeom prst="rect">
            <a:avLst/>
          </a:prstGeom>
          <a:noFill/>
          <a:ln w="9525">
            <a:noFill/>
            <a:miter lim="800000"/>
            <a:headEnd/>
            <a:tailEnd/>
          </a:ln>
        </p:spPr>
        <p:txBody>
          <a:bodyPr wrap="square">
            <a:spAutoFit/>
          </a:bodyPr>
          <a:lstStyle/>
          <a:p>
            <a:pPr algn="ctr"/>
            <a:r>
              <a:rPr lang="lv-LV" sz="2800" b="1" dirty="0" smtClean="0"/>
              <a:t>2) </a:t>
            </a:r>
            <a:r>
              <a:rPr lang="lv-LV" sz="2800" b="1" dirty="0"/>
              <a:t>5 naudas </a:t>
            </a:r>
            <a:r>
              <a:rPr lang="lv-LV" sz="2800" b="1" dirty="0" smtClean="0"/>
              <a:t>gabali </a:t>
            </a:r>
            <a:endParaRPr lang="lv-LV" sz="2800" b="1" dirty="0" smtClean="0"/>
          </a:p>
          <a:p>
            <a:pPr algn="ctr"/>
            <a:r>
              <a:rPr lang="lv-LV" sz="2800" b="1" dirty="0" smtClean="0">
                <a:sym typeface="Wingdings" pitchFamily="2" charset="2"/>
              </a:rPr>
              <a:t></a:t>
            </a:r>
            <a:r>
              <a:rPr lang="lv-LV" sz="2800" dirty="0" smtClean="0"/>
              <a:t> </a:t>
            </a:r>
            <a:r>
              <a:rPr lang="lv-LV" sz="2800" b="1" dirty="0" smtClean="0"/>
              <a:t>vara </a:t>
            </a:r>
            <a:r>
              <a:rPr lang="lv-LV" sz="2800" b="1" dirty="0"/>
              <a:t>pār 5 </a:t>
            </a:r>
            <a:r>
              <a:rPr lang="lv-LV" sz="2800" b="1" dirty="0" smtClean="0"/>
              <a:t>pilsētām</a:t>
            </a:r>
            <a:endParaRPr lang="lv-LV" sz="2800" dirty="0"/>
          </a:p>
        </p:txBody>
      </p:sp>
      <p:pic>
        <p:nvPicPr>
          <p:cNvPr id="11" name="Picture 10" descr="5coins.png"/>
          <p:cNvPicPr>
            <a:picLocks noChangeAspect="1"/>
          </p:cNvPicPr>
          <p:nvPr/>
        </p:nvPicPr>
        <p:blipFill>
          <a:blip r:embed="rId2" cstate="print"/>
          <a:stretch>
            <a:fillRect/>
          </a:stretch>
        </p:blipFill>
        <p:spPr>
          <a:xfrm>
            <a:off x="-243005" y="836712"/>
            <a:ext cx="3086813" cy="3086813"/>
          </a:xfrm>
          <a:prstGeom prst="rect">
            <a:avLst/>
          </a:prstGeom>
        </p:spPr>
      </p:pic>
      <p:pic>
        <p:nvPicPr>
          <p:cNvPr id="12" name="Picture 11" descr="5coins.png"/>
          <p:cNvPicPr>
            <a:picLocks noChangeAspect="1"/>
          </p:cNvPicPr>
          <p:nvPr/>
        </p:nvPicPr>
        <p:blipFill>
          <a:blip r:embed="rId2" cstate="print"/>
          <a:stretch>
            <a:fillRect/>
          </a:stretch>
        </p:blipFill>
        <p:spPr>
          <a:xfrm>
            <a:off x="1835696" y="836712"/>
            <a:ext cx="3086813" cy="3086813"/>
          </a:xfrm>
          <a:prstGeom prst="rect">
            <a:avLst/>
          </a:prstGeom>
        </p:spPr>
      </p:pic>
      <p:pic>
        <p:nvPicPr>
          <p:cNvPr id="13" name="Picture 12" descr="5coins.png"/>
          <p:cNvPicPr>
            <a:picLocks noChangeAspect="1"/>
          </p:cNvPicPr>
          <p:nvPr/>
        </p:nvPicPr>
        <p:blipFill>
          <a:blip r:embed="rId2" cstate="print"/>
          <a:stretch>
            <a:fillRect/>
          </a:stretch>
        </p:blipFill>
        <p:spPr>
          <a:xfrm>
            <a:off x="5733659" y="836712"/>
            <a:ext cx="3086813" cy="3086813"/>
          </a:xfrm>
          <a:prstGeom prst="rect">
            <a:avLst/>
          </a:prstGeom>
        </p:spPr>
      </p:pic>
      <p:sp>
        <p:nvSpPr>
          <p:cNvPr id="14" name="Down Arrow 13"/>
          <p:cNvSpPr/>
          <p:nvPr/>
        </p:nvSpPr>
        <p:spPr>
          <a:xfrm>
            <a:off x="1835696" y="3717032"/>
            <a:ext cx="864096"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descr="city.png"/>
          <p:cNvPicPr>
            <a:picLocks noChangeAspect="1"/>
          </p:cNvPicPr>
          <p:nvPr/>
        </p:nvPicPr>
        <p:blipFill>
          <a:blip r:embed="rId3" cstate="print"/>
          <a:stretch>
            <a:fillRect/>
          </a:stretch>
        </p:blipFill>
        <p:spPr>
          <a:xfrm>
            <a:off x="1043608" y="4293096"/>
            <a:ext cx="2458706" cy="2458706"/>
          </a:xfrm>
          <a:prstGeom prst="rect">
            <a:avLst/>
          </a:prstGeom>
        </p:spPr>
      </p:pic>
      <p:sp>
        <p:nvSpPr>
          <p:cNvPr id="18" name="Rectangle 17"/>
          <p:cNvSpPr/>
          <p:nvPr/>
        </p:nvSpPr>
        <p:spPr>
          <a:xfrm>
            <a:off x="64223" y="5085184"/>
            <a:ext cx="1040670" cy="1015663"/>
          </a:xfrm>
          <a:prstGeom prst="rect">
            <a:avLst/>
          </a:prstGeom>
          <a:noFill/>
        </p:spPr>
        <p:txBody>
          <a:bodyPr wrap="none" lIns="91440" tIns="45720" rIns="91440" bIns="45720">
            <a:spAutoFit/>
          </a:bodyPr>
          <a:lstStyle/>
          <a:p>
            <a:pPr algn="ctr"/>
            <a:r>
              <a:rPr lang="lv-LV" sz="6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10</a:t>
            </a:r>
            <a:endParaRPr lang="en-US" sz="6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9" name="Picture 18" descr="city.png"/>
          <p:cNvPicPr>
            <a:picLocks noChangeAspect="1"/>
          </p:cNvPicPr>
          <p:nvPr/>
        </p:nvPicPr>
        <p:blipFill>
          <a:blip r:embed="rId3" cstate="print"/>
          <a:stretch>
            <a:fillRect/>
          </a:stretch>
        </p:blipFill>
        <p:spPr>
          <a:xfrm>
            <a:off x="5940152" y="4399294"/>
            <a:ext cx="2458706" cy="2458706"/>
          </a:xfrm>
          <a:prstGeom prst="rect">
            <a:avLst/>
          </a:prstGeom>
        </p:spPr>
      </p:pic>
      <p:sp>
        <p:nvSpPr>
          <p:cNvPr id="20" name="Rectangle 19"/>
          <p:cNvSpPr/>
          <p:nvPr/>
        </p:nvSpPr>
        <p:spPr>
          <a:xfrm>
            <a:off x="5183468" y="5085184"/>
            <a:ext cx="612668" cy="1015663"/>
          </a:xfrm>
          <a:prstGeom prst="rect">
            <a:avLst/>
          </a:prstGeom>
          <a:noFill/>
        </p:spPr>
        <p:txBody>
          <a:bodyPr wrap="none" lIns="91440" tIns="45720" rIns="91440" bIns="45720">
            <a:spAutoFit/>
          </a:bodyPr>
          <a:lstStyle/>
          <a:p>
            <a:pPr algn="ctr"/>
            <a:r>
              <a:rPr lang="lv-LV" sz="6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5</a:t>
            </a:r>
            <a:endParaRPr lang="en-US" sz="6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21" name="Down Arrow 20"/>
          <p:cNvSpPr/>
          <p:nvPr/>
        </p:nvSpPr>
        <p:spPr>
          <a:xfrm>
            <a:off x="6732240" y="3861048"/>
            <a:ext cx="864096"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 calcmode="lin" valueType="num">
                                      <p:cBhvr additive="base">
                                        <p:cTn id="12"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10"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2000"/>
                                        <p:tgtEl>
                                          <p:spTgt spid="11"/>
                                        </p:tgtEl>
                                      </p:cBhvr>
                                    </p:animEffect>
                                  </p:childTnLst>
                                </p:cTn>
                              </p:par>
                              <p:par>
                                <p:cTn id="18" presetID="10" presetClass="entr" presetSubtype="0"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2000"/>
                                        <p:tgtEl>
                                          <p:spTgt spid="12"/>
                                        </p:tgtEl>
                                      </p:cBhvr>
                                    </p:animEffect>
                                  </p:childTnLst>
                                </p:cTn>
                              </p:par>
                            </p:childTnLst>
                          </p:cTn>
                        </p:par>
                        <p:par>
                          <p:cTn id="21" fill="hold">
                            <p:stCondLst>
                              <p:cond delay="4000"/>
                            </p:stCondLst>
                            <p:childTnLst>
                              <p:par>
                                <p:cTn id="22" presetID="10"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2000"/>
                                        <p:tgtEl>
                                          <p:spTgt spid="14"/>
                                        </p:tgtEl>
                                      </p:cBhvr>
                                    </p:animEffect>
                                  </p:childTnLst>
                                </p:cTn>
                              </p:par>
                            </p:childTnLst>
                          </p:cTn>
                        </p:par>
                        <p:par>
                          <p:cTn id="25" fill="hold">
                            <p:stCondLst>
                              <p:cond delay="6000"/>
                            </p:stCondLst>
                            <p:childTnLst>
                              <p:par>
                                <p:cTn id="26" presetID="10" presetClass="entr" presetSubtype="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2000"/>
                                        <p:tgtEl>
                                          <p:spTgt spid="18"/>
                                        </p:tgtEl>
                                      </p:cBhvr>
                                    </p:animEffect>
                                  </p:childTnLst>
                                </p:cTn>
                              </p:par>
                              <p:par>
                                <p:cTn id="29" presetID="10"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2000"/>
                                        <p:tgtEl>
                                          <p:spTgt spid="17"/>
                                        </p:tgtEl>
                                      </p:cBhvr>
                                    </p:animEffect>
                                  </p:childTnLst>
                                </p:cTn>
                              </p:par>
                            </p:childTnLst>
                          </p:cTn>
                        </p:par>
                        <p:par>
                          <p:cTn id="32" fill="hold">
                            <p:stCondLst>
                              <p:cond delay="8000"/>
                            </p:stCondLst>
                            <p:childTnLst>
                              <p:par>
                                <p:cTn id="33" presetID="2" presetClass="entr" presetSubtype="4" fill="hold" nodeType="after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anim calcmode="lin" valueType="num">
                                      <p:cBhvr additive="base">
                                        <p:cTn id="3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37" fill="hold">
                            <p:stCondLst>
                              <p:cond delay="8500"/>
                            </p:stCondLst>
                            <p:childTnLst>
                              <p:par>
                                <p:cTn id="38" presetID="2" presetClass="entr" presetSubtype="4" fill="hold" nodeType="afterEffect">
                                  <p:stCondLst>
                                    <p:cond delay="0"/>
                                  </p:stCondLst>
                                  <p:childTnLst>
                                    <p:set>
                                      <p:cBhvr>
                                        <p:cTn id="39" dur="1" fill="hold">
                                          <p:stCondLst>
                                            <p:cond delay="0"/>
                                          </p:stCondLst>
                                        </p:cTn>
                                        <p:tgtEl>
                                          <p:spTgt spid="8">
                                            <p:txEl>
                                              <p:pRg st="1" end="1"/>
                                            </p:txEl>
                                          </p:spTgt>
                                        </p:tgtEl>
                                        <p:attrNameLst>
                                          <p:attrName>style.visibility</p:attrName>
                                        </p:attrNameLst>
                                      </p:cBhvr>
                                      <p:to>
                                        <p:strVal val="visible"/>
                                      </p:to>
                                    </p:set>
                                    <p:anim calcmode="lin" valueType="num">
                                      <p:cBhvr additive="base">
                                        <p:cTn id="40"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42" fill="hold">
                            <p:stCondLst>
                              <p:cond delay="9000"/>
                            </p:stCondLst>
                            <p:childTnLst>
                              <p:par>
                                <p:cTn id="43" presetID="10" presetClass="entr" presetSubtype="0"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2000"/>
                                        <p:tgtEl>
                                          <p:spTgt spid="13"/>
                                        </p:tgtEl>
                                      </p:cBhvr>
                                    </p:animEffect>
                                  </p:childTnLst>
                                </p:cTn>
                              </p:par>
                            </p:childTnLst>
                          </p:cTn>
                        </p:par>
                        <p:par>
                          <p:cTn id="46" fill="hold">
                            <p:stCondLst>
                              <p:cond delay="11000"/>
                            </p:stCondLst>
                            <p:childTnLst>
                              <p:par>
                                <p:cTn id="47" presetID="10" presetClass="entr" presetSubtype="0"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2000"/>
                                        <p:tgtEl>
                                          <p:spTgt spid="21"/>
                                        </p:tgtEl>
                                      </p:cBhvr>
                                    </p:animEffect>
                                  </p:childTnLst>
                                </p:cTn>
                              </p:par>
                            </p:childTnLst>
                          </p:cTn>
                        </p:par>
                        <p:par>
                          <p:cTn id="50" fill="hold">
                            <p:stCondLst>
                              <p:cond delay="13000"/>
                            </p:stCondLst>
                            <p:childTnLst>
                              <p:par>
                                <p:cTn id="51" presetID="10" presetClass="entr" presetSubtype="0"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2000"/>
                                        <p:tgtEl>
                                          <p:spTgt spid="20"/>
                                        </p:tgtEl>
                                      </p:cBhvr>
                                    </p:animEffect>
                                  </p:childTnLst>
                                </p:cTn>
                              </p:par>
                              <p:par>
                                <p:cTn id="54" presetID="10" presetClass="entr" presetSubtype="0" fill="hold"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p:bldP spid="20" grpId="0"/>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3284984"/>
            <a:ext cx="3203848" cy="3108543"/>
          </a:xfrm>
          <a:prstGeom prst="rect">
            <a:avLst/>
          </a:prstGeom>
          <a:noFill/>
          <a:ln w="9525">
            <a:noFill/>
            <a:miter lim="800000"/>
            <a:headEnd/>
            <a:tailEnd/>
          </a:ln>
        </p:spPr>
        <p:txBody>
          <a:bodyPr wrap="square">
            <a:spAutoFit/>
          </a:bodyPr>
          <a:lstStyle/>
          <a:p>
            <a:pPr>
              <a:buFontTx/>
              <a:buChar char="•"/>
            </a:pPr>
            <a:r>
              <a:rPr lang="lv-LV" sz="2800" b="1" dirty="0" smtClean="0"/>
              <a:t>Tiesas dienā visi darbi tiks pārbaudīti ugunī.</a:t>
            </a:r>
          </a:p>
          <a:p>
            <a:pPr>
              <a:buFontTx/>
              <a:buChar char="•"/>
            </a:pPr>
            <a:endParaRPr lang="lv-LV" sz="2800" b="1" dirty="0" smtClean="0"/>
          </a:p>
          <a:p>
            <a:pPr>
              <a:buFontTx/>
              <a:buChar char="•"/>
            </a:pPr>
            <a:r>
              <a:rPr lang="lv-LV" sz="2800" b="1" dirty="0" smtClean="0"/>
              <a:t>Pat ja darbi sadegs, tomēr tie izglābsies!</a:t>
            </a:r>
            <a:endParaRPr lang="lv-LV" sz="2800" b="1" dirty="0"/>
          </a:p>
        </p:txBody>
      </p:sp>
      <p:sp>
        <p:nvSpPr>
          <p:cNvPr id="13" name="Rectangle 2"/>
          <p:cNvSpPr txBox="1">
            <a:spLocks noChangeArrowheads="1"/>
          </p:cNvSpPr>
          <p:nvPr/>
        </p:nvSpPr>
        <p:spPr bwMode="auto">
          <a:xfrm>
            <a:off x="0" y="129827"/>
            <a:ext cx="9144000" cy="85090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Vai labo darbu alga ir tikai virs zemes vai arī paradīzē?</a:t>
            </a:r>
          </a:p>
        </p:txBody>
      </p:sp>
      <p:sp>
        <p:nvSpPr>
          <p:cNvPr id="14" name="Rectangle 3"/>
          <p:cNvSpPr txBox="1">
            <a:spLocks noChangeArrowheads="1"/>
          </p:cNvSpPr>
          <p:nvPr/>
        </p:nvSpPr>
        <p:spPr>
          <a:xfrm>
            <a:off x="0" y="1051768"/>
            <a:ext cx="9144000" cy="1081088"/>
          </a:xfrm>
          <a:prstGeom prst="rect">
            <a:avLst/>
          </a:prstGeom>
        </p:spPr>
        <p:txBody>
          <a:bodyPr/>
          <a:lstStyle/>
          <a:p>
            <a:pPr marL="0" marR="0" lvl="0" indent="0" algn="just" defTabSz="914400" rtl="0" eaLnBrk="1" fontAlgn="base" latinLnBrk="0" hangingPunct="1">
              <a:lnSpc>
                <a:spcPts val="3000"/>
              </a:lnSpc>
              <a:spcBef>
                <a:spcPct val="0"/>
              </a:spcBef>
              <a:spcAft>
                <a:spcPct val="0"/>
              </a:spcAft>
              <a:buClrTx/>
              <a:buSzTx/>
              <a:buFontTx/>
              <a:buNone/>
              <a:tabLst/>
              <a:defRPr/>
            </a:pPr>
            <a:r>
              <a:rPr kumimoji="0" lang="lv-LV" sz="2700" b="0" i="1" u="none" strike="noStrike" kern="0" cap="none" spc="0" normalizeH="0" baseline="0" noProof="0" dirty="0" smtClean="0">
                <a:ln>
                  <a:noFill/>
                </a:ln>
                <a:solidFill>
                  <a:schemeClr val="tx1"/>
                </a:solidFill>
                <a:effectLst/>
                <a:uLnTx/>
                <a:uFillTx/>
                <a:latin typeface="+mn-lt"/>
                <a:ea typeface="+mn-ea"/>
                <a:cs typeface="+mn-cs"/>
              </a:rPr>
              <a:t>13 ikviena darbs kļūs redzams: tā diena to parādīs, jo tas tiks atklāts ugunī, un, kāds ikviena darbs būs bijis, to uguns pārbaudīs. 14 Ja kāda darbs, ko tas uzcēlis, paliks, viņš saņems algu; 15 ja kāda darbs sadegs, viņš cietīs, tomēr tiks izglābts, bet kā caur uguni. (1.Kor.3:13-15)</a:t>
            </a:r>
          </a:p>
        </p:txBody>
      </p:sp>
      <p:pic>
        <p:nvPicPr>
          <p:cNvPr id="27650" name="Picture 2" descr="Kā var nebīties degoša cepļa – e – BAZNĪCA ✞"/>
          <p:cNvPicPr>
            <a:picLocks noChangeAspect="1" noChangeArrowheads="1"/>
          </p:cNvPicPr>
          <p:nvPr/>
        </p:nvPicPr>
        <p:blipFill>
          <a:blip r:embed="rId2" cstate="print"/>
          <a:srcRect/>
          <a:stretch>
            <a:fillRect/>
          </a:stretch>
        </p:blipFill>
        <p:spPr bwMode="auto">
          <a:xfrm>
            <a:off x="3094462" y="3284984"/>
            <a:ext cx="6049538" cy="321297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4">
                                            <p:txEl>
                                              <p:pRg st="0" end="0"/>
                                            </p:txEl>
                                          </p:spTgt>
                                        </p:tgtEl>
                                        <p:attrNameLst>
                                          <p:attrName>style.visibility</p:attrName>
                                        </p:attrNameLst>
                                      </p:cBhvr>
                                      <p:to>
                                        <p:strVal val="visible"/>
                                      </p:to>
                                    </p:set>
                                    <p:anim calcmode="lin" valueType="num">
                                      <p:cBhvr additive="base">
                                        <p:cTn id="12" dur="50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7650"/>
                                        </p:tgtEl>
                                        <p:attrNameLst>
                                          <p:attrName>style.visibility</p:attrName>
                                        </p:attrNameLst>
                                      </p:cBhvr>
                                      <p:to>
                                        <p:strVal val="visible"/>
                                      </p:to>
                                    </p:set>
                                    <p:animEffect transition="in" filter="fade">
                                      <p:cBhvr>
                                        <p:cTn id="17" dur="2000"/>
                                        <p:tgtEl>
                                          <p:spTgt spid="27650"/>
                                        </p:tgtEl>
                                      </p:cBhvr>
                                    </p:animEffect>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 calcmode="lin" valueType="num">
                                      <p:cBhvr additive="base">
                                        <p:cTn id="2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DE71EBE9-8C70-4467-B9F7-77793D8CB462}" type="slidenum">
              <a:rPr lang="en-US"/>
              <a:pPr>
                <a:defRPr/>
              </a:pPr>
              <a:t>8</a:t>
            </a:fld>
            <a:endParaRPr lang="en-US"/>
          </a:p>
        </p:txBody>
      </p:sp>
      <p:sp>
        <p:nvSpPr>
          <p:cNvPr id="54274" name="Rectangle 2"/>
          <p:cNvSpPr>
            <a:spLocks noGrp="1" noChangeArrowheads="1"/>
          </p:cNvSpPr>
          <p:nvPr>
            <p:ph type="title"/>
          </p:nvPr>
        </p:nvSpPr>
        <p:spPr>
          <a:xfrm>
            <a:off x="0" y="0"/>
            <a:ext cx="9144000" cy="752475"/>
          </a:xfrm>
        </p:spPr>
        <p:txBody>
          <a:bodyPr/>
          <a:lstStyle/>
          <a:p>
            <a:pPr marL="762000" indent="-762000">
              <a:defRPr/>
            </a:pPr>
            <a:r>
              <a:rPr lang="lv-LV" sz="4800" b="1" dirty="0" smtClean="0">
                <a:solidFill>
                  <a:schemeClr val="tx1"/>
                </a:solidFill>
              </a:rPr>
              <a:t>Kādi ir patiesi labi darbi?</a:t>
            </a:r>
            <a:endParaRPr lang="en-US" sz="4800" b="1" dirty="0" smtClean="0">
              <a:solidFill>
                <a:schemeClr val="tx1"/>
              </a:solidFill>
            </a:endParaRPr>
          </a:p>
        </p:txBody>
      </p:sp>
      <p:sp>
        <p:nvSpPr>
          <p:cNvPr id="54275" name="Rectangle 3"/>
          <p:cNvSpPr>
            <a:spLocks noGrp="1" noChangeArrowheads="1"/>
          </p:cNvSpPr>
          <p:nvPr>
            <p:ph type="body" sz="half" idx="1"/>
          </p:nvPr>
        </p:nvSpPr>
        <p:spPr>
          <a:xfrm>
            <a:off x="0" y="836712"/>
            <a:ext cx="9144000" cy="5062438"/>
          </a:xfrm>
        </p:spPr>
        <p:txBody>
          <a:bodyPr/>
          <a:lstStyle/>
          <a:p>
            <a:pPr marL="0" indent="0">
              <a:lnSpc>
                <a:spcPct val="90000"/>
              </a:lnSpc>
              <a:spcBef>
                <a:spcPct val="0"/>
              </a:spcBef>
            </a:pPr>
            <a:r>
              <a:rPr lang="lv-LV" sz="2800" b="1" dirty="0" smtClean="0"/>
              <a:t>S.Gars mūsu sirdsapziņā māca, kas labs un kas ne</a:t>
            </a:r>
          </a:p>
          <a:p>
            <a:pPr marL="0" indent="0">
              <a:lnSpc>
                <a:spcPct val="90000"/>
              </a:lnSpc>
              <a:spcBef>
                <a:spcPct val="0"/>
              </a:spcBef>
            </a:pPr>
            <a:r>
              <a:rPr lang="lv-LV" sz="2800" b="1" dirty="0" smtClean="0"/>
              <a:t>Visspilgtāk tas parādās 10 baušļos (2.Moz.20):</a:t>
            </a:r>
          </a:p>
          <a:p>
            <a:pPr marL="0" indent="0">
              <a:lnSpc>
                <a:spcPct val="90000"/>
              </a:lnSpc>
              <a:spcBef>
                <a:spcPct val="0"/>
              </a:spcBef>
              <a:buFontTx/>
              <a:buNone/>
            </a:pPr>
            <a:endParaRPr lang="lv-LV" sz="2800" dirty="0" smtClean="0"/>
          </a:p>
          <a:p>
            <a:pPr marL="0" indent="0">
              <a:lnSpc>
                <a:spcPct val="90000"/>
              </a:lnSpc>
              <a:spcBef>
                <a:spcPct val="0"/>
              </a:spcBef>
              <a:buFontTx/>
              <a:buNone/>
            </a:pPr>
            <a:endParaRPr lang="en-US" sz="2800" b="1" dirty="0" smtClean="0">
              <a:solidFill>
                <a:srgbClr val="FFFF00"/>
              </a:solidFill>
            </a:endParaRPr>
          </a:p>
        </p:txBody>
      </p:sp>
      <p:pic>
        <p:nvPicPr>
          <p:cNvPr id="54276" name="Picture 4" descr="love"/>
          <p:cNvPicPr>
            <a:picLocks noGrp="1" noChangeAspect="1" noChangeArrowheads="1"/>
          </p:cNvPicPr>
          <p:nvPr>
            <p:ph sz="half" idx="2"/>
          </p:nvPr>
        </p:nvPicPr>
        <p:blipFill>
          <a:blip r:embed="rId2" cstate="print"/>
          <a:srcRect/>
          <a:stretch>
            <a:fillRect/>
          </a:stretch>
        </p:blipFill>
        <p:spPr>
          <a:xfrm>
            <a:off x="5076056" y="1844824"/>
            <a:ext cx="4067944" cy="3691920"/>
          </a:xfrm>
          <a:prstGeom prst="roundRect">
            <a:avLst>
              <a:gd name="adj" fmla="val 16667"/>
            </a:avLst>
          </a:prstGeom>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p:cNvSpPr>
            <a:spLocks noChangeArrowheads="1"/>
          </p:cNvSpPr>
          <p:nvPr/>
        </p:nvSpPr>
        <p:spPr bwMode="auto">
          <a:xfrm>
            <a:off x="251520" y="2132856"/>
            <a:ext cx="6128601" cy="4524315"/>
          </a:xfrm>
          <a:prstGeom prst="rect">
            <a:avLst/>
          </a:prstGeom>
          <a:noFill/>
          <a:ln w="9525">
            <a:noFill/>
            <a:miter lim="800000"/>
            <a:headEnd/>
            <a:tailEnd/>
          </a:ln>
        </p:spPr>
        <p:txBody>
          <a:bodyPr wrap="none">
            <a:spAutoFit/>
          </a:bodyPr>
          <a:lstStyle/>
          <a:p>
            <a:r>
              <a:rPr lang="lv-LV" sz="3200" b="1" dirty="0"/>
              <a:t>1.Mīlēt Dievu</a:t>
            </a:r>
          </a:p>
          <a:p>
            <a:r>
              <a:rPr lang="lv-LV" sz="3200" b="1" dirty="0"/>
              <a:t>2.Svētīt Dieva vārdu</a:t>
            </a:r>
          </a:p>
          <a:p>
            <a:r>
              <a:rPr lang="lv-LV" sz="3200" b="1" dirty="0"/>
              <a:t>3.Svētīt svētdienu</a:t>
            </a:r>
          </a:p>
          <a:p>
            <a:r>
              <a:rPr lang="lv-LV" sz="3200" b="1" dirty="0"/>
              <a:t>4.Godāt vecākus</a:t>
            </a:r>
          </a:p>
          <a:p>
            <a:r>
              <a:rPr lang="lv-LV" sz="3200" b="1" dirty="0"/>
              <a:t>5.Vairot, sargāt dzīvību</a:t>
            </a:r>
          </a:p>
          <a:p>
            <a:r>
              <a:rPr lang="lv-LV" sz="3200" b="1" dirty="0"/>
              <a:t>6.Sargāt, kopt laulību</a:t>
            </a:r>
          </a:p>
          <a:p>
            <a:r>
              <a:rPr lang="lv-LV" sz="3200" b="1" dirty="0"/>
              <a:t>7.Aizsargāt īpašumu</a:t>
            </a:r>
          </a:p>
          <a:p>
            <a:r>
              <a:rPr lang="lv-LV" sz="3200" b="1" dirty="0"/>
              <a:t>8.Dot patiesu liecību</a:t>
            </a:r>
          </a:p>
          <a:p>
            <a:r>
              <a:rPr lang="lv-LV" sz="3200" b="1" dirty="0"/>
              <a:t>9. un 10. </a:t>
            </a:r>
            <a:r>
              <a:rPr lang="lv-LV" sz="3200" b="1" dirty="0" smtClean="0"/>
              <a:t>Būt mierā ar to, kas ir</a:t>
            </a:r>
            <a:endParaRPr lang="en-US" sz="3200"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box(in)">
                                      <p:cBhvr>
                                        <p:cTn id="7" dur="500"/>
                                        <p:tgtEl>
                                          <p:spTgt spid="54274"/>
                                        </p:tgtEl>
                                      </p:cBhvr>
                                    </p:animEffect>
                                  </p:childTnLst>
                                </p:cTn>
                              </p:par>
                            </p:childTnLst>
                          </p:cTn>
                        </p:par>
                        <p:par>
                          <p:cTn id="8" fill="hold">
                            <p:stCondLst>
                              <p:cond delay="500"/>
                            </p:stCondLst>
                            <p:childTnLst>
                              <p:par>
                                <p:cTn id="9" presetID="13" presetClass="entr" presetSubtype="16" fill="hold" nodeType="afterEffect">
                                  <p:stCondLst>
                                    <p:cond delay="0"/>
                                  </p:stCondLst>
                                  <p:childTnLst>
                                    <p:set>
                                      <p:cBhvr>
                                        <p:cTn id="10" dur="1" fill="hold">
                                          <p:stCondLst>
                                            <p:cond delay="0"/>
                                          </p:stCondLst>
                                        </p:cTn>
                                        <p:tgtEl>
                                          <p:spTgt spid="54275">
                                            <p:txEl>
                                              <p:pRg st="1" end="1"/>
                                            </p:txEl>
                                          </p:spTgt>
                                        </p:tgtEl>
                                        <p:attrNameLst>
                                          <p:attrName>style.visibility</p:attrName>
                                        </p:attrNameLst>
                                      </p:cBhvr>
                                      <p:to>
                                        <p:strVal val="visible"/>
                                      </p:to>
                                    </p:set>
                                    <p:animEffect transition="in" filter="plus(in)">
                                      <p:cBhvr>
                                        <p:cTn id="11" dur="2000"/>
                                        <p:tgtEl>
                                          <p:spTgt spid="54275">
                                            <p:txEl>
                                              <p:pRg st="1" end="1"/>
                                            </p:txEl>
                                          </p:spTgt>
                                        </p:tgtEl>
                                      </p:cBhvr>
                                    </p:animEffect>
                                  </p:childTnLst>
                                </p:cTn>
                              </p:par>
                            </p:childTnLst>
                          </p:cTn>
                        </p:par>
                        <p:par>
                          <p:cTn id="12" fill="hold">
                            <p:stCondLst>
                              <p:cond delay="2500"/>
                            </p:stCondLst>
                            <p:childTnLst>
                              <p:par>
                                <p:cTn id="13" presetID="13" presetClass="entr" presetSubtype="16" fill="hold" nodeType="afterEffect">
                                  <p:stCondLst>
                                    <p:cond delay="0"/>
                                  </p:stCondLst>
                                  <p:childTnLst>
                                    <p:set>
                                      <p:cBhvr>
                                        <p:cTn id="14" dur="1" fill="hold">
                                          <p:stCondLst>
                                            <p:cond delay="0"/>
                                          </p:stCondLst>
                                        </p:cTn>
                                        <p:tgtEl>
                                          <p:spTgt spid="54275">
                                            <p:txEl>
                                              <p:pRg st="0" end="0"/>
                                            </p:txEl>
                                          </p:spTgt>
                                        </p:tgtEl>
                                        <p:attrNameLst>
                                          <p:attrName>style.visibility</p:attrName>
                                        </p:attrNameLst>
                                      </p:cBhvr>
                                      <p:to>
                                        <p:strVal val="visible"/>
                                      </p:to>
                                    </p:set>
                                    <p:animEffect transition="in" filter="plus(in)">
                                      <p:cBhvr>
                                        <p:cTn id="15" dur="2000"/>
                                        <p:tgtEl>
                                          <p:spTgt spid="54275">
                                            <p:txEl>
                                              <p:pRg st="0" end="0"/>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54276"/>
                                        </p:tgtEl>
                                        <p:attrNameLst>
                                          <p:attrName>style.visibility</p:attrName>
                                        </p:attrNameLst>
                                      </p:cBhvr>
                                      <p:to>
                                        <p:strVal val="visible"/>
                                      </p:to>
                                    </p:set>
                                    <p:animEffect transition="in" filter="diamond(in)">
                                      <p:cBhvr>
                                        <p:cTn id="18" dur="2000"/>
                                        <p:tgtEl>
                                          <p:spTgt spid="54276"/>
                                        </p:tgtEl>
                                      </p:cBhvr>
                                    </p:animEffect>
                                  </p:childTnLst>
                                </p:cTn>
                              </p:par>
                            </p:childTnLst>
                          </p:cTn>
                        </p:par>
                        <p:par>
                          <p:cTn id="19" fill="hold">
                            <p:stCondLst>
                              <p:cond delay="4500"/>
                            </p:stCondLst>
                            <p:childTnLst>
                              <p:par>
                                <p:cTn id="20" presetID="10"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p:spPr>
        <p:txBody>
          <a:bodyPr/>
          <a:lstStyle/>
          <a:p>
            <a:fld id="{0144CC64-32EB-47FF-BDE1-FBCB0B9760D9}" type="slidenum">
              <a:rPr lang="en-US" smtClean="0"/>
              <a:pPr/>
              <a:t>9</a:t>
            </a:fld>
            <a:endParaRPr lang="en-US" smtClean="0"/>
          </a:p>
        </p:txBody>
      </p:sp>
      <p:sp>
        <p:nvSpPr>
          <p:cNvPr id="96258" name="Rectangle 2"/>
          <p:cNvSpPr>
            <a:spLocks noGrp="1" noChangeArrowheads="1"/>
          </p:cNvSpPr>
          <p:nvPr>
            <p:ph type="title"/>
          </p:nvPr>
        </p:nvSpPr>
        <p:spPr>
          <a:xfrm>
            <a:off x="179388" y="0"/>
            <a:ext cx="8964612" cy="765175"/>
          </a:xfrm>
        </p:spPr>
        <p:txBody>
          <a:bodyPr/>
          <a:lstStyle/>
          <a:p>
            <a:pPr marL="762000" indent="-762000" eaLnBrk="1" hangingPunct="1">
              <a:defRPr/>
            </a:pPr>
            <a:r>
              <a:rPr lang="lv-LV" sz="4000" b="1" dirty="0" smtClean="0">
                <a:solidFill>
                  <a:schemeClr val="tx1"/>
                </a:solidFill>
              </a:rPr>
              <a:t>Kādi ir īsti labie darbi?</a:t>
            </a:r>
            <a:endParaRPr lang="en-US" sz="4000" b="1" dirty="0" smtClean="0">
              <a:solidFill>
                <a:schemeClr val="tx1"/>
              </a:solidFill>
            </a:endParaRPr>
          </a:p>
        </p:txBody>
      </p:sp>
      <p:sp>
        <p:nvSpPr>
          <p:cNvPr id="7" name="Rectangle 6"/>
          <p:cNvSpPr/>
          <p:nvPr/>
        </p:nvSpPr>
        <p:spPr>
          <a:xfrm>
            <a:off x="4211960" y="4710043"/>
            <a:ext cx="4932040" cy="2031325"/>
          </a:xfrm>
          <a:prstGeom prst="rect">
            <a:avLst/>
          </a:prstGeom>
        </p:spPr>
        <p:txBody>
          <a:bodyPr wrap="square">
            <a:spAutoFit/>
          </a:bodyPr>
          <a:lstStyle/>
          <a:p>
            <a:pPr algn="just" eaLnBrk="1" hangingPunct="1">
              <a:lnSpc>
                <a:spcPct val="90000"/>
              </a:lnSpc>
              <a:buFont typeface="Arial" pitchFamily="34" charset="0"/>
              <a:buChar char="•"/>
            </a:pPr>
            <a:r>
              <a:rPr lang="lv-LV" sz="2800" b="1" dirty="0" smtClean="0"/>
              <a:t>Ticībā</a:t>
            </a:r>
            <a:r>
              <a:rPr lang="lv-LV" sz="2800" dirty="0" smtClean="0"/>
              <a:t> un </a:t>
            </a:r>
            <a:r>
              <a:rPr lang="lv-LV" sz="2800" b="1" dirty="0" smtClean="0"/>
              <a:t>pēc Dieva gribas</a:t>
            </a:r>
          </a:p>
          <a:p>
            <a:pPr algn="just" eaLnBrk="1" hangingPunct="1">
              <a:lnSpc>
                <a:spcPct val="90000"/>
              </a:lnSpc>
              <a:buFont typeface="Arial" pitchFamily="34" charset="0"/>
              <a:buChar char="•"/>
            </a:pPr>
            <a:r>
              <a:rPr lang="lv-LV" sz="2800" dirty="0" smtClean="0"/>
              <a:t>Savam </a:t>
            </a:r>
            <a:r>
              <a:rPr lang="lv-LV" sz="2800" b="1" dirty="0" smtClean="0"/>
              <a:t>tuvākajam</a:t>
            </a:r>
            <a:r>
              <a:rPr lang="lv-LV" sz="2800" dirty="0" smtClean="0"/>
              <a:t>, ne sev</a:t>
            </a:r>
          </a:p>
          <a:p>
            <a:pPr algn="just" eaLnBrk="1" hangingPunct="1">
              <a:lnSpc>
                <a:spcPct val="90000"/>
              </a:lnSpc>
              <a:buFont typeface="Arial" pitchFamily="34" charset="0"/>
              <a:buChar char="•"/>
            </a:pPr>
            <a:r>
              <a:rPr lang="lv-LV" sz="2800" b="1" dirty="0" smtClean="0"/>
              <a:t>Nepiespiesti, labprātīgi</a:t>
            </a:r>
          </a:p>
          <a:p>
            <a:pPr algn="just" eaLnBrk="1" hangingPunct="1">
              <a:lnSpc>
                <a:spcPct val="90000"/>
              </a:lnSpc>
              <a:buFont typeface="Arial" pitchFamily="34" charset="0"/>
              <a:buChar char="•"/>
            </a:pPr>
            <a:r>
              <a:rPr lang="lv-LV" sz="2800" b="1" dirty="0" smtClean="0"/>
              <a:t>Pateicībā</a:t>
            </a:r>
            <a:r>
              <a:rPr lang="lv-LV" sz="2800" dirty="0" smtClean="0"/>
              <a:t> par to, ko </a:t>
            </a:r>
            <a:r>
              <a:rPr lang="lv-LV" sz="2800" b="1" dirty="0" smtClean="0"/>
              <a:t>Dievs</a:t>
            </a:r>
            <a:r>
              <a:rPr lang="lv-LV" sz="2800" dirty="0" smtClean="0"/>
              <a:t> ir </a:t>
            </a:r>
            <a:r>
              <a:rPr lang="lv-LV" sz="2800" b="1" dirty="0" smtClean="0"/>
              <a:t>darījis</a:t>
            </a:r>
            <a:r>
              <a:rPr lang="lv-LV" sz="2800" dirty="0" smtClean="0"/>
              <a:t> mūsu labā.</a:t>
            </a:r>
          </a:p>
        </p:txBody>
      </p:sp>
      <p:sp>
        <p:nvSpPr>
          <p:cNvPr id="8" name="Rectangle 7"/>
          <p:cNvSpPr/>
          <p:nvPr/>
        </p:nvSpPr>
        <p:spPr>
          <a:xfrm>
            <a:off x="144016" y="4710043"/>
            <a:ext cx="4572000" cy="2031325"/>
          </a:xfrm>
          <a:prstGeom prst="rect">
            <a:avLst/>
          </a:prstGeom>
        </p:spPr>
        <p:txBody>
          <a:bodyPr>
            <a:spAutoFit/>
          </a:bodyPr>
          <a:lstStyle/>
          <a:p>
            <a:pPr algn="just" eaLnBrk="1" hangingPunct="1">
              <a:lnSpc>
                <a:spcPct val="90000"/>
              </a:lnSpc>
              <a:buFont typeface="Arial" pitchFamily="34" charset="0"/>
              <a:buChar char="•"/>
            </a:pPr>
            <a:r>
              <a:rPr lang="lv-LV" sz="2800" b="1" dirty="0" smtClean="0"/>
              <a:t>Piespiesti</a:t>
            </a:r>
            <a:r>
              <a:rPr lang="lv-LV" sz="2800" dirty="0" smtClean="0"/>
              <a:t>, nelabprāt</a:t>
            </a:r>
          </a:p>
          <a:p>
            <a:pPr algn="just" eaLnBrk="1" hangingPunct="1">
              <a:lnSpc>
                <a:spcPct val="90000"/>
              </a:lnSpc>
              <a:buFont typeface="Arial" pitchFamily="34" charset="0"/>
              <a:buChar char="•"/>
            </a:pPr>
            <a:r>
              <a:rPr lang="lv-LV" sz="2800" b="1" dirty="0" smtClean="0"/>
              <a:t>Dabūtu</a:t>
            </a:r>
            <a:r>
              <a:rPr lang="lv-LV" sz="2800" dirty="0" smtClean="0"/>
              <a:t> kaut ko </a:t>
            </a:r>
            <a:r>
              <a:rPr lang="lv-LV" sz="2800" b="1" dirty="0" smtClean="0"/>
              <a:t>pretī</a:t>
            </a:r>
          </a:p>
          <a:p>
            <a:pPr algn="just" eaLnBrk="1" hangingPunct="1">
              <a:lnSpc>
                <a:spcPct val="90000"/>
              </a:lnSpc>
              <a:buFont typeface="Arial" pitchFamily="34" charset="0"/>
              <a:buChar char="•"/>
            </a:pPr>
            <a:r>
              <a:rPr lang="lv-LV" sz="2800" b="1" dirty="0" smtClean="0"/>
              <a:t>Ne</a:t>
            </a:r>
            <a:r>
              <a:rPr lang="lv-LV" sz="2800" dirty="0" smtClean="0"/>
              <a:t> pēc </a:t>
            </a:r>
            <a:r>
              <a:rPr lang="lv-LV" sz="2800" b="1" dirty="0" smtClean="0"/>
              <a:t>Dieva gribas</a:t>
            </a:r>
          </a:p>
          <a:p>
            <a:pPr algn="just" eaLnBrk="1" hangingPunct="1">
              <a:lnSpc>
                <a:spcPct val="90000"/>
              </a:lnSpc>
              <a:buFont typeface="Arial" pitchFamily="34" charset="0"/>
              <a:buChar char="•"/>
            </a:pPr>
            <a:r>
              <a:rPr lang="lv-LV" sz="2800" dirty="0" smtClean="0"/>
              <a:t>Lai </a:t>
            </a:r>
            <a:r>
              <a:rPr lang="lv-LV" sz="2800" b="1" dirty="0" smtClean="0"/>
              <a:t>izpelnītos dzīvību</a:t>
            </a:r>
          </a:p>
          <a:p>
            <a:pPr algn="just" eaLnBrk="1" hangingPunct="1">
              <a:lnSpc>
                <a:spcPct val="90000"/>
              </a:lnSpc>
              <a:buFont typeface="Arial" pitchFamily="34" charset="0"/>
              <a:buChar char="•"/>
            </a:pPr>
            <a:r>
              <a:rPr lang="lv-LV" sz="2800" b="1" dirty="0" smtClean="0"/>
              <a:t>Paaugstinātu</a:t>
            </a:r>
            <a:r>
              <a:rPr lang="lv-LV" sz="2800" dirty="0" smtClean="0"/>
              <a:t> sevi</a:t>
            </a:r>
            <a:endParaRPr lang="lv-LV" sz="2800" b="1" dirty="0" smtClean="0"/>
          </a:p>
        </p:txBody>
      </p:sp>
      <p:pic>
        <p:nvPicPr>
          <p:cNvPr id="10" name="Picture 9" descr="body.png"/>
          <p:cNvPicPr>
            <a:picLocks noChangeAspect="1"/>
          </p:cNvPicPr>
          <p:nvPr/>
        </p:nvPicPr>
        <p:blipFill>
          <a:blip r:embed="rId2" cstate="print"/>
          <a:stretch>
            <a:fillRect/>
          </a:stretch>
        </p:blipFill>
        <p:spPr>
          <a:xfrm>
            <a:off x="5364088" y="1772816"/>
            <a:ext cx="2438095" cy="2438095"/>
          </a:xfrm>
          <a:prstGeom prst="rect">
            <a:avLst/>
          </a:prstGeom>
        </p:spPr>
      </p:pic>
      <p:pic>
        <p:nvPicPr>
          <p:cNvPr id="11" name="Picture 10" descr="me.png"/>
          <p:cNvPicPr>
            <a:picLocks noChangeAspect="1"/>
          </p:cNvPicPr>
          <p:nvPr/>
        </p:nvPicPr>
        <p:blipFill>
          <a:blip r:embed="rId3" cstate="print"/>
          <a:stretch>
            <a:fillRect/>
          </a:stretch>
        </p:blipFill>
        <p:spPr>
          <a:xfrm>
            <a:off x="909769" y="1844824"/>
            <a:ext cx="2222071" cy="2222071"/>
          </a:xfrm>
          <a:prstGeom prst="rect">
            <a:avLst/>
          </a:prstGeom>
        </p:spPr>
      </p:pic>
      <p:sp>
        <p:nvSpPr>
          <p:cNvPr id="12" name="Rounded Rectangle 11"/>
          <p:cNvSpPr/>
          <p:nvPr/>
        </p:nvSpPr>
        <p:spPr>
          <a:xfrm>
            <a:off x="179512" y="836712"/>
            <a:ext cx="8640960"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90000"/>
              </a:lnSpc>
              <a:buNone/>
            </a:pPr>
            <a:r>
              <a:rPr lang="lv-LV" sz="3200" dirty="0" smtClean="0">
                <a:solidFill>
                  <a:schemeClr val="bg2">
                    <a:lumMod val="50000"/>
                  </a:schemeClr>
                </a:solidFill>
              </a:rPr>
              <a:t>Svarīga ir </a:t>
            </a:r>
            <a:r>
              <a:rPr lang="lv-LV" sz="3200" b="1" dirty="0" smtClean="0">
                <a:solidFill>
                  <a:schemeClr val="bg2">
                    <a:lumMod val="50000"/>
                  </a:schemeClr>
                </a:solidFill>
              </a:rPr>
              <a:t>motivācija </a:t>
            </a:r>
            <a:r>
              <a:rPr lang="lv-LV" sz="3200" dirty="0" smtClean="0">
                <a:solidFill>
                  <a:schemeClr val="bg2">
                    <a:lumMod val="50000"/>
                  </a:schemeClr>
                </a:solidFill>
              </a:rPr>
              <a:t>ar kādu darbi tiek darīti!</a:t>
            </a:r>
          </a:p>
        </p:txBody>
      </p:sp>
      <p:sp>
        <p:nvSpPr>
          <p:cNvPr id="13" name="Rounded Rectangle 12"/>
          <p:cNvSpPr/>
          <p:nvPr/>
        </p:nvSpPr>
        <p:spPr>
          <a:xfrm>
            <a:off x="107504" y="4221088"/>
            <a:ext cx="4104456"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90000"/>
              </a:lnSpc>
              <a:buNone/>
            </a:pPr>
            <a:r>
              <a:rPr lang="lv-LV" sz="3200" b="1" dirty="0" smtClean="0">
                <a:solidFill>
                  <a:schemeClr val="bg2">
                    <a:lumMod val="50000"/>
                  </a:schemeClr>
                </a:solidFill>
              </a:rPr>
              <a:t>Grēcīga</a:t>
            </a:r>
            <a:r>
              <a:rPr lang="lv-LV" sz="3200" dirty="0" smtClean="0">
                <a:solidFill>
                  <a:schemeClr val="bg2">
                    <a:lumMod val="50000"/>
                  </a:schemeClr>
                </a:solidFill>
              </a:rPr>
              <a:t> </a:t>
            </a:r>
            <a:r>
              <a:rPr lang="lv-LV" sz="3200" b="1" dirty="0" smtClean="0">
                <a:solidFill>
                  <a:schemeClr val="bg2">
                    <a:lumMod val="50000"/>
                  </a:schemeClr>
                </a:solidFill>
              </a:rPr>
              <a:t>motivācija</a:t>
            </a:r>
            <a:endParaRPr lang="lv-LV" sz="3200" dirty="0" smtClean="0">
              <a:solidFill>
                <a:schemeClr val="bg2">
                  <a:lumMod val="50000"/>
                </a:schemeClr>
              </a:solidFill>
            </a:endParaRPr>
          </a:p>
        </p:txBody>
      </p:sp>
      <p:sp>
        <p:nvSpPr>
          <p:cNvPr id="14" name="Rounded Rectangle 13"/>
          <p:cNvSpPr/>
          <p:nvPr/>
        </p:nvSpPr>
        <p:spPr>
          <a:xfrm>
            <a:off x="4716016" y="4221088"/>
            <a:ext cx="4104456"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90000"/>
              </a:lnSpc>
              <a:buNone/>
            </a:pPr>
            <a:r>
              <a:rPr lang="lv-LV" sz="3200" b="1" smtClean="0">
                <a:solidFill>
                  <a:schemeClr val="bg2">
                    <a:lumMod val="50000"/>
                  </a:schemeClr>
                </a:solidFill>
              </a:rPr>
              <a:t>Kristīga</a:t>
            </a:r>
            <a:r>
              <a:rPr lang="lv-LV" sz="3200" smtClean="0">
                <a:solidFill>
                  <a:schemeClr val="bg2">
                    <a:lumMod val="50000"/>
                  </a:schemeClr>
                </a:solidFill>
              </a:rPr>
              <a:t> </a:t>
            </a:r>
            <a:r>
              <a:rPr lang="lv-LV" sz="3200" b="1" dirty="0" smtClean="0">
                <a:solidFill>
                  <a:schemeClr val="bg2">
                    <a:lumMod val="50000"/>
                  </a:schemeClr>
                </a:solidFill>
              </a:rPr>
              <a:t>motivācija</a:t>
            </a:r>
            <a:endParaRPr lang="lv-LV" sz="3200" dirty="0" smtClean="0">
              <a:solidFill>
                <a:schemeClr val="bg2">
                  <a:lumMod val="50000"/>
                </a:schemeClr>
              </a:solidFill>
            </a:endParaRPr>
          </a:p>
        </p:txBody>
      </p:sp>
      <p:sp>
        <p:nvSpPr>
          <p:cNvPr id="15" name="Down Arrow 14"/>
          <p:cNvSpPr/>
          <p:nvPr/>
        </p:nvSpPr>
        <p:spPr>
          <a:xfrm rot="2199862">
            <a:off x="3694836" y="1607299"/>
            <a:ext cx="360040"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p:cNvSpPr/>
          <p:nvPr/>
        </p:nvSpPr>
        <p:spPr>
          <a:xfrm rot="19071256">
            <a:off x="4857319" y="1603116"/>
            <a:ext cx="360040"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6258"/>
                                        </p:tgtEl>
                                        <p:attrNameLst>
                                          <p:attrName>style.visibility</p:attrName>
                                        </p:attrNameLst>
                                      </p:cBhvr>
                                      <p:to>
                                        <p:strVal val="visible"/>
                                      </p:to>
                                    </p:set>
                                    <p:anim calcmode="lin" valueType="num">
                                      <p:cBhvr additive="base">
                                        <p:cTn id="7" dur="500" fill="hold"/>
                                        <p:tgtEl>
                                          <p:spTgt spid="96258"/>
                                        </p:tgtEl>
                                        <p:attrNameLst>
                                          <p:attrName>ppt_x</p:attrName>
                                        </p:attrNameLst>
                                      </p:cBhvr>
                                      <p:tavLst>
                                        <p:tav tm="0">
                                          <p:val>
                                            <p:strVal val="#ppt_x"/>
                                          </p:val>
                                        </p:tav>
                                        <p:tav tm="100000">
                                          <p:val>
                                            <p:strVal val="#ppt_x"/>
                                          </p:val>
                                        </p:tav>
                                      </p:tavLst>
                                    </p:anim>
                                    <p:anim calcmode="lin" valueType="num">
                                      <p:cBhvr additive="base">
                                        <p:cTn id="8" dur="500" fill="hold"/>
                                        <p:tgtEl>
                                          <p:spTgt spid="9625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2000"/>
                                        <p:tgtEl>
                                          <p:spTgt spid="12"/>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20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2000"/>
                                        <p:tgtEl>
                                          <p:spTgt spid="13"/>
                                        </p:tgtEl>
                                      </p:cBhvr>
                                    </p:animEffect>
                                  </p:childTnLst>
                                </p:cTn>
                              </p:par>
                            </p:childTnLst>
                          </p:cTn>
                        </p:par>
                        <p:par>
                          <p:cTn id="25" fill="hold">
                            <p:stCondLst>
                              <p:cond delay="5000"/>
                            </p:stCondLst>
                            <p:childTnLst>
                              <p:par>
                                <p:cTn id="26" presetID="2" presetClass="entr" presetSubtype="4" fill="hold" nodeType="afterEffect">
                                  <p:stCondLst>
                                    <p:cond delay="0"/>
                                  </p:stCondLst>
                                  <p:childTnLst>
                                    <p:set>
                                      <p:cBhvr>
                                        <p:cTn id="27" dur="1" fill="hold">
                                          <p:stCondLst>
                                            <p:cond delay="0"/>
                                          </p:stCondLst>
                                        </p:cTn>
                                        <p:tgtEl>
                                          <p:spTgt spid="8">
                                            <p:txEl>
                                              <p:pRg st="0" end="0"/>
                                            </p:txEl>
                                          </p:spTgt>
                                        </p:tgtEl>
                                        <p:attrNameLst>
                                          <p:attrName>style.visibility</p:attrName>
                                        </p:attrNameLst>
                                      </p:cBhvr>
                                      <p:to>
                                        <p:strVal val="visible"/>
                                      </p:to>
                                    </p:set>
                                    <p:anim calcmode="lin" valueType="num">
                                      <p:cBhvr additive="base">
                                        <p:cTn id="28"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30" fill="hold">
                            <p:stCondLst>
                              <p:cond delay="5500"/>
                            </p:stCondLst>
                            <p:childTnLst>
                              <p:par>
                                <p:cTn id="31" presetID="2" presetClass="entr" presetSubtype="4" fill="hold" nodeType="afterEffect">
                                  <p:stCondLst>
                                    <p:cond delay="0"/>
                                  </p:stCondLst>
                                  <p:childTnLst>
                                    <p:set>
                                      <p:cBhvr>
                                        <p:cTn id="32" dur="1" fill="hold">
                                          <p:stCondLst>
                                            <p:cond delay="0"/>
                                          </p:stCondLst>
                                        </p:cTn>
                                        <p:tgtEl>
                                          <p:spTgt spid="8">
                                            <p:txEl>
                                              <p:pRg st="1" end="1"/>
                                            </p:txEl>
                                          </p:spTgt>
                                        </p:tgtEl>
                                        <p:attrNameLst>
                                          <p:attrName>style.visibility</p:attrName>
                                        </p:attrNameLst>
                                      </p:cBhvr>
                                      <p:to>
                                        <p:strVal val="visible"/>
                                      </p:to>
                                    </p:set>
                                    <p:anim calcmode="lin" valueType="num">
                                      <p:cBhvr additive="base">
                                        <p:cTn id="3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35" fill="hold">
                            <p:stCondLst>
                              <p:cond delay="6000"/>
                            </p:stCondLst>
                            <p:childTnLst>
                              <p:par>
                                <p:cTn id="36" presetID="2" presetClass="entr" presetSubtype="4" fill="hold" nodeType="afterEffect">
                                  <p:stCondLst>
                                    <p:cond delay="0"/>
                                  </p:stCondLst>
                                  <p:childTnLst>
                                    <p:set>
                                      <p:cBhvr>
                                        <p:cTn id="37" dur="1" fill="hold">
                                          <p:stCondLst>
                                            <p:cond delay="0"/>
                                          </p:stCondLst>
                                        </p:cTn>
                                        <p:tgtEl>
                                          <p:spTgt spid="8">
                                            <p:txEl>
                                              <p:pRg st="2" end="2"/>
                                            </p:txEl>
                                          </p:spTgt>
                                        </p:tgtEl>
                                        <p:attrNameLst>
                                          <p:attrName>style.visibility</p:attrName>
                                        </p:attrNameLst>
                                      </p:cBhvr>
                                      <p:to>
                                        <p:strVal val="visible"/>
                                      </p:to>
                                    </p:set>
                                    <p:anim calcmode="lin" valueType="num">
                                      <p:cBhvr additive="base">
                                        <p:cTn id="38"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par>
                          <p:cTn id="40" fill="hold">
                            <p:stCondLst>
                              <p:cond delay="6500"/>
                            </p:stCondLst>
                            <p:childTnLst>
                              <p:par>
                                <p:cTn id="41" presetID="2" presetClass="entr" presetSubtype="4" fill="hold" nodeType="afterEffect">
                                  <p:stCondLst>
                                    <p:cond delay="0"/>
                                  </p:stCondLst>
                                  <p:childTnLst>
                                    <p:set>
                                      <p:cBhvr>
                                        <p:cTn id="42" dur="1" fill="hold">
                                          <p:stCondLst>
                                            <p:cond delay="0"/>
                                          </p:stCondLst>
                                        </p:cTn>
                                        <p:tgtEl>
                                          <p:spTgt spid="8">
                                            <p:txEl>
                                              <p:pRg st="3" end="3"/>
                                            </p:txEl>
                                          </p:spTgt>
                                        </p:tgtEl>
                                        <p:attrNameLst>
                                          <p:attrName>style.visibility</p:attrName>
                                        </p:attrNameLst>
                                      </p:cBhvr>
                                      <p:to>
                                        <p:strVal val="visible"/>
                                      </p:to>
                                    </p:set>
                                    <p:anim calcmode="lin" valueType="num">
                                      <p:cBhvr additive="base">
                                        <p:cTn id="43"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par>
                          <p:cTn id="45" fill="hold">
                            <p:stCondLst>
                              <p:cond delay="7000"/>
                            </p:stCondLst>
                            <p:childTnLst>
                              <p:par>
                                <p:cTn id="46" presetID="2" presetClass="entr" presetSubtype="4" fill="hold" nodeType="afterEffect">
                                  <p:stCondLst>
                                    <p:cond delay="0"/>
                                  </p:stCondLst>
                                  <p:childTnLst>
                                    <p:set>
                                      <p:cBhvr>
                                        <p:cTn id="47" dur="1" fill="hold">
                                          <p:stCondLst>
                                            <p:cond delay="0"/>
                                          </p:stCondLst>
                                        </p:cTn>
                                        <p:tgtEl>
                                          <p:spTgt spid="8">
                                            <p:txEl>
                                              <p:pRg st="4" end="4"/>
                                            </p:txEl>
                                          </p:spTgt>
                                        </p:tgtEl>
                                        <p:attrNameLst>
                                          <p:attrName>style.visibility</p:attrName>
                                        </p:attrNameLst>
                                      </p:cBhvr>
                                      <p:to>
                                        <p:strVal val="visible"/>
                                      </p:to>
                                    </p:set>
                                    <p:anim calcmode="lin" valueType="num">
                                      <p:cBhvr additive="base">
                                        <p:cTn id="48"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par>
                          <p:cTn id="50" fill="hold">
                            <p:stCondLst>
                              <p:cond delay="7500"/>
                            </p:stCondLst>
                            <p:childTnLst>
                              <p:par>
                                <p:cTn id="51" presetID="10" presetClass="entr" presetSubtype="0"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2000"/>
                                        <p:tgtEl>
                                          <p:spTgt spid="16"/>
                                        </p:tgtEl>
                                      </p:cBhvr>
                                    </p:animEffect>
                                  </p:childTnLst>
                                </p:cTn>
                              </p:par>
                            </p:childTnLst>
                          </p:cTn>
                        </p:par>
                        <p:par>
                          <p:cTn id="54" fill="hold">
                            <p:stCondLst>
                              <p:cond delay="9500"/>
                            </p:stCondLst>
                            <p:childTnLst>
                              <p:par>
                                <p:cTn id="55" presetID="2" presetClass="entr" presetSubtype="4" fill="hold"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fill="hold"/>
                                        <p:tgtEl>
                                          <p:spTgt spid="10"/>
                                        </p:tgtEl>
                                        <p:attrNameLst>
                                          <p:attrName>ppt_x</p:attrName>
                                        </p:attrNameLst>
                                      </p:cBhvr>
                                      <p:tavLst>
                                        <p:tav tm="0">
                                          <p:val>
                                            <p:strVal val="#ppt_x"/>
                                          </p:val>
                                        </p:tav>
                                        <p:tav tm="100000">
                                          <p:val>
                                            <p:strVal val="#ppt_x"/>
                                          </p:val>
                                        </p:tav>
                                      </p:tavLst>
                                    </p:anim>
                                    <p:anim calcmode="lin" valueType="num">
                                      <p:cBhvr additive="base">
                                        <p:cTn id="58" dur="500" fill="hold"/>
                                        <p:tgtEl>
                                          <p:spTgt spid="10"/>
                                        </p:tgtEl>
                                        <p:attrNameLst>
                                          <p:attrName>ppt_y</p:attrName>
                                        </p:attrNameLst>
                                      </p:cBhvr>
                                      <p:tavLst>
                                        <p:tav tm="0">
                                          <p:val>
                                            <p:strVal val="1+#ppt_h/2"/>
                                          </p:val>
                                        </p:tav>
                                        <p:tav tm="100000">
                                          <p:val>
                                            <p:strVal val="#ppt_y"/>
                                          </p:val>
                                        </p:tav>
                                      </p:tavLst>
                                    </p:anim>
                                  </p:childTnLst>
                                </p:cTn>
                              </p:par>
                              <p:par>
                                <p:cTn id="59" presetID="10" presetClass="entr" presetSubtype="0"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2000"/>
                                        <p:tgtEl>
                                          <p:spTgt spid="14"/>
                                        </p:tgtEl>
                                      </p:cBhvr>
                                    </p:animEffect>
                                  </p:childTnLst>
                                </p:cTn>
                              </p:par>
                            </p:childTnLst>
                          </p:cTn>
                        </p:par>
                        <p:par>
                          <p:cTn id="62" fill="hold">
                            <p:stCondLst>
                              <p:cond delay="11500"/>
                            </p:stCondLst>
                            <p:childTnLst>
                              <p:par>
                                <p:cTn id="63" presetID="2" presetClass="entr" presetSubtype="4" fill="hold" nodeType="afterEffect">
                                  <p:stCondLst>
                                    <p:cond delay="0"/>
                                  </p:stCondLst>
                                  <p:childTnLst>
                                    <p:set>
                                      <p:cBhvr>
                                        <p:cTn id="64" dur="1" fill="hold">
                                          <p:stCondLst>
                                            <p:cond delay="0"/>
                                          </p:stCondLst>
                                        </p:cTn>
                                        <p:tgtEl>
                                          <p:spTgt spid="7">
                                            <p:txEl>
                                              <p:pRg st="0" end="0"/>
                                            </p:txEl>
                                          </p:spTgt>
                                        </p:tgtEl>
                                        <p:attrNameLst>
                                          <p:attrName>style.visibility</p:attrName>
                                        </p:attrNameLst>
                                      </p:cBhvr>
                                      <p:to>
                                        <p:strVal val="visible"/>
                                      </p:to>
                                    </p:set>
                                    <p:anim calcmode="lin" valueType="num">
                                      <p:cBhvr additive="base">
                                        <p:cTn id="6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67" fill="hold">
                            <p:stCondLst>
                              <p:cond delay="12000"/>
                            </p:stCondLst>
                            <p:childTnLst>
                              <p:par>
                                <p:cTn id="68" presetID="2" presetClass="entr" presetSubtype="4" fill="hold" nodeType="afterEffect">
                                  <p:stCondLst>
                                    <p:cond delay="0"/>
                                  </p:stCondLst>
                                  <p:childTnLst>
                                    <p:set>
                                      <p:cBhvr>
                                        <p:cTn id="69" dur="1" fill="hold">
                                          <p:stCondLst>
                                            <p:cond delay="0"/>
                                          </p:stCondLst>
                                        </p:cTn>
                                        <p:tgtEl>
                                          <p:spTgt spid="7">
                                            <p:txEl>
                                              <p:pRg st="1" end="1"/>
                                            </p:txEl>
                                          </p:spTgt>
                                        </p:tgtEl>
                                        <p:attrNameLst>
                                          <p:attrName>style.visibility</p:attrName>
                                        </p:attrNameLst>
                                      </p:cBhvr>
                                      <p:to>
                                        <p:strVal val="visible"/>
                                      </p:to>
                                    </p:set>
                                    <p:anim calcmode="lin" valueType="num">
                                      <p:cBhvr additive="base">
                                        <p:cTn id="7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72" fill="hold">
                            <p:stCondLst>
                              <p:cond delay="12500"/>
                            </p:stCondLst>
                            <p:childTnLst>
                              <p:par>
                                <p:cTn id="73" presetID="2" presetClass="entr" presetSubtype="4" fill="hold" nodeType="afterEffect">
                                  <p:stCondLst>
                                    <p:cond delay="0"/>
                                  </p:stCondLst>
                                  <p:childTnLst>
                                    <p:set>
                                      <p:cBhvr>
                                        <p:cTn id="74" dur="1" fill="hold">
                                          <p:stCondLst>
                                            <p:cond delay="0"/>
                                          </p:stCondLst>
                                        </p:cTn>
                                        <p:tgtEl>
                                          <p:spTgt spid="7">
                                            <p:txEl>
                                              <p:pRg st="2" end="2"/>
                                            </p:txEl>
                                          </p:spTgt>
                                        </p:tgtEl>
                                        <p:attrNameLst>
                                          <p:attrName>style.visibility</p:attrName>
                                        </p:attrNameLst>
                                      </p:cBhvr>
                                      <p:to>
                                        <p:strVal val="visible"/>
                                      </p:to>
                                    </p:set>
                                    <p:anim calcmode="lin" valueType="num">
                                      <p:cBhvr additive="base">
                                        <p:cTn id="7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77" fill="hold">
                            <p:stCondLst>
                              <p:cond delay="13000"/>
                            </p:stCondLst>
                            <p:childTnLst>
                              <p:par>
                                <p:cTn id="78" presetID="2" presetClass="entr" presetSubtype="4" fill="hold" nodeType="afterEffect">
                                  <p:stCondLst>
                                    <p:cond delay="0"/>
                                  </p:stCondLst>
                                  <p:childTnLst>
                                    <p:set>
                                      <p:cBhvr>
                                        <p:cTn id="79" dur="1" fill="hold">
                                          <p:stCondLst>
                                            <p:cond delay="0"/>
                                          </p:stCondLst>
                                        </p:cTn>
                                        <p:tgtEl>
                                          <p:spTgt spid="7">
                                            <p:txEl>
                                              <p:pRg st="3" end="3"/>
                                            </p:txEl>
                                          </p:spTgt>
                                        </p:tgtEl>
                                        <p:attrNameLst>
                                          <p:attrName>style.visibility</p:attrName>
                                        </p:attrNameLst>
                                      </p:cBhvr>
                                      <p:to>
                                        <p:strVal val="visible"/>
                                      </p:to>
                                    </p:set>
                                    <p:anim calcmode="lin" valueType="num">
                                      <p:cBhvr additive="base">
                                        <p:cTn id="8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8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p:bldP spid="12" grpId="0" animBg="1"/>
      <p:bldP spid="13" grpId="0" animBg="1"/>
      <p:bldP spid="14" grpId="0" animBg="1"/>
      <p:bldP spid="15" grpId="0" animBg="1"/>
      <p:bldP spid="16"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5179</TotalTime>
  <Words>1066</Words>
  <Application>Microsoft Office PowerPoint</Application>
  <PresentationFormat>On-screen Show (4:3)</PresentationFormat>
  <Paragraphs>102</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Wingdings</vt:lpstr>
      <vt:lpstr>Default Design</vt:lpstr>
      <vt:lpstr>Lk.19:12-27 Labo darbu alga</vt:lpstr>
      <vt:lpstr>Lk.19:12-27 Labo darbu alga</vt:lpstr>
      <vt:lpstr>Slide 3</vt:lpstr>
      <vt:lpstr>Ievads</vt:lpstr>
      <vt:lpstr>Kungs dod katram 1 naudas gabalu</vt:lpstr>
      <vt:lpstr>Slide 6</vt:lpstr>
      <vt:lpstr>Slide 7</vt:lpstr>
      <vt:lpstr>Kādi ir patiesi labi darbi?</vt:lpstr>
      <vt:lpstr>Kādi ir īsti labie darbi?</vt:lpstr>
      <vt:lpstr>Vai ar labajiem var izpelnīties glābšanu? - NĒ</vt:lpstr>
      <vt:lpstr>Slide 11</vt:lpstr>
      <vt:lpstr>Debesu valstība nebūs komunisms</vt:lpstr>
      <vt:lpstr>Debesu valstība nebūs greizsirdības</vt:lpstr>
      <vt:lpstr>Slide 14</vt:lpstr>
      <vt:lpstr>Slide 15</vt:lpstr>
      <vt:lpstr>Slide 16</vt:lpstr>
      <vt:lpstr>Slide 17</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76</cp:revision>
  <dcterms:created xsi:type="dcterms:W3CDTF">2010-10-07T14:46:11Z</dcterms:created>
  <dcterms:modified xsi:type="dcterms:W3CDTF">2023-06-12T19:35:54Z</dcterms:modified>
</cp:coreProperties>
</file>